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78" r:id="rId2"/>
    <p:sldId id="256" r:id="rId3"/>
    <p:sldId id="280" r:id="rId4"/>
    <p:sldId id="279" r:id="rId5"/>
    <p:sldId id="28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94625" autoAdjust="0"/>
  </p:normalViewPr>
  <p:slideViewPr>
    <p:cSldViewPr snapToGrid="0" snapToObjects="1">
      <p:cViewPr varScale="1">
        <p:scale>
          <a:sx n="83" d="100"/>
          <a:sy n="83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7CAF4-2021-CD4B-9C93-23D40BD1B98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9C0B7-EE91-5747-BEFC-14B568E6E0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79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 we need to know in order to determine how fast this will run?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9C0B7-EE91-5747-BEFC-14B568E6E0F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7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7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3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8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4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4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7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5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5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04540-2154-BC48-8D57-3E8D13878646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Algorithm Analysis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case of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3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8264" y="354080"/>
            <a:ext cx="610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Last time we discussed the case for loops</a:t>
            </a:r>
            <a:endParaRPr lang="en-US" sz="2800" i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826551" y="1094509"/>
            <a:ext cx="7274802" cy="1015663"/>
            <a:chOff x="826551" y="1094509"/>
            <a:chExt cx="7274802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826551" y="1094509"/>
              <a:ext cx="3890809" cy="101566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nsolas"/>
                  <a:cs typeface="Consolas"/>
                </a:rPr>
                <a:t>for item in </a:t>
              </a:r>
              <a:r>
                <a:rPr lang="en-US" sz="2000" dirty="0" err="1" smtClean="0">
                  <a:latin typeface="Consolas"/>
                  <a:cs typeface="Consolas"/>
                </a:rPr>
                <a:t>my_list</a:t>
              </a:r>
              <a:r>
                <a:rPr lang="en-US" sz="2000" dirty="0" smtClean="0">
                  <a:latin typeface="Consolas"/>
                  <a:cs typeface="Consolas"/>
                </a:rPr>
                <a:t>:</a:t>
              </a:r>
            </a:p>
            <a:p>
              <a:r>
                <a:rPr lang="en-US" sz="2000" i="1" dirty="0" smtClean="0">
                  <a:latin typeface="Consolas"/>
                  <a:cs typeface="Consolas"/>
                </a:rPr>
                <a:t>	</a:t>
              </a:r>
              <a:r>
                <a:rPr lang="en-US" sz="2000" dirty="0" smtClean="0">
                  <a:latin typeface="Consolas"/>
                  <a:cs typeface="Consolas"/>
                </a:rPr>
                <a:t>if item == </a:t>
              </a:r>
              <a:r>
                <a:rPr lang="en-US" sz="2000" dirty="0" err="1" smtClean="0">
                  <a:latin typeface="Consolas"/>
                  <a:cs typeface="Consolas"/>
                </a:rPr>
                <a:t>search_name</a:t>
              </a:r>
              <a:r>
                <a:rPr lang="en-US" sz="2000" dirty="0" smtClean="0">
                  <a:latin typeface="Consolas"/>
                  <a:cs typeface="Consolas"/>
                </a:rPr>
                <a:t>:</a:t>
              </a:r>
            </a:p>
            <a:p>
              <a:r>
                <a:rPr lang="en-US" sz="2000" i="1" dirty="0" smtClean="0">
                  <a:latin typeface="Consolas"/>
                  <a:cs typeface="Consolas"/>
                </a:rPr>
                <a:t>		</a:t>
              </a:r>
              <a:r>
                <a:rPr lang="en-US" sz="2000" dirty="0" smtClean="0">
                  <a:latin typeface="Consolas"/>
                  <a:cs typeface="Consolas"/>
                </a:rPr>
                <a:t>return True</a:t>
              </a:r>
              <a:endParaRPr lang="en-US" sz="2000" i="1" dirty="0" smtClean="0">
                <a:latin typeface="Consolas"/>
                <a:cs typeface="Consolas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501509" y="1265504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O(n)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40401" y="2230614"/>
            <a:ext cx="7548802" cy="1015663"/>
            <a:chOff x="840401" y="2230614"/>
            <a:chExt cx="7548802" cy="1015663"/>
          </a:xfrm>
        </p:grpSpPr>
        <p:sp>
          <p:nvSpPr>
            <p:cNvPr id="9" name="TextBox 8"/>
            <p:cNvSpPr txBox="1"/>
            <p:nvPr/>
          </p:nvSpPr>
          <p:spPr>
            <a:xfrm>
              <a:off x="840401" y="2230614"/>
              <a:ext cx="4737194" cy="101566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nsolas"/>
                  <a:cs typeface="Consolas"/>
                </a:rPr>
                <a:t>for </a:t>
              </a:r>
              <a:r>
                <a:rPr lang="en-US" sz="2000" dirty="0" err="1" smtClean="0">
                  <a:latin typeface="Consolas"/>
                  <a:cs typeface="Consolas"/>
                </a:rPr>
                <a:t>i</a:t>
              </a:r>
              <a:r>
                <a:rPr lang="en-US" sz="2000" dirty="0" smtClean="0">
                  <a:latin typeface="Consolas"/>
                  <a:cs typeface="Consolas"/>
                </a:rPr>
                <a:t> in range(</a:t>
              </a:r>
              <a:r>
                <a:rPr lang="en-US" sz="2000" dirty="0" err="1" smtClean="0">
                  <a:latin typeface="Consolas"/>
                  <a:cs typeface="Consolas"/>
                </a:rPr>
                <a:t>len</a:t>
              </a:r>
              <a:r>
                <a:rPr lang="en-US" sz="2000" dirty="0" smtClean="0">
                  <a:latin typeface="Consolas"/>
                  <a:cs typeface="Consolas"/>
                </a:rPr>
                <a:t>(</a:t>
              </a:r>
              <a:r>
                <a:rPr lang="en-US" sz="2000" dirty="0" err="1" smtClean="0">
                  <a:latin typeface="Consolas"/>
                  <a:cs typeface="Consolas"/>
                </a:rPr>
                <a:t>my_list</a:t>
              </a:r>
              <a:r>
                <a:rPr lang="en-US" sz="2000" dirty="0" smtClean="0">
                  <a:latin typeface="Consolas"/>
                  <a:cs typeface="Consolas"/>
                </a:rPr>
                <a:t>)):</a:t>
              </a:r>
            </a:p>
            <a:p>
              <a:r>
                <a:rPr lang="en-US" sz="2000" i="1" dirty="0" smtClean="0">
                  <a:latin typeface="Consolas"/>
                  <a:cs typeface="Consolas"/>
                </a:rPr>
                <a:t>	</a:t>
              </a:r>
              <a:r>
                <a:rPr lang="en-US" sz="2000" dirty="0" smtClean="0">
                  <a:latin typeface="Consolas"/>
                  <a:cs typeface="Consolas"/>
                </a:rPr>
                <a:t>for j in range(</a:t>
              </a:r>
              <a:r>
                <a:rPr lang="en-US" sz="2000" dirty="0" err="1" smtClean="0">
                  <a:latin typeface="Consolas"/>
                  <a:cs typeface="Consolas"/>
                </a:rPr>
                <a:t>len</a:t>
              </a:r>
              <a:r>
                <a:rPr lang="en-US" sz="2000" dirty="0" smtClean="0">
                  <a:latin typeface="Consolas"/>
                  <a:cs typeface="Consolas"/>
                </a:rPr>
                <a:t>(</a:t>
              </a:r>
              <a:r>
                <a:rPr lang="en-US" sz="2000" dirty="0" err="1" smtClean="0">
                  <a:latin typeface="Consolas"/>
                  <a:cs typeface="Consolas"/>
                </a:rPr>
                <a:t>my_list</a:t>
              </a:r>
              <a:r>
                <a:rPr lang="en-US" sz="2000" dirty="0" smtClean="0">
                  <a:latin typeface="Consolas"/>
                  <a:cs typeface="Consolas"/>
                </a:rPr>
                <a:t>)):</a:t>
              </a:r>
            </a:p>
            <a:p>
              <a:r>
                <a:rPr lang="en-US" sz="2000" i="1" dirty="0" smtClean="0">
                  <a:latin typeface="Consolas"/>
                  <a:cs typeface="Consolas"/>
                </a:rPr>
                <a:t>		</a:t>
              </a:r>
              <a:r>
                <a:rPr lang="en-US" sz="2000" dirty="0" smtClean="0">
                  <a:latin typeface="Consolas"/>
                  <a:cs typeface="Consolas"/>
                </a:rPr>
                <a:t>sum += </a:t>
              </a:r>
              <a:r>
                <a:rPr lang="en-US" sz="2000" dirty="0" err="1" smtClean="0">
                  <a:latin typeface="Consolas"/>
                  <a:cs typeface="Consolas"/>
                </a:rPr>
                <a:t>i</a:t>
              </a:r>
              <a:r>
                <a:rPr lang="en-US" sz="2000" dirty="0" smtClean="0">
                  <a:latin typeface="Consolas"/>
                  <a:cs typeface="Consolas"/>
                </a:rPr>
                <a:t> + j + </a:t>
              </a:r>
              <a:r>
                <a:rPr lang="en-US" sz="2000" dirty="0" err="1" smtClean="0">
                  <a:latin typeface="Consolas"/>
                  <a:cs typeface="Consolas"/>
                </a:rPr>
                <a:t>my_list</a:t>
              </a:r>
              <a:r>
                <a:rPr lang="en-US" sz="2000" dirty="0" smtClean="0">
                  <a:latin typeface="Consolas"/>
                  <a:cs typeface="Consolas"/>
                </a:rPr>
                <a:t>[</a:t>
              </a:r>
              <a:r>
                <a:rPr lang="en-US" sz="2000" dirty="0" err="1" smtClean="0">
                  <a:latin typeface="Consolas"/>
                  <a:cs typeface="Consolas"/>
                </a:rPr>
                <a:t>i</a:t>
              </a:r>
              <a:r>
                <a:rPr lang="en-US" sz="2000" dirty="0" smtClean="0">
                  <a:latin typeface="Consolas"/>
                  <a:cs typeface="Consolas"/>
                </a:rPr>
                <a:t>]</a:t>
              </a:r>
              <a:endParaRPr lang="en-US" sz="2000" i="1" dirty="0" smtClean="0">
                <a:latin typeface="Consolas"/>
                <a:cs typeface="Consolas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6924" y="2554014"/>
              <a:ext cx="832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O(n^2)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54251" y="3463704"/>
            <a:ext cx="7652998" cy="1015663"/>
            <a:chOff x="854251" y="3463704"/>
            <a:chExt cx="7652998" cy="1015663"/>
          </a:xfrm>
        </p:grpSpPr>
        <p:sp>
          <p:nvSpPr>
            <p:cNvPr id="11" name="TextBox 10"/>
            <p:cNvSpPr txBox="1"/>
            <p:nvPr/>
          </p:nvSpPr>
          <p:spPr>
            <a:xfrm>
              <a:off x="854251" y="3463704"/>
              <a:ext cx="5404043" cy="101566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nsolas"/>
                  <a:cs typeface="Consolas"/>
                </a:rPr>
                <a:t>while n &gt; 0:</a:t>
              </a:r>
            </a:p>
            <a:p>
              <a:r>
                <a:rPr lang="en-US" sz="2000" dirty="0" smtClean="0">
                  <a:latin typeface="Consolas"/>
                  <a:cs typeface="Consolas"/>
                </a:rPr>
                <a:t>  n = n // 2   # binary search </a:t>
              </a:r>
            </a:p>
            <a:p>
              <a:r>
                <a:rPr lang="en-US" sz="2000" dirty="0" smtClean="0">
                  <a:latin typeface="Consolas"/>
                  <a:cs typeface="Consolas"/>
                </a:rPr>
                <a:t>               # fall in this pattern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70774" y="3814814"/>
              <a:ext cx="9364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O(log n)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567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30" y="520426"/>
            <a:ext cx="7217215" cy="31371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6230" y="520426"/>
            <a:ext cx="7217215" cy="31371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4444678"/>
            <a:ext cx="594906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T(n) = n + (n-1) + (n-2) + … + (n-</a:t>
            </a:r>
            <a:r>
              <a:rPr lang="en-US" sz="2400" dirty="0" err="1" smtClean="0"/>
              <a:t>i</a:t>
            </a:r>
            <a:r>
              <a:rPr lang="en-US" sz="2400" dirty="0" smtClean="0"/>
              <a:t>) + … + 1 + n*C</a:t>
            </a:r>
          </a:p>
          <a:p>
            <a:r>
              <a:rPr lang="en-US" sz="2400" dirty="0" smtClean="0"/>
              <a:t>= n*C + sum(</a:t>
            </a:r>
            <a:r>
              <a:rPr lang="en-US" sz="2400" dirty="0" err="1" smtClean="0"/>
              <a:t>i</a:t>
            </a:r>
            <a:r>
              <a:rPr lang="en-US" sz="2400" dirty="0" smtClean="0"/>
              <a:t>)_</a:t>
            </a:r>
            <a:r>
              <a:rPr lang="en-US" sz="2400" baseline="-25000" dirty="0" smtClean="0"/>
              <a:t>(for </a:t>
            </a:r>
            <a:r>
              <a:rPr lang="en-US" sz="2400" baseline="-25000" dirty="0" err="1" smtClean="0"/>
              <a:t>i</a:t>
            </a:r>
            <a:r>
              <a:rPr lang="en-US" sz="2400" baseline="-25000" dirty="0" smtClean="0"/>
              <a:t> = 1 to n)</a:t>
            </a:r>
            <a:r>
              <a:rPr lang="en-US" sz="2400" dirty="0" smtClean="0"/>
              <a:t> = n*C + n*(n-1)/2</a:t>
            </a:r>
          </a:p>
          <a:p>
            <a:r>
              <a:rPr lang="en-US" sz="2400" dirty="0" smtClean="0"/>
              <a:t>---&gt; O(n^2)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5666" y="1435261"/>
            <a:ext cx="30649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40780" y="1562147"/>
            <a:ext cx="833377" cy="590309"/>
          </a:xfrm>
          <a:prstGeom prst="straightConnector1">
            <a:avLst/>
          </a:prstGeom>
          <a:ln w="15875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6016" y="2849300"/>
            <a:ext cx="42992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-</a:t>
            </a:r>
            <a:r>
              <a:rPr lang="en-US" dirty="0" err="1" smtClean="0"/>
              <a:t>i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91251" y="2488557"/>
            <a:ext cx="1145893" cy="520861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43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8264" y="354080"/>
            <a:ext cx="65244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Today we will discuss the case for recursion,</a:t>
            </a:r>
          </a:p>
          <a:p>
            <a:r>
              <a:rPr lang="en-US" sz="2800" i="1" dirty="0" smtClean="0"/>
              <a:t>then we’ll do some exercises.</a:t>
            </a:r>
            <a:endParaRPr lang="en-US" sz="2800" i="1" dirty="0"/>
          </a:p>
        </p:txBody>
      </p:sp>
      <p:pic>
        <p:nvPicPr>
          <p:cNvPr id="5" name="Picture 4" descr="bin_searc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264" y="1635504"/>
            <a:ext cx="5970814" cy="33382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82679" y="2036618"/>
            <a:ext cx="59503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O(1)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646218" y="2216727"/>
            <a:ext cx="4128655" cy="789709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048000" y="2405950"/>
            <a:ext cx="3726873" cy="1099250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46218" y="2405950"/>
            <a:ext cx="4336461" cy="1653432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68843" y="4419678"/>
            <a:ext cx="8066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O(n/2)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237018" y="4239491"/>
            <a:ext cx="1537855" cy="180187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237018" y="4789010"/>
            <a:ext cx="1537855" cy="0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46909" y="5777345"/>
            <a:ext cx="613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T(n) = C + T(n/2) = C + [C + T(n/4)]  = … = </a:t>
            </a:r>
            <a:r>
              <a:rPr lang="en-US" dirty="0" err="1" smtClean="0"/>
              <a:t>kC</a:t>
            </a:r>
            <a:r>
              <a:rPr lang="en-US" dirty="0" smtClean="0"/>
              <a:t> + CT(1) = C log n + 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6122" y="428264"/>
            <a:ext cx="4344203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6"/>
                </a:solidFill>
              </a:rPr>
              <a:t>def</a:t>
            </a:r>
            <a:r>
              <a:rPr lang="en-US" sz="2800" dirty="0" smtClean="0">
                <a:solidFill>
                  <a:schemeClr val="accent6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fib</a:t>
            </a:r>
            <a:r>
              <a:rPr lang="en-US" sz="2800" dirty="0" smtClean="0"/>
              <a:t>(n):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chemeClr val="accent6"/>
                </a:solidFill>
              </a:rPr>
              <a:t>if </a:t>
            </a:r>
            <a:r>
              <a:rPr lang="en-US" sz="2800" dirty="0" smtClean="0"/>
              <a:t>n == 0 </a:t>
            </a:r>
            <a:r>
              <a:rPr lang="en-US" sz="2800" dirty="0" smtClean="0">
                <a:solidFill>
                  <a:schemeClr val="accent6"/>
                </a:solidFill>
              </a:rPr>
              <a:t>or </a:t>
            </a:r>
            <a:r>
              <a:rPr lang="en-US" sz="2800" dirty="0" smtClean="0"/>
              <a:t>n == 1: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6"/>
                </a:solidFill>
              </a:rPr>
              <a:t>return</a:t>
            </a:r>
            <a:r>
              <a:rPr lang="en-US" sz="2800" dirty="0" smtClean="0"/>
              <a:t> n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chemeClr val="accent6"/>
                </a:solidFill>
              </a:rPr>
              <a:t>else</a:t>
            </a:r>
            <a:r>
              <a:rPr lang="en-US" sz="2800" dirty="0" smtClean="0"/>
              <a:t>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6"/>
                </a:solidFill>
              </a:rPr>
              <a:t>return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fib</a:t>
            </a:r>
            <a:r>
              <a:rPr lang="en-US" sz="2800" dirty="0" smtClean="0"/>
              <a:t>(n-1) + </a:t>
            </a:r>
            <a:r>
              <a:rPr lang="en-US" sz="2800" dirty="0" smtClean="0">
                <a:solidFill>
                  <a:srgbClr val="7030A0"/>
                </a:solidFill>
              </a:rPr>
              <a:t>fib</a:t>
            </a:r>
            <a:r>
              <a:rPr lang="en-US" sz="2800" dirty="0" smtClean="0"/>
              <a:t>(n-2)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4822"/>
            <a:ext cx="9144000" cy="310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190</Words>
  <Application>Microsoft Office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Consolas</vt:lpstr>
      <vt:lpstr>Office Theme</vt:lpstr>
      <vt:lpstr>Algorithm Analysis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 Peck</dc:creator>
  <cp:lastModifiedBy>Xiannong Meng</cp:lastModifiedBy>
  <cp:revision>66</cp:revision>
  <dcterms:created xsi:type="dcterms:W3CDTF">2014-09-05T00:44:38Z</dcterms:created>
  <dcterms:modified xsi:type="dcterms:W3CDTF">2017-09-08T12:25:06Z</dcterms:modified>
</cp:coreProperties>
</file>