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7" r:id="rId2"/>
    <p:sldId id="276" r:id="rId3"/>
    <p:sldId id="277" r:id="rId4"/>
    <p:sldId id="275" r:id="rId5"/>
    <p:sldId id="258" r:id="rId6"/>
    <p:sldId id="259" r:id="rId7"/>
    <p:sldId id="273" r:id="rId8"/>
    <p:sldId id="260" r:id="rId9"/>
    <p:sldId id="262" r:id="rId10"/>
    <p:sldId id="261" r:id="rId11"/>
    <p:sldId id="263" r:id="rId12"/>
    <p:sldId id="264" r:id="rId13"/>
    <p:sldId id="265" r:id="rId14"/>
    <p:sldId id="266" r:id="rId15"/>
    <p:sldId id="267" r:id="rId16"/>
    <p:sldId id="269" r:id="rId17"/>
    <p:sldId id="270" r:id="rId18"/>
    <p:sldId id="274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E9002D-D052-A047-9FB9-50B841EC6891}" type="slidenum">
              <a:rPr lang="en-US"/>
              <a:pPr/>
              <a:t>13</a:t>
            </a:fld>
            <a:endParaRPr lang="en-US"/>
          </a:p>
        </p:txBody>
      </p:sp>
      <p:sp>
        <p:nvSpPr>
          <p:cNvPr id="11264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1264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59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52BDA73-32F9-4242-972F-1F2E473C68AD}" type="slidenum">
              <a:rPr lang="en-US"/>
              <a:pPr/>
              <a:t>14</a:t>
            </a:fld>
            <a:endParaRPr lang="en-US"/>
          </a:p>
        </p:txBody>
      </p:sp>
      <p:sp>
        <p:nvSpPr>
          <p:cNvPr id="11366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1366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4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828A918-3593-E54E-8501-6A0580747F2F}" type="slidenum">
              <a:rPr lang="en-US"/>
              <a:pPr/>
              <a:t>15</a:t>
            </a:fld>
            <a:endParaRPr lang="en-US"/>
          </a:p>
        </p:txBody>
      </p:sp>
      <p:sp>
        <p:nvSpPr>
          <p:cNvPr id="11468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1469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77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9DEF0A-662C-8C45-B0CB-7BD9A310272C}" type="slidenum">
              <a:rPr lang="en-US"/>
              <a:pPr/>
              <a:t>16</a:t>
            </a:fld>
            <a:endParaRPr lang="en-US"/>
          </a:p>
        </p:txBody>
      </p:sp>
      <p:sp>
        <p:nvSpPr>
          <p:cNvPr id="13516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35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167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6D42B9F-7727-7040-A425-46F2D4EB5917}" type="slidenum">
              <a:rPr lang="en-US"/>
              <a:pPr/>
              <a:t>17</a:t>
            </a:fld>
            <a:endParaRPr lang="en-US"/>
          </a:p>
        </p:txBody>
      </p:sp>
      <p:sp>
        <p:nvSpPr>
          <p:cNvPr id="13619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3619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8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4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2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9BABC8-614C-664E-819F-B9EE98C53E8A}" type="slidenum">
              <a:rPr lang="en-US"/>
              <a:pPr/>
              <a:t>5</a:t>
            </a:fld>
            <a:endParaRPr lang="en-US"/>
          </a:p>
        </p:txBody>
      </p:sp>
      <p:sp>
        <p:nvSpPr>
          <p:cNvPr id="9420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421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62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13A720-BA45-1545-A38C-60BFDBFE118A}" type="slidenum">
              <a:rPr lang="en-US"/>
              <a:pPr/>
              <a:t>6</a:t>
            </a:fld>
            <a:endParaRPr lang="en-US"/>
          </a:p>
        </p:txBody>
      </p:sp>
      <p:sp>
        <p:nvSpPr>
          <p:cNvPr id="952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52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88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A9D567-9AC6-414F-BB93-BBB4764723B7}" type="slidenum">
              <a:rPr lang="en-US"/>
              <a:pPr/>
              <a:t>8</a:t>
            </a:fld>
            <a:endParaRPr lang="en-US"/>
          </a:p>
        </p:txBody>
      </p:sp>
      <p:sp>
        <p:nvSpPr>
          <p:cNvPr id="9625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625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375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4BC2A15-9E0F-DB4A-AF90-427764D0A0E0}" type="slidenum">
              <a:rPr lang="en-US"/>
              <a:pPr/>
              <a:t>9</a:t>
            </a:fld>
            <a:endParaRPr lang="en-US"/>
          </a:p>
        </p:txBody>
      </p:sp>
      <p:sp>
        <p:nvSpPr>
          <p:cNvPr id="10854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854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45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9A787D-629F-454C-B33D-513654F5C30A}" type="slidenum">
              <a:rPr lang="en-US"/>
              <a:pPr/>
              <a:t>10</a:t>
            </a:fld>
            <a:endParaRPr lang="en-US"/>
          </a:p>
        </p:txBody>
      </p:sp>
      <p:sp>
        <p:nvSpPr>
          <p:cNvPr id="10956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95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16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FAA2A7A-B1A9-5A41-87F2-D45028528A1E}" type="slidenum">
              <a:rPr lang="en-US"/>
              <a:pPr/>
              <a:t>11</a:t>
            </a:fld>
            <a:endParaRPr lang="en-US"/>
          </a:p>
        </p:txBody>
      </p:sp>
      <p:sp>
        <p:nvSpPr>
          <p:cNvPr id="11059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1059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05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6A5813A-5356-AD49-BEFD-4FB9B0E43E12}" type="slidenum">
              <a:rPr lang="en-US"/>
              <a:pPr/>
              <a:t>12</a:t>
            </a:fld>
            <a:endParaRPr lang="en-US"/>
          </a:p>
        </p:txBody>
      </p:sp>
      <p:sp>
        <p:nvSpPr>
          <p:cNvPr id="11161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1161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0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/>
              <a:t>Abstract Data Type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Defining Operations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425585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The ADT definition should specify: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required inputs and resulting outputs.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state of the ADT instance before and after the operation is performed.</a:t>
            </a:r>
          </a:p>
        </p:txBody>
      </p:sp>
    </p:spTree>
    <p:extLst>
      <p:ext uri="{BB962C8B-B14F-4D97-AF65-F5344CB8AC3E}">
        <p14:creationId xmlns:p14="http://schemas.microsoft.com/office/powerpoint/2010/main" val="11948945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smtClean="0"/>
              <a:t>Preconditions</a:t>
            </a:r>
            <a:endParaRPr lang="en-US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425585"/>
          </a:xfrm>
          <a:ln/>
        </p:spPr>
        <p:txBody>
          <a:bodyPr>
            <a:normAutofit fontScale="92500"/>
          </a:bodyPr>
          <a:lstStyle/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Condition or state of the ADT instance and data inputs before the operation is performed.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Assumed to be true.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Error occurs if the condition is not satisfied.</a:t>
            </a:r>
          </a:p>
          <a:p>
            <a:pPr marL="1175057" lvl="2" indent="-260644">
              <a:buSzPct val="75000"/>
              <a:buFont typeface="Symbol" charset="0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ex: index out of range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Implied conditions</a:t>
            </a:r>
          </a:p>
          <a:p>
            <a:pPr marL="1175057" lvl="2" indent="-260644">
              <a:buSzPct val="75000"/>
              <a:buFont typeface="Symbol" charset="0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the ADT instance has been created and initialized.</a:t>
            </a:r>
          </a:p>
          <a:p>
            <a:pPr marL="1175057" lvl="2" indent="-260644">
              <a:buSzPct val="75000"/>
              <a:buFont typeface="Symbol" charset="0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valid input types.</a:t>
            </a:r>
          </a:p>
        </p:txBody>
      </p:sp>
    </p:spTree>
    <p:extLst>
      <p:ext uri="{BB962C8B-B14F-4D97-AF65-F5344CB8AC3E}">
        <p14:creationId xmlns:p14="http://schemas.microsoft.com/office/powerpoint/2010/main" val="12052059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Postcondition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Result or state of the ADT instance after the operation is performed.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Will be true if the preconditions are met.</a:t>
            </a:r>
          </a:p>
          <a:p>
            <a:pPr marL="1175057" lvl="2" indent="-260644">
              <a:buSzPct val="75000"/>
              <a:buFont typeface="Symbol" charset="0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given: </a:t>
            </a:r>
            <a:r>
              <a:rPr lang="en-US">
                <a:latin typeface="Courier New" charset="0"/>
              </a:rPr>
              <a:t>x.pop(i)</a:t>
            </a:r>
            <a:r>
              <a:rPr lang="en-US"/>
              <a:t>  </a:t>
            </a:r>
          </a:p>
          <a:p>
            <a:pPr marL="1175057" lvl="2" indent="-260644">
              <a:buSzPct val="75000"/>
              <a:buFont typeface="Symbol" charset="0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the i</a:t>
            </a:r>
            <a:r>
              <a:rPr lang="en-US" baseline="33000"/>
              <a:t>th</a:t>
            </a:r>
            <a:r>
              <a:rPr lang="en-US"/>
              <a:t> item will be removed if </a:t>
            </a:r>
            <a:r>
              <a:rPr lang="en-US">
                <a:latin typeface="Courier New" charset="0"/>
              </a:rPr>
              <a:t>i</a:t>
            </a:r>
            <a:r>
              <a:rPr lang="en-US"/>
              <a:t> is a valid index.</a:t>
            </a:r>
          </a:p>
        </p:txBody>
      </p:sp>
    </p:spTree>
    <p:extLst>
      <p:ext uri="{BB962C8B-B14F-4D97-AF65-F5344CB8AC3E}">
        <p14:creationId xmlns:p14="http://schemas.microsoft.com/office/powerpoint/2010/main" val="9247992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Postcondition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The specific postcondition depends on the type of operation: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Access methods and iterators</a:t>
            </a:r>
          </a:p>
          <a:p>
            <a:pPr marL="1175057" lvl="2" indent="-260644">
              <a:buSzPct val="75000"/>
              <a:buFont typeface="Symbol" charset="0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no postcondition.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Constructors</a:t>
            </a:r>
          </a:p>
          <a:p>
            <a:pPr marL="1175057" lvl="2" indent="-260644">
              <a:buSzPct val="75000"/>
              <a:buFont typeface="Symbol" charset="0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create and initialize ADT instances.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Mutators</a:t>
            </a:r>
          </a:p>
          <a:p>
            <a:pPr marL="1175057" lvl="2" indent="-260644">
              <a:buSzPct val="75000"/>
              <a:buFont typeface="Symbol" charset="0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the ADT instance is modified in a specific way.</a:t>
            </a:r>
          </a:p>
        </p:txBody>
      </p:sp>
    </p:spTree>
    <p:extLst>
      <p:ext uri="{BB962C8B-B14F-4D97-AF65-F5344CB8AC3E}">
        <p14:creationId xmlns:p14="http://schemas.microsoft.com/office/powerpoint/2010/main" val="13291512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Exceptions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OOP languages raise exceptions when errors occur.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An event that can be triggered by the program.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Optionally handled during execution. </a:t>
            </a:r>
          </a:p>
          <a:p>
            <a:pPr marL="783372" lvl="1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/>
          </a:p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Example: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897920" y="4270642"/>
            <a:ext cx="3595680" cy="5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3715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dirty="0" err="1" smtClean="0">
                <a:latin typeface="Courier New" charset="0"/>
              </a:rPr>
              <a:t>my_list</a:t>
            </a:r>
            <a:r>
              <a:rPr lang="en-US" dirty="0" smtClean="0">
                <a:latin typeface="Courier New" charset="0"/>
              </a:rPr>
              <a:t> </a:t>
            </a:r>
            <a:r>
              <a:rPr lang="en-US" dirty="0">
                <a:latin typeface="Courier New" charset="0"/>
              </a:rPr>
              <a:t>= [ 12, 50, 5, 17 ]</a:t>
            </a:r>
          </a:p>
          <a:p>
            <a:pPr>
              <a:lnSpc>
                <a:spcPct val="94000"/>
              </a:lnSpc>
            </a:pPr>
            <a:r>
              <a:rPr lang="en-US" b="1" dirty="0">
                <a:latin typeface="Courier New" charset="0"/>
              </a:rPr>
              <a:t>print</a:t>
            </a:r>
            <a:r>
              <a:rPr lang="en-US" dirty="0">
                <a:latin typeface="Courier New" charset="0"/>
              </a:rPr>
              <a:t>( </a:t>
            </a:r>
            <a:r>
              <a:rPr lang="en-US" dirty="0" err="1" smtClean="0">
                <a:latin typeface="Courier New" charset="0"/>
              </a:rPr>
              <a:t>my_list</a:t>
            </a:r>
            <a:r>
              <a:rPr lang="en-US" dirty="0" smtClean="0">
                <a:latin typeface="Courier New" charset="0"/>
              </a:rPr>
              <a:t>[4</a:t>
            </a:r>
            <a:r>
              <a:rPr lang="en-US" dirty="0">
                <a:latin typeface="Courier New" charset="0"/>
              </a:rPr>
              <a:t>] )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897920" y="5283915"/>
            <a:ext cx="5116320" cy="783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3715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>
                <a:latin typeface="Courier New" charset="0"/>
              </a:rPr>
              <a:t>Traceback (most recent call last):</a:t>
            </a:r>
          </a:p>
          <a:p>
            <a:pPr>
              <a:lnSpc>
                <a:spcPct val="94000"/>
              </a:lnSpc>
            </a:pPr>
            <a:r>
              <a:rPr lang="en-US">
                <a:latin typeface="Courier New" charset="0"/>
              </a:rPr>
              <a:t>  File "&lt;stdin&gt;", line 1, in &lt;module&gt;</a:t>
            </a:r>
          </a:p>
          <a:p>
            <a:pPr>
              <a:lnSpc>
                <a:spcPct val="94000"/>
              </a:lnSpc>
            </a:pPr>
            <a:r>
              <a:rPr lang="en-US">
                <a:latin typeface="Courier New" charset="0"/>
              </a:rPr>
              <a:t>IndexError: list index out of range</a:t>
            </a:r>
          </a:p>
        </p:txBody>
      </p:sp>
    </p:spTree>
    <p:extLst>
      <p:ext uri="{BB962C8B-B14F-4D97-AF65-F5344CB8AC3E}">
        <p14:creationId xmlns:p14="http://schemas.microsoft.com/office/powerpoint/2010/main" val="31515244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7069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Assertions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>
            <a:normAutofit lnSpcReduction="10000"/>
          </a:bodyPr>
          <a:lstStyle/>
          <a:p>
            <a:pPr marL="391686" indent="-293764">
              <a:spcAft>
                <a:spcPts val="5443"/>
              </a:spcAft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Used to state what we assume to be true.</a:t>
            </a:r>
          </a:p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If condition is false, a special exception is automatically raised.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Combines condition testing and raising an exception.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/>
              <a:t>Exception can be caught or let the program abort.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630080" y="2759405"/>
            <a:ext cx="5806080" cy="262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13715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dirty="0">
                <a:latin typeface="Courier New" charset="0"/>
              </a:rPr>
              <a:t>assert value != 0, “Value cannot be zero.”</a:t>
            </a:r>
          </a:p>
        </p:txBody>
      </p:sp>
    </p:spTree>
    <p:extLst>
      <p:ext uri="{BB962C8B-B14F-4D97-AF65-F5344CB8AC3E}">
        <p14:creationId xmlns:p14="http://schemas.microsoft.com/office/powerpoint/2010/main" val="2019644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Evaluating a Data Structure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5681" y="1659054"/>
            <a:ext cx="7659360" cy="4425585"/>
          </a:xfrm>
          <a:ln/>
        </p:spPr>
        <p:txBody>
          <a:bodyPr>
            <a:normAutofit lnSpcReduction="10000"/>
          </a:bodyPr>
          <a:lstStyle/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Evaluate the data structure based on certain criteria. </a:t>
            </a:r>
          </a:p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Does the data structure: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provide for the storage requirements of the ADT?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provide the necessary functionality to fully implement the ADT?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lend itself to an efficient implementation of the operations?</a:t>
            </a:r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933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313953"/>
            <a:ext cx="8252640" cy="1062832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Selecting a Data Structure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Multiple data structures may be suitable for a given ADT.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Select the best possible based on the context in which the ADT will be used.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Common for language libraries to provide multiple implementations of a single ADT.</a:t>
            </a:r>
          </a:p>
        </p:txBody>
      </p:sp>
    </p:spTree>
    <p:extLst>
      <p:ext uri="{BB962C8B-B14F-4D97-AF65-F5344CB8AC3E}">
        <p14:creationId xmlns:p14="http://schemas.microsoft.com/office/powerpoint/2010/main" val="12728115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358" y="604911"/>
            <a:ext cx="8229600" cy="1143000"/>
          </a:xfrm>
        </p:spPr>
        <p:txBody>
          <a:bodyPr/>
          <a:lstStyle/>
          <a:p>
            <a:r>
              <a:rPr lang="en-US" dirty="0" smtClean="0"/>
              <a:t>Build a Bag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63579" y="1944651"/>
            <a:ext cx="74401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Think of this ADT like a shopping cart. Items can be added to it.</a:t>
            </a:r>
          </a:p>
          <a:p>
            <a:r>
              <a:rPr lang="en-US" sz="2000" dirty="0" smtClean="0"/>
              <a:t>Items can also be removed from it. However, there is no specific</a:t>
            </a:r>
          </a:p>
          <a:p>
            <a:r>
              <a:rPr lang="en-US" sz="2000" dirty="0" smtClean="0"/>
              <a:t>order to them.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363579" y="3826412"/>
            <a:ext cx="739266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Operations: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add: which adds an item to the bag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remove: which removes an item from the bag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contains: which checks if an item is in the bag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err="1" smtClean="0"/>
              <a:t>iterator</a:t>
            </a:r>
            <a:r>
              <a:rPr lang="en-US" sz="2000" dirty="0" smtClean="0"/>
              <a:t>: which traverses over the items in the bag one at a time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27326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g_def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961" y="1076451"/>
            <a:ext cx="7126322" cy="43677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the examples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Date class we saw in CSCI 203</a:t>
            </a:r>
          </a:p>
          <a:p>
            <a:pPr lvl="1"/>
            <a:r>
              <a:rPr lang="en-US" dirty="0" smtClean="0"/>
              <a:t>d = Date()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omorrow = </a:t>
            </a:r>
            <a:r>
              <a:rPr lang="en-US" dirty="0" err="1" smtClean="0"/>
              <a:t>d.nextDay</a:t>
            </a:r>
            <a:r>
              <a:rPr lang="en-US" dirty="0" smtClean="0"/>
              <a:t>() gives a new date</a:t>
            </a:r>
          </a:p>
          <a:p>
            <a:pPr lvl="1"/>
            <a:r>
              <a:rPr lang="en-US" dirty="0" err="1" smtClean="0"/>
              <a:t>d.is_week_day</a:t>
            </a:r>
            <a:r>
              <a:rPr lang="en-US" dirty="0" smtClean="0"/>
              <a:t>() gives True of False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GradeBook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/>
              <a:t>b = </a:t>
            </a:r>
            <a:r>
              <a:rPr lang="en-US" dirty="0" err="1" smtClean="0"/>
              <a:t>GradeBook</a:t>
            </a:r>
            <a:r>
              <a:rPr lang="en-US" dirty="0" smtClean="0"/>
              <a:t>(</a:t>
            </a:r>
            <a:r>
              <a:rPr lang="en-US" dirty="0" err="1" smtClean="0"/>
              <a:t>student_list</a:t>
            </a:r>
            <a:r>
              <a:rPr lang="en-US" dirty="0" smtClean="0"/>
              <a:t>, </a:t>
            </a:r>
            <a:r>
              <a:rPr lang="en-US" dirty="0" err="1" smtClean="0"/>
              <a:t>course_list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print(</a:t>
            </a:r>
            <a:r>
              <a:rPr lang="en-US" dirty="0" err="1" smtClean="0"/>
              <a:t>b.get_grade</a:t>
            </a:r>
            <a:r>
              <a:rPr lang="en-US" dirty="0" smtClean="0"/>
              <a:t>(‘Sam Brown’, ‘CSCI 204’))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6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common?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both cases, we (the application program) just wanted to use the pre-built class (Date or </a:t>
            </a:r>
            <a:r>
              <a:rPr lang="en-US" dirty="0" err="1" smtClean="0"/>
              <a:t>GradeBook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We don’t care how Date or </a:t>
            </a:r>
            <a:r>
              <a:rPr lang="en-US" dirty="0" err="1" smtClean="0"/>
              <a:t>GradeBook</a:t>
            </a:r>
            <a:r>
              <a:rPr lang="en-US" dirty="0" smtClean="0"/>
              <a:t> was implemented.</a:t>
            </a:r>
          </a:p>
          <a:p>
            <a:r>
              <a:rPr lang="en-US" dirty="0" smtClean="0"/>
              <a:t>We are not supposed to visit or change the implementation of Date or </a:t>
            </a:r>
            <a:r>
              <a:rPr lang="en-US" dirty="0" err="1" smtClean="0"/>
              <a:t>GradeBook</a:t>
            </a:r>
            <a:r>
              <a:rPr lang="en-US" dirty="0" smtClean="0"/>
              <a:t> classes.</a:t>
            </a:r>
          </a:p>
          <a:p>
            <a:r>
              <a:rPr lang="en-US" dirty="0" smtClean="0"/>
              <a:t>Using ADT makes our lives much easier!</a:t>
            </a:r>
          </a:p>
          <a:p>
            <a:r>
              <a:rPr lang="en-US" dirty="0" smtClean="0"/>
              <a:t>We don’t need to re-invent the wheels!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0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511253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/>
              <a:t>Abstract Data Type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>
            <a:normAutofit fontScale="85000" lnSpcReduction="10000"/>
          </a:bodyPr>
          <a:lstStyle/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smtClean="0"/>
              <a:t>An abstract data type (ADT) is a collection of data and a set of operations on the data.</a:t>
            </a:r>
            <a:endParaRPr lang="en-US" dirty="0"/>
          </a:p>
          <a:p>
            <a:pPr marL="391686" indent="-293764">
              <a:spcBef>
                <a:spcPts val="3266"/>
              </a:spcBef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smtClean="0"/>
              <a:t>An ADT has the following features.</a:t>
            </a:r>
          </a:p>
          <a:p>
            <a:pPr marL="791736" lvl="1" indent="-293764">
              <a:spcBef>
                <a:spcPts val="3266"/>
              </a:spcBef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i="1" dirty="0" smtClean="0"/>
              <a:t>Information </a:t>
            </a:r>
            <a:r>
              <a:rPr lang="en-US" i="1" dirty="0"/>
              <a:t>Hiding</a:t>
            </a:r>
            <a:r>
              <a:rPr lang="en-US" dirty="0"/>
              <a:t>: It hides implementation details from </a:t>
            </a:r>
            <a:r>
              <a:rPr lang="en-US" dirty="0" smtClean="0"/>
              <a:t>the users. That </a:t>
            </a:r>
            <a:r>
              <a:rPr lang="en-US" dirty="0"/>
              <a:t>is, it presents what the ADT does, not how it </a:t>
            </a:r>
            <a:r>
              <a:rPr lang="en-US" dirty="0" smtClean="0"/>
              <a:t>does.</a:t>
            </a:r>
          </a:p>
          <a:p>
            <a:pPr marL="791736" lvl="1" indent="-293764">
              <a:spcBef>
                <a:spcPts val="3266"/>
              </a:spcBef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smtClean="0"/>
              <a:t>It </a:t>
            </a:r>
            <a:r>
              <a:rPr lang="en-US" dirty="0"/>
              <a:t>provides an </a:t>
            </a:r>
            <a:r>
              <a:rPr lang="en-US" i="1" dirty="0"/>
              <a:t>interface</a:t>
            </a:r>
            <a:r>
              <a:rPr lang="en-US" dirty="0"/>
              <a:t> that other programs can use to access the functionality of the ADT.</a:t>
            </a:r>
          </a:p>
        </p:txBody>
      </p:sp>
    </p:spTree>
    <p:extLst>
      <p:ext uri="{BB962C8B-B14F-4D97-AF65-F5344CB8AC3E}">
        <p14:creationId xmlns:p14="http://schemas.microsoft.com/office/powerpoint/2010/main" val="9690802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/>
              <a:t>Information Hiding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6140" y="1656174"/>
            <a:ext cx="855648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ADTs can be viewed as black boxes: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functionality is provided through an </a:t>
            </a:r>
            <a:r>
              <a:rPr lang="en-US" b="1" dirty="0"/>
              <a:t>interface</a:t>
            </a:r>
            <a:r>
              <a:rPr lang="en-US" dirty="0" smtClean="0"/>
              <a:t>.</a:t>
            </a:r>
          </a:p>
          <a:p>
            <a:pPr marL="1183422" lvl="2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smtClean="0"/>
              <a:t>Matrix in the coming lab! </a:t>
            </a:r>
            <a:endParaRPr lang="en-US" dirty="0"/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implementation details are hidden inside the box.</a:t>
            </a:r>
          </a:p>
          <a:p>
            <a:pPr marL="783372" lvl="1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81" y="4363300"/>
            <a:ext cx="3225600" cy="1824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197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Types of Operations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ADT operations can be grouped into four categories: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c</a:t>
            </a:r>
            <a:r>
              <a:rPr lang="en-US" dirty="0" smtClean="0"/>
              <a:t>onstructors – creates it </a:t>
            </a:r>
            <a:endParaRPr lang="en-US" dirty="0"/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err="1"/>
              <a:t>a</a:t>
            </a:r>
            <a:r>
              <a:rPr lang="en-US" dirty="0" err="1" smtClean="0"/>
              <a:t>ccessors</a:t>
            </a:r>
            <a:r>
              <a:rPr lang="en-US" dirty="0" smtClean="0"/>
              <a:t> – gets information</a:t>
            </a:r>
            <a:endParaRPr lang="en-US" dirty="0"/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err="1"/>
              <a:t>m</a:t>
            </a:r>
            <a:r>
              <a:rPr lang="en-US" dirty="0" err="1" smtClean="0"/>
              <a:t>utators</a:t>
            </a:r>
            <a:r>
              <a:rPr lang="en-US" dirty="0" smtClean="0"/>
              <a:t> – changes information</a:t>
            </a:r>
            <a:endParaRPr lang="en-US" dirty="0"/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</a:t>
            </a:r>
            <a:r>
              <a:rPr lang="en-US" dirty="0" smtClean="0"/>
              <a:t>terators – navigates through it</a:t>
            </a:r>
            <a:endParaRPr lang="en-US" dirty="0"/>
          </a:p>
          <a:p>
            <a:pPr marL="783372" lvl="1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 </a:t>
            </a:r>
          </a:p>
          <a:p>
            <a:pPr marL="783372" lvl="1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-712469" y="54213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7276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Date example</a:t>
            </a:r>
          </a:p>
          <a:p>
            <a:r>
              <a:rPr lang="en-US" dirty="0" smtClean="0"/>
              <a:t>Counter example</a:t>
            </a:r>
          </a:p>
          <a:p>
            <a:r>
              <a:rPr lang="en-US" dirty="0" smtClean="0"/>
              <a:t>Inventory example</a:t>
            </a:r>
          </a:p>
          <a:p>
            <a:r>
              <a:rPr lang="en-US" dirty="0" smtClean="0"/>
              <a:t>You will be working on Matrix in the coming lab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11056" y="274301"/>
            <a:ext cx="655971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What does information hiding look like?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ADT Implementation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9539" y="1656174"/>
            <a:ext cx="8286326" cy="4425585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Abstractions make problem solving easier.</a:t>
            </a:r>
          </a:p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Programs require concrete implementations in order to execute.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language library ADTs</a:t>
            </a:r>
          </a:p>
          <a:p>
            <a:pPr marL="1175057" lvl="2" indent="-260644">
              <a:buSzPct val="75000"/>
              <a:buFont typeface="Symbol" charset="0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implemented by the library </a:t>
            </a:r>
            <a:r>
              <a:rPr lang="en-US" dirty="0" smtClean="0"/>
              <a:t>maintainers, e.g., strings, random numbers.</a:t>
            </a:r>
            <a:endParaRPr lang="en-US" dirty="0"/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your own ADTs </a:t>
            </a:r>
          </a:p>
          <a:p>
            <a:pPr marL="1175057" lvl="2" indent="-260644">
              <a:buSzPct val="75000"/>
              <a:buFont typeface="Symbol" charset="0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implemented by </a:t>
            </a:r>
            <a:r>
              <a:rPr lang="en-US" dirty="0" smtClean="0"/>
              <a:t>you, e.g., Date, Counter.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4276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/>
              <a:t>Using the ADT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smtClean="0"/>
              <a:t>We can </a:t>
            </a:r>
            <a:r>
              <a:rPr lang="en-US" dirty="0"/>
              <a:t>use the ADT without knowing how it's implemented. </a:t>
            </a:r>
          </a:p>
          <a:p>
            <a:pPr marL="391686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Reinforces the use of abstraction: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by focusing on what functionality is provided </a:t>
            </a:r>
          </a:p>
          <a:p>
            <a:pPr marL="783372" lvl="1" indent="-293764">
              <a:buSzPct val="45000"/>
              <a:buFont typeface="Wingdings" charset="0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instead of how that functionality is implemented.</a:t>
            </a:r>
          </a:p>
          <a:p>
            <a:pPr marL="783372" lvl="1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669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820</Words>
  <Application>Microsoft Office PowerPoint</Application>
  <PresentationFormat>On-screen Show (4:3)</PresentationFormat>
  <Paragraphs>124</Paragraphs>
  <Slides>19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ＭＳ Ｐゴシック</vt:lpstr>
      <vt:lpstr>Arial</vt:lpstr>
      <vt:lpstr>Bitstream Vera Sans</vt:lpstr>
      <vt:lpstr>Calibri</vt:lpstr>
      <vt:lpstr>Courier New</vt:lpstr>
      <vt:lpstr>Palatino Linotype</vt:lpstr>
      <vt:lpstr>Symbol</vt:lpstr>
      <vt:lpstr>Wingdings</vt:lpstr>
      <vt:lpstr>Office Theme</vt:lpstr>
      <vt:lpstr>Abstract Data Type</vt:lpstr>
      <vt:lpstr>Consider the examples …</vt:lpstr>
      <vt:lpstr>What’s in common?</vt:lpstr>
      <vt:lpstr>Abstract Data Type</vt:lpstr>
      <vt:lpstr>Information Hiding</vt:lpstr>
      <vt:lpstr>Types of Operations</vt:lpstr>
      <vt:lpstr>PowerPoint Presentation</vt:lpstr>
      <vt:lpstr>ADT Implementation</vt:lpstr>
      <vt:lpstr>Using the ADT</vt:lpstr>
      <vt:lpstr>Defining Operations</vt:lpstr>
      <vt:lpstr>Preconditions</vt:lpstr>
      <vt:lpstr>Postcondition</vt:lpstr>
      <vt:lpstr>Postcondition</vt:lpstr>
      <vt:lpstr>Exceptions</vt:lpstr>
      <vt:lpstr>Assertions</vt:lpstr>
      <vt:lpstr>Evaluating a Data Structure</vt:lpstr>
      <vt:lpstr>Selecting a Data Structure</vt:lpstr>
      <vt:lpstr>Build a Bag</vt:lpstr>
      <vt:lpstr>PowerPoint Presentation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62</cp:revision>
  <dcterms:created xsi:type="dcterms:W3CDTF">2014-08-26T14:03:51Z</dcterms:created>
  <dcterms:modified xsi:type="dcterms:W3CDTF">2017-09-11T12:02:14Z</dcterms:modified>
</cp:coreProperties>
</file>