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90" r:id="rId11"/>
    <p:sldId id="291" r:id="rId12"/>
    <p:sldId id="286" r:id="rId13"/>
    <p:sldId id="287" r:id="rId14"/>
    <p:sldId id="288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FCBFDB86-5188-4293-BF7B-75CB58F88B4B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04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39E7EF1C-6521-4777-80F1-5B1B5F5A732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6359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8F4B7DCF-F68F-47C3-AC76-CBB8E1B72FB2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024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48F9FA3C-01D3-4FFB-A414-76E3DECDBDA1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509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D747E9F9-D353-459E-828C-8B4EA745D8E8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600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D7C0D8DB-7222-41D2-9684-751FC93C71C5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764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475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Singly Linked lists</a:t>
            </a:r>
            <a:endParaRPr lang="en-US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out an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90846" y="23380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77" y="1552810"/>
            <a:ext cx="5474907" cy="29150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29477" y="1552810"/>
            <a:ext cx="5474907" cy="2915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920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Exercise: write the function </a:t>
            </a:r>
            <a:r>
              <a:rPr lang="en-US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insert_before</a:t>
            </a:r>
            <a:r>
              <a:rPr lang="en-US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3600" dirty="0" smtClean="0"/>
              <a:t>that inserts the node before the 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6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</a:t>
            </a:r>
            <a:r>
              <a:rPr lang="en-US" altLang="en-US" dirty="0" smtClean="0"/>
              <a:t>nodes</a:t>
            </a:r>
            <a:endParaRPr lang="en-US" altLang="en-US" dirty="0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39672"/>
            <a:ext cx="7812000" cy="4525920"/>
          </a:xfrm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An item can be removed from a linked list by removing or unlinking the node containing the item.</a:t>
            </a:r>
          </a:p>
          <a:p>
            <a:pPr marL="783372" lvl="1" indent="-293764">
              <a:spcAft>
                <a:spcPts val="11759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/>
              <a:t>Find the node containing the item.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/>
              <a:t>Unlink it from the list.</a:t>
            </a:r>
          </a:p>
        </p:txBody>
      </p:sp>
      <p:pic>
        <p:nvPicPr>
          <p:cNvPr id="389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385" y="3126147"/>
            <a:ext cx="6451200" cy="113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451" y="5011372"/>
            <a:ext cx="6451200" cy="15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69626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</a:t>
            </a:r>
            <a:r>
              <a:rPr lang="en-US" altLang="en-US" dirty="0" smtClean="0"/>
              <a:t>nodes</a:t>
            </a:r>
            <a:endParaRPr lang="en-US" altLang="en-US" dirty="0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</p:spPr>
        <p:txBody>
          <a:bodyPr/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Removing a node from the middle of the list requires a second external </a:t>
            </a:r>
            <a:r>
              <a:rPr lang="en-US" altLang="en-US" sz="2800" dirty="0" smtClean="0"/>
              <a:t>reference.</a:t>
            </a:r>
          </a:p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Resu</a:t>
            </a:r>
            <a:r>
              <a:rPr lang="en-US" altLang="en-US" dirty="0" smtClean="0"/>
              <a:t>lting </a:t>
            </a:r>
            <a:r>
              <a:rPr lang="en-US" altLang="en-US" dirty="0" smtClean="0"/>
              <a:t>list.</a:t>
            </a:r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801" y="2825641"/>
            <a:ext cx="6130571" cy="1464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801" y="5290526"/>
            <a:ext cx="5212343" cy="110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4244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Removing Nodes</a:t>
            </a: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Removing the first node is a special case.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 smtClean="0"/>
              <a:t>The head reference must be reposition to reference the next node in the list.</a:t>
            </a:r>
          </a:p>
        </p:txBody>
      </p:sp>
      <p:pic>
        <p:nvPicPr>
          <p:cNvPr id="430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01" y="3498121"/>
            <a:ext cx="7168320" cy="126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77434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Removing </a:t>
            </a:r>
            <a:r>
              <a:rPr lang="en-US" altLang="en-US" dirty="0" smtClean="0"/>
              <a:t>nodes</a:t>
            </a:r>
            <a:endParaRPr lang="en-US" altLang="en-US" dirty="0" smtClean="0"/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Given the head reference, we can remove a target from a linked list.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000" y="2850380"/>
            <a:ext cx="6384777" cy="265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4040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this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sorted list of numbers, insert a new number into this sorted list</a:t>
            </a:r>
          </a:p>
          <a:p>
            <a:pPr lvl="1"/>
            <a:r>
              <a:rPr lang="en-US" dirty="0" smtClean="0"/>
              <a:t>[3, 5, 7, 10, 12, 20]</a:t>
            </a:r>
          </a:p>
          <a:p>
            <a:pPr lvl="1"/>
            <a:r>
              <a:rPr lang="en-US" dirty="0" smtClean="0"/>
              <a:t>insert 6 into this list to become</a:t>
            </a:r>
          </a:p>
          <a:p>
            <a:pPr lvl="1"/>
            <a:r>
              <a:rPr lang="en-US" dirty="0" smtClean="0"/>
              <a:t>[3, 5, 6, 7, 10, 12, 20]</a:t>
            </a:r>
          </a:p>
          <a:p>
            <a:r>
              <a:rPr lang="en-US" dirty="0" smtClean="0"/>
              <a:t>How do YOU accomplish this seemly simple task? Take 5 min to work it 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10764" y="625033"/>
            <a:ext cx="4350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Here is a possible solution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10764" y="5378034"/>
            <a:ext cx="3903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takes 3*n steps to do this.</a:t>
            </a:r>
            <a:endParaRPr lang="en-US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530" y="1670633"/>
            <a:ext cx="6413462" cy="28319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83530" y="1670633"/>
            <a:ext cx="6413462" cy="28319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10764" y="4824877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many steps to complete this work?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10764" y="5978260"/>
            <a:ext cx="3540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Can we do better? How?</a:t>
            </a:r>
            <a:endParaRPr lang="en-US" sz="16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24091" y="915437"/>
            <a:ext cx="1458410" cy="1179581"/>
            <a:chOff x="324091" y="915437"/>
            <a:chExt cx="1458410" cy="1179581"/>
          </a:xfrm>
        </p:grpSpPr>
        <p:sp>
          <p:nvSpPr>
            <p:cNvPr id="13" name="TextBox 12"/>
            <p:cNvSpPr txBox="1"/>
            <p:nvPr/>
          </p:nvSpPr>
          <p:spPr>
            <a:xfrm>
              <a:off x="324091" y="915437"/>
              <a:ext cx="898003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222094" y="1348308"/>
              <a:ext cx="560407" cy="7467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40825" y="2338086"/>
            <a:ext cx="1815297" cy="569068"/>
            <a:chOff x="140825" y="2338086"/>
            <a:chExt cx="1815297" cy="569068"/>
          </a:xfrm>
        </p:grpSpPr>
        <p:sp>
          <p:nvSpPr>
            <p:cNvPr id="16" name="TextBox 15"/>
            <p:cNvSpPr txBox="1"/>
            <p:nvPr/>
          </p:nvSpPr>
          <p:spPr>
            <a:xfrm>
              <a:off x="140825" y="2537822"/>
              <a:ext cx="898003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6" idx="3"/>
            </p:cNvCxnSpPr>
            <p:nvPr/>
          </p:nvCxnSpPr>
          <p:spPr>
            <a:xfrm flipV="1">
              <a:off x="1038828" y="2338086"/>
              <a:ext cx="917294" cy="38440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162580" y="1135228"/>
            <a:ext cx="1143615" cy="1307030"/>
            <a:chOff x="4162580" y="1135228"/>
            <a:chExt cx="1143615" cy="1307030"/>
          </a:xfrm>
        </p:grpSpPr>
        <p:sp>
          <p:nvSpPr>
            <p:cNvPr id="19" name="TextBox 18"/>
            <p:cNvSpPr txBox="1"/>
            <p:nvPr/>
          </p:nvSpPr>
          <p:spPr>
            <a:xfrm>
              <a:off x="4408192" y="1135228"/>
              <a:ext cx="898003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 steps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9" idx="2"/>
            </p:cNvCxnSpPr>
            <p:nvPr/>
          </p:nvCxnSpPr>
          <p:spPr>
            <a:xfrm flipH="1">
              <a:off x="4162580" y="1504560"/>
              <a:ext cx="694614" cy="93769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149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one issue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new_list</a:t>
            </a:r>
            <a:r>
              <a:rPr lang="en-US" dirty="0"/>
              <a:t> = [x for x in </a:t>
            </a:r>
            <a:r>
              <a:rPr lang="en-US" dirty="0" err="1"/>
              <a:t>my_list</a:t>
            </a:r>
            <a:r>
              <a:rPr lang="en-US" dirty="0"/>
              <a:t>] + [k] </a:t>
            </a:r>
            <a:endParaRPr lang="en-US" dirty="0" smtClean="0"/>
          </a:p>
          <a:p>
            <a:pPr lvl="1"/>
            <a:r>
              <a:rPr lang="en-US" dirty="0" smtClean="0"/>
              <a:t>We need to increase the capacity of the list to hold the new element. Weather the list is implemented as a Python list or an array, this would take n steps.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find_pos</a:t>
            </a:r>
            <a:r>
              <a:rPr lang="en-US" dirty="0" smtClean="0"/>
              <a:t>(k, </a:t>
            </a:r>
            <a:r>
              <a:rPr lang="en-US" dirty="0" err="1" smtClean="0"/>
              <a:t>my_list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need to find the right spot for the new number, which takes n steps</a:t>
            </a:r>
          </a:p>
          <a:p>
            <a:r>
              <a:rPr lang="en-US" dirty="0" smtClean="0"/>
              <a:t>for j in range(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new_list</a:t>
            </a:r>
            <a:r>
              <a:rPr lang="en-US" dirty="0" smtClean="0"/>
              <a:t>)-1, i-1, -1):</a:t>
            </a:r>
          </a:p>
          <a:p>
            <a:pPr lvl="1"/>
            <a:r>
              <a:rPr lang="en-US" dirty="0" smtClean="0"/>
              <a:t>Shifting elements to the right takes n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linked list we can make two of the three operations in constant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Linked Structure</a:t>
            </a: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02960" y="1303011"/>
            <a:ext cx="7659360" cy="452592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Constructed using a collection of objects called </a:t>
            </a:r>
            <a:r>
              <a:rPr lang="en-US" altLang="en-US" b="1" dirty="0" smtClean="0"/>
              <a:t>nodes</a:t>
            </a:r>
            <a:r>
              <a:rPr lang="en-US" altLang="en-US" dirty="0" smtClean="0"/>
              <a:t>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Each node contains data and at least one reference or </a:t>
            </a:r>
            <a:r>
              <a:rPr lang="en-US" altLang="en-US" b="1" dirty="0" smtClean="0"/>
              <a:t>link</a:t>
            </a:r>
            <a:r>
              <a:rPr lang="en-US" altLang="en-US" dirty="0" smtClean="0"/>
              <a:t> to another node.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Linked list</a:t>
            </a:r>
            <a:r>
              <a:rPr lang="en-US" altLang="en-US" dirty="0" smtClean="0"/>
              <a:t> – a linked structure in which the nodes are linked together in linear order.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280" y="5154247"/>
            <a:ext cx="7038720" cy="149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99053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smtClean="0"/>
              <a:t>Linked List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Terms</a:t>
            </a:r>
            <a:r>
              <a:rPr lang="en-US" altLang="en-US" dirty="0" smtClean="0"/>
              <a:t>:</a:t>
            </a:r>
          </a:p>
          <a:p>
            <a:pPr marL="791736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node</a:t>
            </a:r>
            <a:r>
              <a:rPr lang="en-US" altLang="en-US" dirty="0" smtClean="0"/>
              <a:t> – each element in the list.</a:t>
            </a:r>
            <a:endParaRPr lang="en-US" altLang="en-US" dirty="0" smtClean="0"/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head</a:t>
            </a:r>
            <a:r>
              <a:rPr lang="en-US" altLang="en-US" dirty="0" smtClean="0"/>
              <a:t> – first node in the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 smtClean="0"/>
              <a:t>tail</a:t>
            </a:r>
            <a:r>
              <a:rPr lang="en-US" altLang="en-US" dirty="0" smtClean="0"/>
              <a:t> – last node in the list; link field has a null reference. 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</p:txBody>
      </p:sp>
      <p:pic>
        <p:nvPicPr>
          <p:cNvPr id="102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280" y="4506067"/>
            <a:ext cx="7038720" cy="149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7511969" y="4387861"/>
            <a:ext cx="510076" cy="1061945"/>
            <a:chOff x="7511969" y="4387861"/>
            <a:chExt cx="510076" cy="1061945"/>
          </a:xfrm>
        </p:grpSpPr>
        <p:sp>
          <p:nvSpPr>
            <p:cNvPr id="2" name="Rectangle 1"/>
            <p:cNvSpPr/>
            <p:nvPr/>
          </p:nvSpPr>
          <p:spPr>
            <a:xfrm>
              <a:off x="7592992" y="4710897"/>
              <a:ext cx="358815" cy="370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7710665" y="4875399"/>
              <a:ext cx="77167" cy="8394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11969" y="4387861"/>
              <a:ext cx="5100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tail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7761686" y="4917370"/>
              <a:ext cx="0" cy="5324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678016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How does it look like in Python?</a:t>
            </a:r>
            <a:endParaRPr lang="en-US" altLang="en-US" dirty="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36439"/>
            <a:ext cx="7659360" cy="4525920"/>
          </a:xfrm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nodes are constructed from a simple storage class: </a:t>
            </a: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altLang="en-US" dirty="0" smtClean="0"/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List contains two nodes, a head and a tail</a:t>
            </a:r>
            <a:endParaRPr lang="en-US" altLang="en-US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365921" y="2562853"/>
            <a:ext cx="4410720" cy="142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b="1" dirty="0">
                <a:solidFill>
                  <a:srgbClr val="000000"/>
                </a:solidFill>
                <a:latin typeface="Courier New" panose="02070309020205020404" pitchFamily="49" charset="0"/>
              </a:rPr>
              <a:t>class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996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__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__( self, data ):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self.data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= data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self.next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= None     </a:t>
            </a:r>
          </a:p>
          <a:p>
            <a:pPr eaLnBrk="1">
              <a:lnSpc>
                <a:spcPct val="94000"/>
              </a:lnSpc>
            </a:pP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4698" y="4891290"/>
            <a:ext cx="4410720" cy="142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b="1" dirty="0">
                <a:solidFill>
                  <a:srgbClr val="000000"/>
                </a:solidFill>
                <a:latin typeface="Courier New" panose="02070309020205020404" pitchFamily="49" charset="0"/>
              </a:rPr>
              <a:t>class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UserList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996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__</a:t>
            </a:r>
            <a:r>
              <a:rPr lang="en-US" altLang="en-US" sz="1996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__(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self ):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self.head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None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>
              <a:lnSpc>
                <a:spcPct val="94000"/>
              </a:lnSpc>
            </a:pP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self.tail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996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None</a:t>
            </a:r>
            <a:endParaRPr lang="en-US" altLang="en-US" sz="1996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60472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build a list?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1256252"/>
            <a:ext cx="8171315" cy="116351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087" rIns="0" bIns="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UserList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  # initial list head == None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a_node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(12) # create a node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my_list.insert_after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(node)  # insert the node to list</a:t>
            </a:r>
          </a:p>
          <a:p>
            <a:pPr eaLnBrk="1">
              <a:lnSpc>
                <a:spcPct val="94000"/>
              </a:lnSpc>
            </a:pP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my_list.insert_after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1996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ListNode</a:t>
            </a:r>
            <a:r>
              <a:rPr lang="en-US" altLang="en-US" sz="1996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(3))# another node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20699" y="2639554"/>
            <a:ext cx="1369995" cy="1689373"/>
            <a:chOff x="1061478" y="2766879"/>
            <a:chExt cx="1369995" cy="1689373"/>
          </a:xfrm>
        </p:grpSpPr>
        <p:grpSp>
          <p:nvGrpSpPr>
            <p:cNvPr id="5" name="Group 4"/>
            <p:cNvGrpSpPr/>
            <p:nvPr/>
          </p:nvGrpSpPr>
          <p:grpSpPr>
            <a:xfrm>
              <a:off x="1921397" y="2789622"/>
              <a:ext cx="510076" cy="1061945"/>
              <a:chOff x="7511969" y="4387861"/>
              <a:chExt cx="510076" cy="1061945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511969" y="4387861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tail</a:t>
                </a:r>
                <a:endParaRPr lang="en-US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061478" y="2766879"/>
              <a:ext cx="686406" cy="1061945"/>
              <a:chOff x="7511969" y="4387861"/>
              <a:chExt cx="686406" cy="106194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11969" y="4387861"/>
                <a:ext cx="686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head</a:t>
                </a:r>
                <a:endParaRPr lang="en-US" dirty="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ounded Rectangle 14"/>
            <p:cNvSpPr/>
            <p:nvPr/>
          </p:nvSpPr>
          <p:spPr>
            <a:xfrm>
              <a:off x="1072263" y="3893537"/>
              <a:ext cx="1359210" cy="56271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160826" y="3995487"/>
              <a:ext cx="487710" cy="35881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96780" y="3994658"/>
              <a:ext cx="358815" cy="37038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023640" y="4095686"/>
              <a:ext cx="115747" cy="1480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094858" y="2675633"/>
            <a:ext cx="37774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‘next’ field has a value of None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547533" y="3119017"/>
            <a:ext cx="683589" cy="757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1083180" y="4660454"/>
            <a:ext cx="2966664" cy="1631296"/>
            <a:chOff x="1083180" y="4660454"/>
            <a:chExt cx="2966664" cy="1631296"/>
          </a:xfrm>
        </p:grpSpPr>
        <p:grpSp>
          <p:nvGrpSpPr>
            <p:cNvPr id="27" name="Group 26"/>
            <p:cNvGrpSpPr/>
            <p:nvPr/>
          </p:nvGrpSpPr>
          <p:grpSpPr>
            <a:xfrm>
              <a:off x="3502720" y="4661918"/>
              <a:ext cx="510076" cy="1061945"/>
              <a:chOff x="7511969" y="4387861"/>
              <a:chExt cx="510076" cy="1061945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511969" y="4387861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tail</a:t>
                </a:r>
                <a:endParaRPr lang="en-US" dirty="0"/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1083180" y="4660454"/>
              <a:ext cx="686406" cy="1061945"/>
              <a:chOff x="7511969" y="4387861"/>
              <a:chExt cx="686406" cy="106194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592992" y="4710897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710665" y="4875399"/>
                <a:ext cx="77167" cy="8394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511969" y="4387861"/>
                <a:ext cx="686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head</a:t>
                </a:r>
                <a:endParaRPr lang="en-US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7761686" y="4917370"/>
                <a:ext cx="0" cy="53243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1083180" y="5729035"/>
              <a:ext cx="1359210" cy="562715"/>
              <a:chOff x="1083180" y="5729035"/>
              <a:chExt cx="1359210" cy="562715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1083180" y="5729035"/>
                <a:ext cx="1359210" cy="56271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1171743" y="5830985"/>
                <a:ext cx="487710" cy="35881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12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07697" y="5830156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034557" y="5931184"/>
                <a:ext cx="115747" cy="1480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90634" y="5723863"/>
              <a:ext cx="1359210" cy="562715"/>
              <a:chOff x="1083180" y="5729035"/>
              <a:chExt cx="1359210" cy="562715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1083180" y="5729035"/>
                <a:ext cx="1359210" cy="56271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1171743" y="5830985"/>
                <a:ext cx="487710" cy="358814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907697" y="5830156"/>
                <a:ext cx="358815" cy="37038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034557" y="5931184"/>
                <a:ext cx="115747" cy="14807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8" name="Straight Arrow Connector 47"/>
            <p:cNvCxnSpPr>
              <a:stCxn id="32" idx="6"/>
              <a:endCxn id="43" idx="1"/>
            </p:cNvCxnSpPr>
            <p:nvPr/>
          </p:nvCxnSpPr>
          <p:spPr>
            <a:xfrm flipV="1">
              <a:off x="2150304" y="6005221"/>
              <a:ext cx="54033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530" y="3147381"/>
            <a:ext cx="5478895" cy="143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6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550</Words>
  <Application>Microsoft Office PowerPoint</Application>
  <PresentationFormat>On-screen Show (4:3)</PresentationFormat>
  <Paragraphs>82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Bitstream Vera Sans</vt:lpstr>
      <vt:lpstr>Calibri</vt:lpstr>
      <vt:lpstr>Courier New</vt:lpstr>
      <vt:lpstr>Palatino Linotype</vt:lpstr>
      <vt:lpstr>Times New Roman</vt:lpstr>
      <vt:lpstr>Wingdings</vt:lpstr>
      <vt:lpstr>Office Theme</vt:lpstr>
      <vt:lpstr>Singly Linked lists</vt:lpstr>
      <vt:lpstr>Consider this problem</vt:lpstr>
      <vt:lpstr>PowerPoint Presentation</vt:lpstr>
      <vt:lpstr>Let’s look at one issue at a time</vt:lpstr>
      <vt:lpstr>Linked lists</vt:lpstr>
      <vt:lpstr>Linked Structure</vt:lpstr>
      <vt:lpstr>Linked List</vt:lpstr>
      <vt:lpstr>How does it look like in Python?</vt:lpstr>
      <vt:lpstr>How to build a list?</vt:lpstr>
      <vt:lpstr>Try out an example</vt:lpstr>
      <vt:lpstr>Exercise: write the function insert_before() that inserts the node before the head.</vt:lpstr>
      <vt:lpstr>Removing nodes</vt:lpstr>
      <vt:lpstr>Removing nodes</vt:lpstr>
      <vt:lpstr>Removing Nodes</vt:lpstr>
      <vt:lpstr>Removing nodes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79</cp:revision>
  <dcterms:created xsi:type="dcterms:W3CDTF">2014-08-26T14:03:51Z</dcterms:created>
  <dcterms:modified xsi:type="dcterms:W3CDTF">2017-09-14T19:37:23Z</dcterms:modified>
</cp:coreProperties>
</file>