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77" r:id="rId3"/>
    <p:sldId id="278" r:id="rId4"/>
    <p:sldId id="279" r:id="rId5"/>
    <p:sldId id="282" r:id="rId6"/>
    <p:sldId id="280" r:id="rId7"/>
    <p:sldId id="283" r:id="rId8"/>
    <p:sldId id="281" r:id="rId9"/>
    <p:sldId id="284" r:id="rId10"/>
    <p:sldId id="296" r:id="rId11"/>
    <p:sldId id="285" r:id="rId12"/>
    <p:sldId id="286" r:id="rId13"/>
    <p:sldId id="287" r:id="rId14"/>
    <p:sldId id="295" r:id="rId15"/>
    <p:sldId id="289" r:id="rId16"/>
    <p:sldId id="290" r:id="rId17"/>
    <p:sldId id="291" r:id="rId18"/>
    <p:sldId id="292" r:id="rId19"/>
    <p:sldId id="293" r:id="rId20"/>
    <p:sldId id="29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D40A49-2EBB-4261-88F2-EA64959E98E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311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8A1884-A70C-4169-95FD-480204EA625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031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8A1884-A70C-4169-95FD-480204EA625B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5563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72AC07-A88F-4155-8CFB-6BB817FB5D9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269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3CF421-EA1B-4A2D-BE9F-C4B9BE30744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055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80FC8F-E4F7-4F31-ACF1-48D98FAF51B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9793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BDBB01D-8107-48AC-AC7E-8CB34E96E3D8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336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B9C46-F789-436E-948C-BB8273BA093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824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1ED21C-394B-44BF-B02B-4A25D1BC0BD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570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fld id="{A0E4346A-4256-46CF-B2F5-8B28FFE3244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4354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656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43E589-19D8-4F06-AF16-C482430EB4A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207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43E589-19D8-4F06-AF16-C482430EB4A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077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E6F94-3026-4605-B21C-5F837650A84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42917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1E6F94-3026-4605-B21C-5F837650A84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325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329005-3131-4D00-94BC-6EB768E82F40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692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329005-3131-4D00-94BC-6EB768E82F4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806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17AB70-769E-4A57-81F8-6F71D4F96AD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106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Advanced Linked lists</a:t>
            </a:r>
            <a:br>
              <a:rPr lang="en-US" b="1" dirty="0" smtClean="0"/>
            </a:br>
            <a:r>
              <a:rPr lang="en-US" sz="4000" dirty="0" smtClean="0"/>
              <a:t>Doubly Linked and Circular Lists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find a node with a particular value?</a:t>
            </a:r>
          </a:p>
          <a:p>
            <a:r>
              <a:rPr lang="en-US" dirty="0"/>
              <a:t>How to remove a node with a particular value in a doubly linked list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to insert node into a sorted doubly linked list?</a:t>
            </a:r>
          </a:p>
        </p:txBody>
      </p:sp>
    </p:spTree>
    <p:extLst>
      <p:ext uri="{BB962C8B-B14F-4D97-AF65-F5344CB8AC3E}">
        <p14:creationId xmlns:p14="http://schemas.microsoft.com/office/powerpoint/2010/main" val="385893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Circular Linked List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Another variation of the linked list in which the nodes form a continuous circle.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Allows for a complete traversal from any initial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Used with round-robin type applications.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The external reference can point to any node in the list. Common to reference “end” of the list.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480" y="4631164"/>
            <a:ext cx="6912000" cy="134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6120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 List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circular linked list can also be doubly linked.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001" y="2660041"/>
            <a:ext cx="7380000" cy="1493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841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Traverse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141093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Traverse forward following the 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altLang="en-US" dirty="0" smtClean="0"/>
              <a:t> link</a:t>
            </a:r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041" y="3067291"/>
            <a:ext cx="4190229" cy="319467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457209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Circular Linked: Traverse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141093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Traverse backward following the </a:t>
            </a:r>
            <a:r>
              <a:rPr lang="en-US" alt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 smtClean="0"/>
              <a:t>link</a:t>
            </a:r>
            <a:endParaRPr lang="en-US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766" y="3067291"/>
            <a:ext cx="3796690" cy="300234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620736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Adding nodes is very similar to that of the sorted singly linked list.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mtClean="0"/>
              <a:t>Sorted </a:t>
            </a:r>
            <a:r>
              <a:rPr lang="en-US" altLang="en-US" dirty="0"/>
              <a:t>list – new node is placed in proper position.</a:t>
            </a:r>
          </a:p>
          <a:p>
            <a:pPr marL="1175057" lvl="2" indent="-260644">
              <a:buSzPct val="75000"/>
              <a:buFont typeface="Symbol" panose="05050102010706020507" pitchFamily="18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Can be divided into four cases.</a:t>
            </a:r>
          </a:p>
        </p:txBody>
      </p:sp>
    </p:spTree>
    <p:extLst>
      <p:ext uri="{BB962C8B-B14F-4D97-AF65-F5344CB8AC3E}">
        <p14:creationId xmlns:p14="http://schemas.microsoft.com/office/powerpoint/2010/main" val="3313366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(1) Insert into an empty list.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001" y="3937320"/>
            <a:ext cx="2304000" cy="175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913121" y="2310121"/>
            <a:ext cx="4561920" cy="112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         ...</a:t>
            </a:r>
          </a:p>
          <a:p>
            <a:pPr>
              <a:lnSpc>
                <a:spcPct val="94000"/>
              </a:lnSpc>
            </a:pPr>
            <a:r>
              <a:rPr lang="en-US" altLang="en-US" sz="1814" b="1">
                <a:latin typeface="Courier New" panose="02070309020205020404" pitchFamily="49" charset="0"/>
              </a:rPr>
              <a:t>if</a:t>
            </a:r>
            <a:r>
              <a:rPr lang="en-US" altLang="en-US" sz="1814">
                <a:latin typeface="Courier New" panose="02070309020205020404" pitchFamily="49" charset="0"/>
              </a:rPr>
              <a:t> listRef </a:t>
            </a:r>
            <a:r>
              <a:rPr lang="en-US" altLang="en-US" sz="1814" b="1">
                <a:latin typeface="Courier New" panose="02070309020205020404" pitchFamily="49" charset="0"/>
              </a:rPr>
              <a:t>is</a:t>
            </a:r>
            <a:r>
              <a:rPr lang="en-US" altLang="en-US" sz="1814">
                <a:latin typeface="Courier New" panose="02070309020205020404" pitchFamily="49" charset="0"/>
              </a:rPr>
              <a:t> None :</a:t>
            </a:r>
          </a:p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  listRef = newNode</a:t>
            </a:r>
          </a:p>
          <a:p>
            <a:pPr>
              <a:lnSpc>
                <a:spcPct val="94000"/>
              </a:lnSpc>
            </a:pPr>
            <a:r>
              <a:rPr lang="en-US" altLang="en-US" sz="1814">
                <a:latin typeface="Courier New" panose="02070309020205020404" pitchFamily="49" charset="0"/>
              </a:rPr>
              <a:t>  newNode.next = newNode         </a:t>
            </a:r>
          </a:p>
        </p:txBody>
      </p:sp>
    </p:spTree>
    <p:extLst>
      <p:ext uri="{BB962C8B-B14F-4D97-AF65-F5344CB8AC3E}">
        <p14:creationId xmlns:p14="http://schemas.microsoft.com/office/powerpoint/2010/main" val="19864006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(2) Insert at the “front” (one node past listRef)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788096" y="2460592"/>
            <a:ext cx="4286880" cy="112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     ...</a:t>
            </a:r>
          </a:p>
          <a:p>
            <a:pPr>
              <a:lnSpc>
                <a:spcPct val="94000"/>
              </a:lnSpc>
            </a:pP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value &lt;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listRef.next.data</a:t>
            </a:r>
            <a:r>
              <a:rPr lang="en-US" altLang="en-US" sz="1814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</a:t>
            </a: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801" y="3940200"/>
            <a:ext cx="7621920" cy="2280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717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(3) Insert at the “end” (adjust listRef)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29281" y="2310121"/>
            <a:ext cx="4286880" cy="130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     ...</a:t>
            </a:r>
          </a:p>
          <a:p>
            <a:pPr>
              <a:lnSpc>
                <a:spcPct val="94000"/>
              </a:lnSpc>
            </a:pPr>
            <a:r>
              <a:rPr lang="en-US" altLang="en-US" sz="1814" b="1" dirty="0">
                <a:latin typeface="Courier New" panose="02070309020205020404" pitchFamily="49" charset="0"/>
              </a:rPr>
              <a:t>if</a:t>
            </a:r>
            <a:r>
              <a:rPr lang="en-US" altLang="en-US" sz="1814" dirty="0">
                <a:latin typeface="Courier New" panose="02070309020205020404" pitchFamily="49" charset="0"/>
              </a:rPr>
              <a:t> value &gt;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listRef.next.data</a:t>
            </a:r>
            <a:r>
              <a:rPr lang="en-US" altLang="en-US" sz="1814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</a:t>
            </a:r>
            <a:endParaRPr lang="en-US" altLang="en-US" sz="1814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dirty="0" err="1">
                <a:latin typeface="Courier New" panose="02070309020205020404" pitchFamily="49" charset="0"/>
              </a:rPr>
              <a:t>listRef</a:t>
            </a:r>
            <a:r>
              <a:rPr lang="en-US" altLang="en-US" sz="1814" dirty="0">
                <a:latin typeface="Courier New" panose="02070309020205020404" pitchFamily="49" charset="0"/>
              </a:rPr>
              <a:t> = </a:t>
            </a:r>
            <a:r>
              <a:rPr lang="en-US" altLang="en-US" sz="1814" dirty="0" err="1">
                <a:latin typeface="Courier New" panose="02070309020205020404" pitchFamily="49" charset="0"/>
              </a:rPr>
              <a:t>newNode</a:t>
            </a:r>
            <a:endParaRPr lang="en-US" altLang="en-US" sz="1814" dirty="0">
              <a:latin typeface="Courier New" panose="02070309020205020404" pitchFamily="49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21" y="3717001"/>
            <a:ext cx="7512480" cy="245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588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(4) Insert in the middle.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521" y="2697481"/>
            <a:ext cx="6688800" cy="282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2124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US" altLang="en-US" dirty="0" smtClean="0"/>
              <a:t>Doubly linked lists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83899" y="1427161"/>
            <a:ext cx="8443912" cy="4989513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dirty="0" smtClean="0"/>
              <a:t>A linked list in which each node contains a data component(s) and two links: 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dirty="0" smtClean="0"/>
              <a:t>one pointing the next node and </a:t>
            </a:r>
          </a:p>
          <a:p>
            <a:pPr marL="863600" lvl="1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dirty="0" smtClean="0"/>
              <a:t>one pointing to the preceding node.</a:t>
            </a:r>
            <a:endParaRPr lang="en-US" alt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901" y="3935702"/>
            <a:ext cx="57658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77193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59742BB-066D-4F84-9939-E53DD33663A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altLang="en-US"/>
              <a:t>Chapter 9: Advanced Linked Lists  –  </a:t>
            </a:r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Circular Linked: Inserting</a:t>
            </a:r>
          </a:p>
        </p:txBody>
      </p:sp>
      <p:sp>
        <p:nvSpPr>
          <p:cNvPr id="27650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61921" y="1601641"/>
            <a:ext cx="5806080" cy="471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286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ListNode</a:t>
            </a:r>
            <a:r>
              <a:rPr lang="en-US" altLang="en-US" sz="1361" dirty="0">
                <a:latin typeface="Courier New" panose="02070309020205020404" pitchFamily="49" charset="0"/>
              </a:rPr>
              <a:t>( value )</a:t>
            </a:r>
          </a:p>
          <a:p>
            <a:pPr>
              <a:lnSpc>
                <a:spcPct val="94000"/>
              </a:lnSpc>
            </a:pPr>
            <a:r>
              <a:rPr lang="en-US" altLang="en-US" sz="1361" b="1" dirty="0">
                <a:latin typeface="Courier New" panose="02070309020205020404" pitchFamily="49" charset="0"/>
              </a:rPr>
              <a:t>if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is</a:t>
            </a:r>
            <a:r>
              <a:rPr lang="en-US" altLang="en-US" sz="1361" dirty="0">
                <a:latin typeface="Courier New" panose="02070309020205020404" pitchFamily="49" charset="0"/>
              </a:rPr>
              <a:t> None :            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empty list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361" dirty="0">
                <a:latin typeface="Courier New" panose="02070309020205020404" pitchFamily="49" charset="0"/>
              </a:rPr>
              <a:t> value &lt;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listRef.next.data</a:t>
            </a:r>
            <a:r>
              <a:rPr lang="en-US" altLang="en-US" sz="1361" dirty="0">
                <a:latin typeface="Courier New" panose="02070309020205020404" pitchFamily="49" charset="0"/>
              </a:rPr>
              <a:t> :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insert in front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361" dirty="0">
                <a:solidFill>
                  <a:srgbClr val="003B7C"/>
                </a:solidFill>
                <a:latin typeface="Courier New" panose="02070309020205020404" pitchFamily="49" charset="0"/>
              </a:rPr>
              <a:t> value &gt; </a:t>
            </a:r>
            <a:r>
              <a:rPr lang="en-US" altLang="en-US" sz="1361" dirty="0" err="1">
                <a:solidFill>
                  <a:srgbClr val="003B7C"/>
                </a:solidFill>
                <a:latin typeface="Courier New" panose="02070309020205020404" pitchFamily="49" charset="0"/>
              </a:rPr>
              <a:t>listRef.data</a:t>
            </a:r>
            <a:r>
              <a:rPr lang="en-US" altLang="en-US" sz="1361" dirty="0">
                <a:solidFill>
                  <a:srgbClr val="003B7C"/>
                </a:solidFill>
                <a:latin typeface="Courier New" panose="02070309020205020404" pitchFamily="49" charset="0"/>
              </a:rPr>
              <a:t> :     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insert in back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b="1" dirty="0">
                <a:latin typeface="Courier New" panose="02070309020205020404" pitchFamily="49" charset="0"/>
              </a:rPr>
              <a:t>else</a:t>
            </a:r>
            <a:r>
              <a:rPr lang="en-US" altLang="en-US" sz="1361" dirty="0">
                <a:latin typeface="Courier New" panose="02070309020205020404" pitchFamily="49" charset="0"/>
              </a:rPr>
              <a:t> :                            </a:t>
            </a: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# insert in the middle</a:t>
            </a:r>
          </a:p>
          <a:p>
            <a:pPr>
              <a:lnSpc>
                <a:spcPct val="94000"/>
              </a:lnSpc>
            </a:pP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Position the two pointers.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</a:t>
            </a:r>
            <a:r>
              <a:rPr lang="en-US" altLang="en-US" sz="1361" dirty="0">
                <a:latin typeface="Courier New" panose="02070309020205020404" pitchFamily="49" charset="0"/>
              </a:rPr>
              <a:t>= None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done =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is None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b="1" dirty="0">
                <a:latin typeface="Courier New" panose="02070309020205020404" pitchFamily="49" charset="0"/>
              </a:rPr>
              <a:t>while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not</a:t>
            </a:r>
            <a:r>
              <a:rPr lang="en-US" altLang="en-US" sz="1361" dirty="0">
                <a:latin typeface="Courier New" panose="02070309020205020404" pitchFamily="49" charset="0"/>
              </a:rPr>
              <a:t> done :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curNode.next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done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is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listRef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b="1" dirty="0">
                <a:latin typeface="Courier New" panose="02070309020205020404" pitchFamily="49" charset="0"/>
              </a:rPr>
              <a:t>or</a:t>
            </a:r>
            <a:r>
              <a:rPr lang="en-US" altLang="en-US" sz="1361" dirty="0">
                <a:latin typeface="Courier New" panose="02070309020205020404" pitchFamily="49" charset="0"/>
              </a:rPr>
              <a:t>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curNode.data</a:t>
            </a:r>
            <a:r>
              <a:rPr lang="en-US" altLang="en-US" sz="1361" dirty="0">
                <a:latin typeface="Courier New" panose="02070309020205020404" pitchFamily="49" charset="0"/>
              </a:rPr>
              <a:t> &gt; target 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36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Adjust links to insert the node.</a:t>
            </a: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curNode</a:t>
            </a:r>
            <a:endParaRPr lang="en-US" altLang="en-US" sz="136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361" dirty="0">
                <a:latin typeface="Courier New" panose="02070309020205020404" pitchFamily="49" charset="0"/>
              </a:rPr>
              <a:t>  </a:t>
            </a:r>
            <a:r>
              <a:rPr lang="en-US" altLang="en-US" sz="1361" dirty="0" err="1">
                <a:latin typeface="Courier New" panose="02070309020205020404" pitchFamily="49" charset="0"/>
              </a:rPr>
              <a:t>predNode.next</a:t>
            </a:r>
            <a:r>
              <a:rPr lang="en-US" altLang="en-US" sz="1361" dirty="0">
                <a:latin typeface="Courier New" panose="02070309020205020404" pitchFamily="49" charset="0"/>
              </a:rPr>
              <a:t> = </a:t>
            </a:r>
            <a:r>
              <a:rPr lang="en-US" altLang="en-US" sz="1361" dirty="0" err="1">
                <a:latin typeface="Courier New" panose="02070309020205020404" pitchFamily="49" charset="0"/>
              </a:rPr>
              <a:t>newNode</a:t>
            </a:r>
            <a:endParaRPr lang="en-US" altLang="en-US" sz="136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103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Python’s term …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dirty="0"/>
              <a:t>The node storage class is similar to that of a singly linked list.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361406" y="3021796"/>
            <a:ext cx="4421187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512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2000" b="1" dirty="0">
                <a:latin typeface="Courier New" panose="02070309020205020404" pitchFamily="49" charset="0"/>
              </a:rPr>
              <a:t>class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DListNode</a:t>
            </a:r>
            <a:r>
              <a:rPr lang="en-US" altLang="en-US" sz="2000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2000" dirty="0">
                <a:latin typeface="Courier New" panose="02070309020205020404" pitchFamily="49" charset="0"/>
              </a:rPr>
              <a:t> __</a:t>
            </a:r>
            <a:r>
              <a:rPr lang="en-US" altLang="en-US" sz="2000" dirty="0" err="1">
                <a:latin typeface="Courier New" panose="02070309020205020404" pitchFamily="49" charset="0"/>
              </a:rPr>
              <a:t>init</a:t>
            </a:r>
            <a:r>
              <a:rPr lang="en-US" altLang="en-US" sz="2000" dirty="0">
                <a:latin typeface="Courier New" panose="02070309020205020404" pitchFamily="49" charset="0"/>
              </a:rPr>
              <a:t>__( self, data ):</a:t>
            </a:r>
          </a:p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self.data</a:t>
            </a:r>
            <a:r>
              <a:rPr lang="en-US" altLang="en-US" sz="2000" dirty="0">
                <a:latin typeface="Courier New" panose="02070309020205020404" pitchFamily="49" charset="0"/>
              </a:rPr>
              <a:t> = data</a:t>
            </a:r>
          </a:p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self.next</a:t>
            </a:r>
            <a:r>
              <a:rPr lang="en-US" altLang="en-US" sz="2000" dirty="0">
                <a:latin typeface="Courier New" panose="02070309020205020404" pitchFamily="49" charset="0"/>
              </a:rPr>
              <a:t> = None</a:t>
            </a:r>
          </a:p>
          <a:p>
            <a:pPr>
              <a:lnSpc>
                <a:spcPct val="94000"/>
              </a:lnSpc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self.prev</a:t>
            </a:r>
            <a:r>
              <a:rPr lang="en-US" altLang="en-US" sz="2000" dirty="0">
                <a:latin typeface="Courier New" panose="02070309020205020404" pitchFamily="49" charset="0"/>
              </a:rPr>
              <a:t> = None</a:t>
            </a:r>
          </a:p>
        </p:txBody>
      </p:sp>
    </p:spTree>
    <p:extLst>
      <p:ext uri="{BB962C8B-B14F-4D97-AF65-F5344CB8AC3E}">
        <p14:creationId xmlns:p14="http://schemas.microsoft.com/office/powerpoint/2010/main" val="341131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20" y="2418562"/>
            <a:ext cx="6220800" cy="28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81514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(1) Insert in the </a:t>
            </a:r>
            <a:r>
              <a:rPr lang="en-US" altLang="en-US" dirty="0" smtClean="0"/>
              <a:t>middle before a given node.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8940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20" y="2418562"/>
            <a:ext cx="6220800" cy="286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81514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(1) Insert in the </a:t>
            </a:r>
            <a:r>
              <a:rPr lang="en-US" altLang="en-US" dirty="0" smtClean="0"/>
              <a:t>middle before a given node.</a:t>
            </a:r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6975" y="5468906"/>
            <a:ext cx="2903615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node.next</a:t>
            </a:r>
            <a:r>
              <a:rPr lang="en-US" dirty="0" smtClean="0"/>
              <a:t> </a:t>
            </a:r>
            <a:r>
              <a:rPr lang="en-US" dirty="0"/>
              <a:t>= cur        </a:t>
            </a:r>
            <a:endParaRPr lang="en-US" dirty="0" smtClean="0"/>
          </a:p>
          <a:p>
            <a:r>
              <a:rPr lang="en-US" dirty="0" err="1" smtClean="0"/>
              <a:t>node.prev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cur.prev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node.prev.next</a:t>
            </a:r>
            <a:r>
              <a:rPr lang="en-US" dirty="0" smtClean="0"/>
              <a:t> </a:t>
            </a:r>
            <a:r>
              <a:rPr lang="en-US" dirty="0"/>
              <a:t>= node        </a:t>
            </a:r>
            <a:endParaRPr lang="en-US" dirty="0" smtClean="0"/>
          </a:p>
          <a:p>
            <a:r>
              <a:rPr lang="en-US" dirty="0" err="1" smtClean="0"/>
              <a:t>cur.prev</a:t>
            </a:r>
            <a:r>
              <a:rPr lang="en-US" dirty="0" smtClean="0"/>
              <a:t> </a:t>
            </a:r>
            <a:r>
              <a:rPr lang="en-US" dirty="0"/>
              <a:t>= node</a:t>
            </a:r>
          </a:p>
        </p:txBody>
      </p:sp>
    </p:spTree>
    <p:extLst>
      <p:ext uri="{BB962C8B-B14F-4D97-AF65-F5344CB8AC3E}">
        <p14:creationId xmlns:p14="http://schemas.microsoft.com/office/powerpoint/2010/main" val="3623306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(2) Insert at the front.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488681"/>
            <a:ext cx="7315200" cy="240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0331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(2) Insert at the front.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488681"/>
            <a:ext cx="7315200" cy="240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1" y="5416952"/>
            <a:ext cx="306205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node.next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self.head</a:t>
            </a:r>
            <a:r>
              <a:rPr lang="en-US" dirty="0"/>
              <a:t>            </a:t>
            </a:r>
            <a:endParaRPr lang="en-US" dirty="0" smtClean="0"/>
          </a:p>
          <a:p>
            <a:r>
              <a:rPr lang="en-US" dirty="0" err="1" smtClean="0"/>
              <a:t>self.head.prev</a:t>
            </a:r>
            <a:r>
              <a:rPr lang="en-US" dirty="0" smtClean="0"/>
              <a:t> </a:t>
            </a:r>
            <a:r>
              <a:rPr lang="en-US" dirty="0"/>
              <a:t>= node            </a:t>
            </a:r>
            <a:endParaRPr lang="en-US" dirty="0" smtClean="0"/>
          </a:p>
          <a:p>
            <a:r>
              <a:rPr lang="en-US" dirty="0" err="1" smtClean="0"/>
              <a:t>self.head</a:t>
            </a:r>
            <a:r>
              <a:rPr lang="en-US" dirty="0" smtClean="0"/>
              <a:t> </a:t>
            </a:r>
            <a:r>
              <a:rPr lang="en-US" dirty="0"/>
              <a:t>= node</a:t>
            </a:r>
          </a:p>
        </p:txBody>
      </p:sp>
    </p:spTree>
    <p:extLst>
      <p:ext uri="{BB962C8B-B14F-4D97-AF65-F5344CB8AC3E}">
        <p14:creationId xmlns:p14="http://schemas.microsoft.com/office/powerpoint/2010/main" val="8361285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(3) </a:t>
            </a:r>
            <a:r>
              <a:rPr lang="en-US" altLang="en-US" dirty="0"/>
              <a:t>Insert at the end.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488681"/>
            <a:ext cx="7315200" cy="240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19034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Doubly Linked: Insert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 smtClean="0"/>
              <a:t>(3) </a:t>
            </a:r>
            <a:r>
              <a:rPr lang="en-US" altLang="en-US" dirty="0"/>
              <a:t>Insert at the end.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2488681"/>
            <a:ext cx="7315200" cy="2403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1" y="4892041"/>
            <a:ext cx="306205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node.next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self.head</a:t>
            </a:r>
            <a:r>
              <a:rPr lang="en-US" dirty="0"/>
              <a:t>            </a:t>
            </a:r>
            <a:endParaRPr lang="en-US" dirty="0" smtClean="0"/>
          </a:p>
          <a:p>
            <a:r>
              <a:rPr lang="en-US" dirty="0" err="1" smtClean="0"/>
              <a:t>self.head.prev</a:t>
            </a:r>
            <a:r>
              <a:rPr lang="en-US" dirty="0" smtClean="0"/>
              <a:t> </a:t>
            </a:r>
            <a:r>
              <a:rPr lang="en-US" dirty="0"/>
              <a:t>= node            </a:t>
            </a:r>
            <a:endParaRPr lang="en-US" dirty="0" smtClean="0"/>
          </a:p>
          <a:p>
            <a:r>
              <a:rPr lang="en-US" dirty="0" err="1" smtClean="0"/>
              <a:t>self.head</a:t>
            </a:r>
            <a:r>
              <a:rPr lang="en-US" dirty="0" smtClean="0"/>
              <a:t> </a:t>
            </a:r>
            <a:r>
              <a:rPr lang="en-US" dirty="0"/>
              <a:t>= node</a:t>
            </a:r>
          </a:p>
        </p:txBody>
      </p:sp>
    </p:spTree>
    <p:extLst>
      <p:ext uri="{BB962C8B-B14F-4D97-AF65-F5344CB8AC3E}">
        <p14:creationId xmlns:p14="http://schemas.microsoft.com/office/powerpoint/2010/main" val="33275409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625</Words>
  <Application>Microsoft Office PowerPoint</Application>
  <PresentationFormat>On-screen Show (4:3)</PresentationFormat>
  <Paragraphs>120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Bitstream Vera Sans</vt:lpstr>
      <vt:lpstr>Calibri</vt:lpstr>
      <vt:lpstr>Courier New</vt:lpstr>
      <vt:lpstr>Palatino Linotype</vt:lpstr>
      <vt:lpstr>Symbol</vt:lpstr>
      <vt:lpstr>Times New Roman</vt:lpstr>
      <vt:lpstr>Wingdings</vt:lpstr>
      <vt:lpstr>Office Theme</vt:lpstr>
      <vt:lpstr>Advanced Linked lists Doubly Linked and Circular Lists</vt:lpstr>
      <vt:lpstr>Doubly linked lists</vt:lpstr>
      <vt:lpstr>In Python’s term …</vt:lpstr>
      <vt:lpstr>Doubly Linked: Insert</vt:lpstr>
      <vt:lpstr>Doubly Linked: Insert</vt:lpstr>
      <vt:lpstr>Doubly Linked: Insert</vt:lpstr>
      <vt:lpstr>Doubly Linked: Insert</vt:lpstr>
      <vt:lpstr>Doubly Linked: Insert</vt:lpstr>
      <vt:lpstr>Doubly Linked: Insert</vt:lpstr>
      <vt:lpstr>Exercise</vt:lpstr>
      <vt:lpstr>Circular Linked List</vt:lpstr>
      <vt:lpstr>Circular Linked List</vt:lpstr>
      <vt:lpstr>Circular Linked: Traverse</vt:lpstr>
      <vt:lpstr>Circular Linked: Traverse</vt:lpstr>
      <vt:lpstr>Circular Linked: Inserting</vt:lpstr>
      <vt:lpstr>Circular Linked: Inserting</vt:lpstr>
      <vt:lpstr>Circular Linked: Inserting</vt:lpstr>
      <vt:lpstr>Circular Linked: Inserting</vt:lpstr>
      <vt:lpstr>Circular Linked: Inserting</vt:lpstr>
      <vt:lpstr>Circular Linked: Inserting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100</cp:revision>
  <dcterms:created xsi:type="dcterms:W3CDTF">2014-08-26T14:03:51Z</dcterms:created>
  <dcterms:modified xsi:type="dcterms:W3CDTF">2017-09-20T13:02:12Z</dcterms:modified>
</cp:coreProperties>
</file>