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31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6B191-595A-484F-988E-2D23F7A5D3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196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173CFE-FA2C-4D02-ADA8-3CB67A448B9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676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461856-DB1F-4412-BE9E-4B5C9EE33BF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25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FD1677-4F31-49B8-82B7-956F7FB20C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15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4789-06FC-423C-9B43-89A3678D27B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35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125060-04EC-4C98-97F3-31D37AAB0B2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478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55DE8-A11C-4B89-B920-486DDD267F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53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0686F3-394B-4D7B-9B3B-82446A0CBE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2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9656B-D1A0-48DF-A657-F61EA56C46F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291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C4F3DE-0296-46CB-919B-532BD316AD5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02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B1FEF8-0317-4B47-B5EF-BC3F5F6157B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47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939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Circular Queue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F45A31-5A73-436C-A542-AD398EBDAA8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What happens if we enqueue 39?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Since we are using a circular array, the same steps are followed.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But since </a:t>
            </a:r>
            <a:r>
              <a:rPr lang="en-US" altLang="en-US">
                <a:solidFill>
                  <a:srgbClr val="003B7C"/>
                </a:solidFill>
              </a:rPr>
              <a:t>back</a:t>
            </a:r>
            <a:r>
              <a:rPr lang="en-US" altLang="en-US"/>
              <a:t> is at the end of the array, it wraps around to the front.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401" y="4430657"/>
            <a:ext cx="5356800" cy="165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363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D7CFBD-F8A1-4F05-A28E-C11E78EF3D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630432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init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51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51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- 1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is_empty</a:t>
            </a:r>
            <a:r>
              <a:rPr lang="en-US" altLang="en-US" sz="1451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51" dirty="0">
                <a:latin typeface="Courier New" panose="02070309020205020404" pitchFamily="49" charset="0"/>
              </a:rPr>
              <a:t> ==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A new operation specifically for the circular array.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is_full</a:t>
            </a:r>
            <a:r>
              <a:rPr lang="en-US" altLang="en-US" sz="1451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51" dirty="0">
                <a:latin typeface="Courier New" panose="02070309020205020404" pitchFamily="49" charset="0"/>
              </a:rPr>
              <a:t> ==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__( self 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arrayqueue.py</a:t>
            </a:r>
          </a:p>
        </p:txBody>
      </p:sp>
    </p:spTree>
    <p:extLst>
      <p:ext uri="{BB962C8B-B14F-4D97-AF65-F5344CB8AC3E}">
        <p14:creationId xmlns:p14="http://schemas.microsoft.com/office/powerpoint/2010/main" val="618752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C9AEFB-C343-4B6B-BD7B-C095B95C5D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752112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enqueue</a:t>
            </a:r>
            <a:r>
              <a:rPr lang="en-US" altLang="en-US" sz="1451" dirty="0">
                <a:latin typeface="Courier New" panose="02070309020205020404" pitchFamily="49" charset="0"/>
              </a:rPr>
              <a:t>( self, item ):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not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self.is_full</a:t>
            </a:r>
            <a:r>
              <a:rPr lang="en-US" altLang="en-US" sz="1451" dirty="0">
                <a:latin typeface="Courier New" panose="02070309020205020404" pitchFamily="49" charset="0"/>
              </a:rPr>
              <a:t>(), "Cannot </a:t>
            </a:r>
            <a:r>
              <a:rPr lang="en-US" altLang="en-US" sz="1451" dirty="0" err="1">
                <a:latin typeface="Courier New" panose="02070309020205020404" pitchFamily="49" charset="0"/>
              </a:rPr>
              <a:t>enqueue</a:t>
            </a:r>
            <a:r>
              <a:rPr lang="en-US" altLang="en-US" sz="1451" dirty="0">
                <a:latin typeface="Courier New" panose="02070309020205020404" pitchFamily="49" charset="0"/>
              </a:rPr>
              <a:t> to a full queue."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451" dirty="0">
                <a:latin typeface="Courier New" panose="02070309020205020404" pitchFamily="49" charset="0"/>
              </a:rPr>
              <a:t> = (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451" dirty="0">
                <a:latin typeface="Courier New" panose="02070309020205020404" pitchFamily="49" charset="0"/>
              </a:rPr>
              <a:t> + 1) %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</a:t>
            </a:r>
            <a:r>
              <a:rPr lang="en-US" altLang="en-US" sz="1451" dirty="0" err="1">
                <a:latin typeface="Courier New" panose="02070309020205020404" pitchFamily="49" charset="0"/>
              </a:rPr>
              <a:t>._back</a:t>
            </a:r>
            <a:r>
              <a:rPr lang="en-US" altLang="en-US" sz="1451" dirty="0">
                <a:latin typeface="Courier New" panose="02070309020205020404" pitchFamily="49" charset="0"/>
              </a:rPr>
              <a:t>] = item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51" dirty="0">
                <a:latin typeface="Courier New" panose="02070309020205020404" pitchFamily="49" charset="0"/>
              </a:rPr>
              <a:t> += 1 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( self ):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 not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self.is_empty</a:t>
            </a:r>
            <a:r>
              <a:rPr lang="en-US" altLang="en-US" sz="1451" dirty="0">
                <a:latin typeface="Courier New" panose="02070309020205020404" pitchFamily="49" charset="0"/>
              </a:rPr>
              <a:t>(), "Cannot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 from an empty queue."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item =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>
                <a:latin typeface="Courier New" panose="02070309020205020404" pitchFamily="49" charset="0"/>
              </a:rPr>
              <a:t>[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51" dirty="0">
                <a:latin typeface="Courier New" panose="02070309020205020404" pitchFamily="49" charset="0"/>
              </a:rPr>
              <a:t> 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qarray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51" dirty="0">
                <a:latin typeface="Courier New" panose="02070309020205020404" pitchFamily="49" charset="0"/>
              </a:rPr>
              <a:t> = (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51" dirty="0">
                <a:latin typeface="Courier New" panose="02070309020205020404" pitchFamily="49" charset="0"/>
              </a:rPr>
              <a:t> + 1) %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max_size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51" dirty="0">
                <a:latin typeface="Courier New" panose="02070309020205020404" pitchFamily="49" charset="0"/>
              </a:rPr>
              <a:t> -= 1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item 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arrayqueue.py</a:t>
            </a:r>
          </a:p>
        </p:txBody>
      </p:sp>
    </p:spTree>
    <p:extLst>
      <p:ext uri="{BB962C8B-B14F-4D97-AF65-F5344CB8AC3E}">
        <p14:creationId xmlns:p14="http://schemas.microsoft.com/office/powerpoint/2010/main" val="3349722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24DD862-8140-4452-93FC-CB05026DECA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 Analysis: Circular Array</a:t>
            </a:r>
          </a:p>
        </p:txBody>
      </p:sp>
      <p:graphicFrame>
        <p:nvGraphicFramePr>
          <p:cNvPr id="2048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49241"/>
              </p:ext>
            </p:extLst>
          </p:nvPr>
        </p:nvGraphicFramePr>
        <p:xfrm>
          <a:off x="2449441" y="1970280"/>
          <a:ext cx="4245120" cy="2716511"/>
        </p:xfrm>
        <a:graphic>
          <a:graphicData uri="http://schemas.openxmlformats.org/drawingml/2006/table">
            <a:tbl>
              <a:tblPr/>
              <a:tblGrid>
                <a:gridCol w="2124000"/>
                <a:gridCol w="2121120"/>
              </a:tblGrid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Worst Case</a:t>
                      </a:r>
                    </a:p>
                  </a:txBody>
                  <a:tcPr marL="32655" marR="32655" marT="48656" marB="3265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Queue()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(q)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q.is_full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(x)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q.dequeue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408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circular queue we just implemented uses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 smtClean="0"/>
              <a:t> to control how the queue operates.</a:t>
            </a:r>
          </a:p>
          <a:p>
            <a:r>
              <a:rPr lang="en-US" dirty="0" smtClean="0"/>
              <a:t>Your exercise is to implement the same circular queue without the count variable.</a:t>
            </a:r>
          </a:p>
          <a:p>
            <a:r>
              <a:rPr lang="en-US" dirty="0" smtClean="0"/>
              <a:t>The basic idea is to use the relation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  <a:r>
              <a:rPr lang="en-US" dirty="0" smtClean="0"/>
              <a:t> to manage the queue.</a:t>
            </a:r>
          </a:p>
          <a:p>
            <a:r>
              <a:rPr lang="en-US" dirty="0" smtClean="0"/>
              <a:t>Note that without a count, one can’t tell the difference between a full queue or empty queue 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front == back</a:t>
            </a:r>
            <a:r>
              <a:rPr lang="en-US" dirty="0" smtClean="0"/>
              <a:t>, so the two have to be different when queue is empty or full.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9BF0C6-639D-49BC-A6DC-3A7855D24A2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Queue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A restricted access container that stores a linear collection.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Very common for solving problems in computer science that require data to be processed in the order in which it was received.</a:t>
            </a:r>
          </a:p>
          <a:p>
            <a:pPr marL="783372" lvl="1" indent="-293764">
              <a:spcAft>
                <a:spcPts val="2177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Provides a </a:t>
            </a:r>
            <a:r>
              <a:rPr lang="en-US" altLang="en-US" sz="2400" b="1" dirty="0"/>
              <a:t>first-in first-out</a:t>
            </a:r>
            <a:r>
              <a:rPr lang="en-US" altLang="en-US" sz="2400" dirty="0">
                <a:solidFill>
                  <a:srgbClr val="104475"/>
                </a:solidFill>
              </a:rPr>
              <a:t> </a:t>
            </a:r>
            <a:r>
              <a:rPr lang="en-US" altLang="en-US" sz="2400" dirty="0"/>
              <a:t>(FIFO) protocol.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New items are added at the </a:t>
            </a:r>
            <a:r>
              <a:rPr lang="en-US" altLang="en-US" sz="2800" b="1" dirty="0"/>
              <a:t>back</a:t>
            </a:r>
            <a:r>
              <a:rPr lang="en-US" altLang="en-US" sz="2800" dirty="0"/>
              <a:t> while existing items are removed from the </a:t>
            </a:r>
            <a:r>
              <a:rPr lang="en-US" altLang="en-US" sz="2800" b="1" dirty="0"/>
              <a:t>front</a:t>
            </a:r>
            <a:r>
              <a:rPr lang="en-US" altLang="en-US" sz="2800" dirty="0"/>
              <a:t> of the queue.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561" y="5901396"/>
            <a:ext cx="4034880" cy="73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36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A6292A-BCCF-4C38-9AD9-6410863F40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Queue ADT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</a:t>
            </a:r>
            <a:r>
              <a:rPr lang="en-US" altLang="en-US" i="1">
                <a:solidFill>
                  <a:srgbClr val="104475"/>
                </a:solidFill>
              </a:rPr>
              <a:t>queue</a:t>
            </a:r>
            <a:r>
              <a:rPr lang="en-US" altLang="en-US"/>
              <a:t> stores a linear collection of items with access limited to a first-in first-out order.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New items are added to the back.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Existing items are removed from the front.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811970"/>
              </p:ext>
            </p:extLst>
          </p:nvPr>
        </p:nvGraphicFramePr>
        <p:xfrm>
          <a:off x="3308401" y="4393704"/>
          <a:ext cx="2548800" cy="2145208"/>
        </p:xfrm>
        <a:graphic>
          <a:graphicData uri="http://schemas.openxmlformats.org/drawingml/2006/table">
            <a:tbl>
              <a:tblPr/>
              <a:tblGrid>
                <a:gridCol w="2548800"/>
              </a:tblGrid>
              <a:tr h="210792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70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6755" y="2005065"/>
            <a:ext cx="5926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Last time we discussed linked list implementation of the Queue ADT, today we will design and implement it in circular arrays.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549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F9DD89F-2BE2-4969-BCFB-34A2139F228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circular array</a:t>
            </a:r>
            <a:r>
              <a:rPr lang="en-US" altLang="en-US" dirty="0"/>
              <a:t> – an array viewed as a circle instead of a line.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Items can be added/removed without having to shift the remaining items in the process.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Introduces the concept of a maximum-capacity queue that can become full.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1" y="2668681"/>
            <a:ext cx="5356800" cy="143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C691B0F-3345-4018-BC76-C153883C904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28098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How should the data be organized within the array?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count field</a:t>
            </a:r>
            <a:r>
              <a:rPr lang="en-US" altLang="en-US" dirty="0"/>
              <a:t> – number of items in the queue.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front and back markers</a:t>
            </a:r>
            <a:r>
              <a:rPr lang="en-US" altLang="en-US" dirty="0"/>
              <a:t> – indicate the array elements containing the queue items.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22" y="4580495"/>
            <a:ext cx="5133007" cy="177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244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8B0989-24C6-4F3B-88E8-D15FFBF67A9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</a:t>
            </a:r>
            <a:r>
              <a:rPr lang="en-US" altLang="en-US" dirty="0" err="1"/>
              <a:t>enqueue</a:t>
            </a:r>
            <a:r>
              <a:rPr lang="en-US" altLang="en-US" dirty="0"/>
              <a:t> an item: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new item is inserted at the position following </a:t>
            </a:r>
            <a:r>
              <a:rPr lang="en-US" altLang="en-US" dirty="0">
                <a:solidFill>
                  <a:srgbClr val="003B7C"/>
                </a:solidFill>
              </a:rPr>
              <a:t>back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back</a:t>
            </a:r>
            <a:r>
              <a:rPr lang="en-US" altLang="en-US" dirty="0"/>
              <a:t> is advanced by one position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count</a:t>
            </a:r>
            <a:r>
              <a:rPr lang="en-US" altLang="en-US" dirty="0"/>
              <a:t> is incremented by one.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Suppose we </a:t>
            </a:r>
            <a:r>
              <a:rPr lang="en-US" altLang="en-US" dirty="0" err="1"/>
              <a:t>enqueue</a:t>
            </a:r>
            <a:r>
              <a:rPr lang="en-US" altLang="en-US" dirty="0"/>
              <a:t> 32: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1" y="4785310"/>
            <a:ext cx="5356800" cy="157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821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547004F-4809-4E88-A1C0-17B4ABD4CFB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320695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</a:t>
            </a:r>
            <a:r>
              <a:rPr lang="en-US" altLang="en-US" dirty="0" err="1"/>
              <a:t>dequeue</a:t>
            </a:r>
            <a:r>
              <a:rPr lang="en-US" altLang="en-US" dirty="0"/>
              <a:t> an item: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value in the </a:t>
            </a:r>
            <a:r>
              <a:rPr lang="en-US" altLang="en-US" dirty="0">
                <a:solidFill>
                  <a:srgbClr val="003B7C"/>
                </a:solidFill>
              </a:rPr>
              <a:t>front</a:t>
            </a:r>
            <a:r>
              <a:rPr lang="en-US" altLang="en-US" dirty="0"/>
              <a:t> position is saved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front</a:t>
            </a:r>
            <a:r>
              <a:rPr lang="en-US" altLang="en-US" dirty="0"/>
              <a:t> is advanced by one position.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count</a:t>
            </a:r>
            <a:r>
              <a:rPr lang="en-US" altLang="en-US" dirty="0"/>
              <a:t> is decremented by one.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Suppose we </a:t>
            </a:r>
            <a:r>
              <a:rPr lang="en-US" altLang="en-US" dirty="0" err="1"/>
              <a:t>dequeue</a:t>
            </a:r>
            <a:r>
              <a:rPr lang="en-US" altLang="en-US" dirty="0"/>
              <a:t> an item: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1" y="4354921"/>
            <a:ext cx="5356800" cy="139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5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0B64E5B-99E8-4AC2-84F0-812EC3AB19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Suppose we enqueue items 8 and 23: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601" y="2745913"/>
            <a:ext cx="5356800" cy="157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10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730</Words>
  <Application>Microsoft Office PowerPoint</Application>
  <PresentationFormat>On-screen Show (4:3)</PresentationFormat>
  <Paragraphs>126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Bitstream Vera Sans</vt:lpstr>
      <vt:lpstr>Calibri</vt:lpstr>
      <vt:lpstr>Courier New</vt:lpstr>
      <vt:lpstr>Palatino Linotype</vt:lpstr>
      <vt:lpstr>Times New Roman</vt:lpstr>
      <vt:lpstr>Wingdings</vt:lpstr>
      <vt:lpstr>Office Theme</vt:lpstr>
      <vt:lpstr>Circular Queue </vt:lpstr>
      <vt:lpstr>Queue</vt:lpstr>
      <vt:lpstr>The Queue ADT</vt:lpstr>
      <vt:lpstr>PowerPoint Presentation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 Analysis: Circular Array</vt:lpstr>
      <vt:lpstr>Your Exercise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132</cp:revision>
  <dcterms:created xsi:type="dcterms:W3CDTF">2014-08-26T14:03:51Z</dcterms:created>
  <dcterms:modified xsi:type="dcterms:W3CDTF">2017-10-11T12:45:00Z</dcterms:modified>
</cp:coreProperties>
</file>