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6"/>
  </p:notesMasterIdLst>
  <p:sldIdLst>
    <p:sldId id="257" r:id="rId2"/>
    <p:sldId id="259" r:id="rId3"/>
    <p:sldId id="260" r:id="rId4"/>
    <p:sldId id="316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31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3" d="100"/>
          <a:sy n="83" d="100"/>
        </p:scale>
        <p:origin x="2394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F4DCDF-35F0-F147-AFB9-F4BEFDC51621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EEE600-4886-A046-8E83-7B6E3CC703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159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1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3738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9221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6B191-595A-484F-988E-2D23F7A5D3E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171968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173CFE-FA2C-4D02-ADA8-3CB67A448B9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2767610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461856-DB1F-4412-BE9E-4B5C9EE33BF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925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FD1677-4F31-49B8-82B7-956F7FB20CF4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44156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4789-06FC-423C-9B43-89A3678D27B0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43566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125060-04EC-4C98-97F3-31D37AAB0B2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26478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A55DE8-A11C-4B89-B920-486DDD267FB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035311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0686F3-394B-4D7B-9B3B-82446A0CBE5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72226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A9656B-D1A0-48DF-A657-F61EA56C46F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812914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C4F3DE-0296-46CB-919B-532BD316AD5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1280260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B1FEF8-0317-4B47-B5EF-BC3F5F6157B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371600" y="763588"/>
            <a:ext cx="50292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94702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48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95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7605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73629"/>
            <a:ext cx="8251200" cy="114348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656174"/>
            <a:ext cx="7657920" cy="2193351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3987779"/>
            <a:ext cx="7657920" cy="2193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6428835"/>
            <a:ext cx="384480" cy="290911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6221454"/>
            <a:ext cx="2128320" cy="205942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6428835"/>
            <a:ext cx="2897280" cy="290911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193965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58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12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687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933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430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239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398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95F7D5-43DC-3B43-BA16-D9C3EA521FC2}" type="datetimeFigureOut">
              <a:rPr lang="en-US" smtClean="0"/>
              <a:pPr/>
              <a:t>10/11/2017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5DF03-1079-5F46-BBF5-B451F2A1FC8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989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8/27/2014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Intro to Intro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Prof. Evan Peck</a:t>
            </a:r>
            <a:fld id="{9105DF03-1079-5F46-BBF5-B451F2A1FC8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643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tIns="32002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b="1" dirty="0" smtClean="0"/>
              <a:t>Circular Queue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97922">
              <a:buSzPct val="45000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2278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CF45A31-5A73-436C-A542-AD398EBDAA8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What happens if we enqueue 39?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Since we are using a circular array, the same steps are followed.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But since </a:t>
            </a:r>
            <a:r>
              <a:rPr lang="en-US" altLang="en-US">
                <a:solidFill>
                  <a:srgbClr val="003B7C"/>
                </a:solidFill>
              </a:rPr>
              <a:t>back</a:t>
            </a:r>
            <a:r>
              <a:rPr lang="en-US" altLang="en-US"/>
              <a:t> is at the end of the array, it wraps around to the front.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4401" y="4430657"/>
            <a:ext cx="5356800" cy="16545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036366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D7CFBD-F8A1-4F05-A28E-C11E78EF3DB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630432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Queue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init</a:t>
            </a:r>
            <a:r>
              <a:rPr lang="en-US" altLang="en-US" sz="1451" dirty="0">
                <a:latin typeface="Courier New" panose="02070309020205020404" pitchFamily="49" charset="0"/>
              </a:rPr>
              <a:t>__( self,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max_size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51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451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self._back</a:t>
            </a:r>
            <a:r>
              <a:rPr lang="en-US" altLang="en-US" sz="1451" dirty="0">
                <a:latin typeface="Courier New" panose="02070309020205020404" pitchFamily="49" charset="0"/>
              </a:rPr>
              <a:t> =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max_size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- 1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Array(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max_size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is_empty</a:t>
            </a:r>
            <a:r>
              <a:rPr lang="en-US" altLang="en-US" sz="1451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51" dirty="0">
                <a:latin typeface="Courier New" panose="02070309020205020404" pitchFamily="49" charset="0"/>
              </a:rPr>
              <a:t> == 0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A new operation specifically for the circular array.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is_full</a:t>
            </a:r>
            <a:r>
              <a:rPr lang="en-US" altLang="en-US" sz="1451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51" dirty="0">
                <a:latin typeface="Courier New" panose="02070309020205020404" pitchFamily="49" charset="0"/>
              </a:rPr>
              <a:t> ==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qarray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__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__( self ) :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self._count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arrayqueue.py</a:t>
            </a:r>
          </a:p>
        </p:txBody>
      </p:sp>
    </p:spTree>
    <p:extLst>
      <p:ext uri="{BB962C8B-B14F-4D97-AF65-F5344CB8AC3E}">
        <p14:creationId xmlns:p14="http://schemas.microsoft.com/office/powerpoint/2010/main" val="6187525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1C9AEFB-C343-4B6B-BD7B-C095B95C5D8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1244160" y="1451881"/>
            <a:ext cx="6842880" cy="144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633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277281" y="1601641"/>
            <a:ext cx="7521120" cy="4577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0" tIns="10972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b="1" dirty="0">
                <a:latin typeface="Courier New" panose="02070309020205020404" pitchFamily="49" charset="0"/>
              </a:rPr>
              <a:t>class</a:t>
            </a:r>
            <a:r>
              <a:rPr lang="en-US" altLang="en-US" sz="1451" dirty="0">
                <a:latin typeface="Courier New" panose="02070309020205020404" pitchFamily="49" charset="0"/>
              </a:rPr>
              <a:t> Queue :</a:t>
            </a:r>
          </a:p>
          <a:p>
            <a:pPr>
              <a:lnSpc>
                <a:spcPct val="94000"/>
              </a:lnSpc>
            </a:pPr>
            <a:r>
              <a:rPr lang="en-US" altLang="en-US" sz="1451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enqueue</a:t>
            </a:r>
            <a:r>
              <a:rPr lang="en-US" altLang="en-US" sz="1451" dirty="0">
                <a:latin typeface="Courier New" panose="02070309020205020404" pitchFamily="49" charset="0"/>
              </a:rPr>
              <a:t>( self, item ):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b="1" dirty="0">
                <a:latin typeface="Courier New" panose="02070309020205020404" pitchFamily="49" charset="0"/>
              </a:rPr>
              <a:t>not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self.is_full</a:t>
            </a:r>
            <a:r>
              <a:rPr lang="en-US" altLang="en-US" sz="1451" dirty="0">
                <a:latin typeface="Courier New" panose="02070309020205020404" pitchFamily="49" charset="0"/>
              </a:rPr>
              <a:t>(), "Cannot </a:t>
            </a:r>
            <a:r>
              <a:rPr lang="en-US" altLang="en-US" sz="1451" dirty="0" err="1">
                <a:latin typeface="Courier New" panose="02070309020205020404" pitchFamily="49" charset="0"/>
              </a:rPr>
              <a:t>enqueue</a:t>
            </a:r>
            <a:r>
              <a:rPr lang="en-US" altLang="en-US" sz="1451" dirty="0">
                <a:latin typeface="Courier New" panose="02070309020205020404" pitchFamily="49" charset="0"/>
              </a:rPr>
              <a:t> to a full queue."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max_size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qarray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self._back</a:t>
            </a:r>
            <a:r>
              <a:rPr lang="en-US" altLang="en-US" sz="1451" dirty="0">
                <a:latin typeface="Courier New" panose="02070309020205020404" pitchFamily="49" charset="0"/>
              </a:rPr>
              <a:t> = (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self._back</a:t>
            </a:r>
            <a:r>
              <a:rPr lang="en-US" altLang="en-US" sz="1451" dirty="0">
                <a:latin typeface="Courier New" panose="02070309020205020404" pitchFamily="49" charset="0"/>
              </a:rPr>
              <a:t> + 1) %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max_size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qarray</a:t>
            </a:r>
            <a:r>
              <a:rPr lang="en-US" altLang="en-US" sz="1451" dirty="0" smtClean="0">
                <a:latin typeface="Courier New" panose="02070309020205020404" pitchFamily="49" charset="0"/>
              </a:rPr>
              <a:t>[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</a:t>
            </a:r>
            <a:r>
              <a:rPr lang="en-US" altLang="en-US" sz="1451" dirty="0" err="1">
                <a:latin typeface="Courier New" panose="02070309020205020404" pitchFamily="49" charset="0"/>
              </a:rPr>
              <a:t>._back</a:t>
            </a:r>
            <a:r>
              <a:rPr lang="en-US" altLang="en-US" sz="1451" dirty="0">
                <a:latin typeface="Courier New" panose="02070309020205020404" pitchFamily="49" charset="0"/>
              </a:rPr>
              <a:t>] = item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51" dirty="0">
                <a:latin typeface="Courier New" panose="02070309020205020404" pitchFamily="49" charset="0"/>
              </a:rPr>
              <a:t> += 1 </a:t>
            </a:r>
          </a:p>
          <a:p>
            <a:pPr>
              <a:lnSpc>
                <a:spcPct val="94000"/>
              </a:lnSpc>
            </a:pPr>
            <a:endParaRPr lang="en-US" altLang="en-US" sz="1451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</a:t>
            </a:r>
            <a:r>
              <a:rPr lang="en-US" altLang="en-US" sz="1451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>
                <a:latin typeface="Courier New" panose="02070309020205020404" pitchFamily="49" charset="0"/>
              </a:rPr>
              <a:t>dequeue</a:t>
            </a:r>
            <a:r>
              <a:rPr lang="en-US" altLang="en-US" sz="1451" dirty="0">
                <a:latin typeface="Courier New" panose="02070309020205020404" pitchFamily="49" charset="0"/>
              </a:rPr>
              <a:t>( self ): 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assert not</a:t>
            </a:r>
            <a:r>
              <a:rPr lang="en-US" altLang="en-US" sz="1451" dirty="0">
                <a:latin typeface="Courier New" panose="02070309020205020404" pitchFamily="49" charset="0"/>
              </a:rPr>
              <a:t>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self.is_empty</a:t>
            </a:r>
            <a:r>
              <a:rPr lang="en-US" altLang="en-US" sz="1451" dirty="0">
                <a:latin typeface="Courier New" panose="02070309020205020404" pitchFamily="49" charset="0"/>
              </a:rPr>
              <a:t>(), "Cannot </a:t>
            </a:r>
            <a:r>
              <a:rPr lang="en-US" altLang="en-US" sz="1451" dirty="0" err="1">
                <a:latin typeface="Courier New" panose="02070309020205020404" pitchFamily="49" charset="0"/>
              </a:rPr>
              <a:t>dequeue</a:t>
            </a:r>
            <a:r>
              <a:rPr lang="en-US" altLang="en-US" sz="1451" dirty="0">
                <a:latin typeface="Courier New" panose="02070309020205020404" pitchFamily="49" charset="0"/>
              </a:rPr>
              <a:t> from an empty queue."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item = 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qarray</a:t>
            </a:r>
            <a:r>
              <a:rPr lang="en-US" altLang="en-US" sz="1451" dirty="0">
                <a:latin typeface="Courier New" panose="02070309020205020404" pitchFamily="49" charset="0"/>
              </a:rPr>
              <a:t>[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451" dirty="0">
                <a:latin typeface="Courier New" panose="02070309020205020404" pitchFamily="49" charset="0"/>
              </a:rPr>
              <a:t> ]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max_size</a:t>
            </a:r>
            <a:r>
              <a:rPr lang="en-US" altLang="en-US" sz="1451" dirty="0" smtClean="0">
                <a:latin typeface="Courier New" panose="02070309020205020404" pitchFamily="49" charset="0"/>
              </a:rPr>
              <a:t> </a:t>
            </a:r>
            <a:r>
              <a:rPr lang="en-US" altLang="en-US" sz="1451" dirty="0">
                <a:latin typeface="Courier New" panose="02070309020205020404" pitchFamily="49" charset="0"/>
              </a:rPr>
              <a:t>= </a:t>
            </a:r>
            <a:r>
              <a:rPr lang="en-US" altLang="en-US" sz="1451" dirty="0" err="1">
                <a:latin typeface="Courier New" panose="02070309020205020404" pitchFamily="49" charset="0"/>
              </a:rPr>
              <a:t>len</a:t>
            </a:r>
            <a:r>
              <a:rPr lang="en-US" altLang="en-US" sz="1451" dirty="0">
                <a:latin typeface="Courier New" panose="02070309020205020404" pitchFamily="49" charset="0"/>
              </a:rPr>
              <a:t>(self._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qarray</a:t>
            </a:r>
            <a:r>
              <a:rPr lang="en-US" altLang="en-US" sz="1451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451" dirty="0">
                <a:latin typeface="Courier New" panose="02070309020205020404" pitchFamily="49" charset="0"/>
              </a:rPr>
              <a:t> = (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451" dirty="0">
                <a:latin typeface="Courier New" panose="02070309020205020404" pitchFamily="49" charset="0"/>
              </a:rPr>
              <a:t> + 1) % </a:t>
            </a:r>
            <a:r>
              <a:rPr lang="en-US" altLang="en-US" sz="1451" dirty="0" err="1" smtClean="0">
                <a:latin typeface="Courier New" panose="02070309020205020404" pitchFamily="49" charset="0"/>
              </a:rPr>
              <a:t>max_size</a:t>
            </a:r>
            <a:endParaRPr lang="en-US" altLang="en-US" sz="1451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51" dirty="0">
                <a:latin typeface="Courier New" panose="02070309020205020404" pitchFamily="49" charset="0"/>
              </a:rPr>
              <a:t> -= 1</a:t>
            </a:r>
          </a:p>
          <a:p>
            <a:pPr>
              <a:lnSpc>
                <a:spcPct val="94000"/>
              </a:lnSpc>
            </a:pPr>
            <a:r>
              <a:rPr lang="en-US" altLang="en-US" sz="1451" dirty="0">
                <a:latin typeface="Courier New" panose="02070309020205020404" pitchFamily="49" charset="0"/>
              </a:rPr>
              <a:t>    </a:t>
            </a:r>
            <a:r>
              <a:rPr lang="en-US" altLang="en-US" sz="1451" b="1" dirty="0">
                <a:latin typeface="Courier New" panose="02070309020205020404" pitchFamily="49" charset="0"/>
              </a:rPr>
              <a:t>return</a:t>
            </a:r>
            <a:r>
              <a:rPr lang="en-US" altLang="en-US" sz="1451" dirty="0">
                <a:latin typeface="Courier New" panose="02070309020205020404" pitchFamily="49" charset="0"/>
              </a:rPr>
              <a:t> item 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6428160" y="1244520"/>
            <a:ext cx="1658880" cy="20736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128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451">
                <a:solidFill>
                  <a:srgbClr val="FFFFFF"/>
                </a:solidFill>
              </a:rPr>
              <a:t>arrayqueue.py</a:t>
            </a:r>
          </a:p>
        </p:txBody>
      </p:sp>
    </p:spTree>
    <p:extLst>
      <p:ext uri="{BB962C8B-B14F-4D97-AF65-F5344CB8AC3E}">
        <p14:creationId xmlns:p14="http://schemas.microsoft.com/office/powerpoint/2010/main" val="3349722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24DD862-8140-4452-93FC-CB05026DECA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 Analysis: Circular Array</a:t>
            </a:r>
          </a:p>
        </p:txBody>
      </p:sp>
      <p:graphicFrame>
        <p:nvGraphicFramePr>
          <p:cNvPr id="20482" name="Group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149241"/>
              </p:ext>
            </p:extLst>
          </p:nvPr>
        </p:nvGraphicFramePr>
        <p:xfrm>
          <a:off x="2449441" y="1970280"/>
          <a:ext cx="4245120" cy="2716511"/>
        </p:xfrm>
        <a:graphic>
          <a:graphicData uri="http://schemas.openxmlformats.org/drawingml/2006/table">
            <a:tbl>
              <a:tblPr/>
              <a:tblGrid>
                <a:gridCol w="2124000"/>
                <a:gridCol w="2121120"/>
              </a:tblGrid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 Operation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Worst Case</a:t>
                      </a:r>
                    </a:p>
                  </a:txBody>
                  <a:tcPr marL="32655" marR="32655" marT="48656" marB="3265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 = Queue()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(q)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q.is_empty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  <a:tr h="388073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q.is_full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q.enqueue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(x)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88073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 = </a:t>
                      </a: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q.dequeue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80658" marR="80658" marT="73474" marB="57473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80658" marR="80658" marT="73474" marB="57473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54083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circular queue we just implemented uses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 smtClean="0"/>
              <a:t> to control how the queue operates.</a:t>
            </a:r>
          </a:p>
          <a:p>
            <a:r>
              <a:rPr lang="en-US" dirty="0" smtClean="0"/>
              <a:t>Your exercise is to implement the same circular queue without the count variable.</a:t>
            </a:r>
          </a:p>
          <a:p>
            <a:r>
              <a:rPr lang="en-US" dirty="0" smtClean="0"/>
              <a:t>The basic idea is to use the relation between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front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</a:t>
            </a:r>
            <a:r>
              <a:rPr lang="en-US" dirty="0" smtClean="0"/>
              <a:t> to manage the queue.</a:t>
            </a:r>
          </a:p>
          <a:p>
            <a:r>
              <a:rPr lang="en-US" dirty="0" smtClean="0"/>
              <a:t>Note that without a count, one can’t tell the difference between a full queue or empty queue if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front == back</a:t>
            </a:r>
            <a:r>
              <a:rPr lang="en-US" dirty="0" smtClean="0"/>
              <a:t>, so the two have to be different when queue is empty or full.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0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9BF0C6-639D-49BC-A6DC-3A7855D24A23}" type="slidenum">
              <a:rPr lang="en-US" altLang="en-US"/>
              <a:pPr/>
              <a:t>2</a:t>
            </a:fld>
            <a:endParaRPr lang="en-US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solidFill>
            <a:srgbClr val="E6E6E6"/>
          </a:solidFill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Queue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/>
          </a:bodyPr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A restricted access container that stores a linear collection.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Very common for solving problems in computer science that require data to be processed in the order in which it was received.</a:t>
            </a:r>
          </a:p>
          <a:p>
            <a:pPr marL="783372" lvl="1" indent="-293764">
              <a:spcAft>
                <a:spcPts val="2177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400" dirty="0"/>
              <a:t>Provides a </a:t>
            </a:r>
            <a:r>
              <a:rPr lang="en-US" altLang="en-US" sz="2400" b="1" dirty="0"/>
              <a:t>first-in first-out</a:t>
            </a:r>
            <a:r>
              <a:rPr lang="en-US" altLang="en-US" sz="2400" dirty="0">
                <a:solidFill>
                  <a:srgbClr val="104475"/>
                </a:solidFill>
              </a:rPr>
              <a:t> </a:t>
            </a:r>
            <a:r>
              <a:rPr lang="en-US" altLang="en-US" sz="2400" dirty="0"/>
              <a:t>(FIFO) protocol.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sz="2800" dirty="0"/>
              <a:t>New items are added at the </a:t>
            </a:r>
            <a:r>
              <a:rPr lang="en-US" altLang="en-US" sz="2800" b="1" dirty="0"/>
              <a:t>back</a:t>
            </a:r>
            <a:r>
              <a:rPr lang="en-US" altLang="en-US" sz="2800" dirty="0"/>
              <a:t> while existing items are removed from the </a:t>
            </a:r>
            <a:r>
              <a:rPr lang="en-US" altLang="en-US" sz="2800" b="1" dirty="0"/>
              <a:t>front</a:t>
            </a:r>
            <a:r>
              <a:rPr lang="en-US" altLang="en-US" sz="2800" dirty="0"/>
              <a:t> of the queue.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561" y="5901396"/>
            <a:ext cx="4034880" cy="7358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797361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A6292A-BCCF-4C38-9AD9-6410863F4058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The Queue ADT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A </a:t>
            </a:r>
            <a:r>
              <a:rPr lang="en-US" altLang="en-US" i="1">
                <a:solidFill>
                  <a:srgbClr val="104475"/>
                </a:solidFill>
              </a:rPr>
              <a:t>queue</a:t>
            </a:r>
            <a:r>
              <a:rPr lang="en-US" altLang="en-US"/>
              <a:t> stores a linear collection of items with access limited to a first-in first-out order.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New items are added to the back.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Existing items are removed from the front.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811970"/>
              </p:ext>
            </p:extLst>
          </p:nvPr>
        </p:nvGraphicFramePr>
        <p:xfrm>
          <a:off x="3308401" y="4393704"/>
          <a:ext cx="2548800" cy="2145208"/>
        </p:xfrm>
        <a:graphic>
          <a:graphicData uri="http://schemas.openxmlformats.org/drawingml/2006/table">
            <a:tbl>
              <a:tblPr/>
              <a:tblGrid>
                <a:gridCol w="2548800"/>
              </a:tblGrid>
              <a:tr h="2107924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is_empty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enqueue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item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dequeue</a:t>
                      </a:r>
                      <a:r>
                        <a:rPr kumimoji="0" lang="en-US" alt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57473" marR="57473" marT="188747" marB="172746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1701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66755" y="2005065"/>
            <a:ext cx="592623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Last time we discussed linked list implementation of the Queue ADT, today we will design and implement it in circular arrays.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35498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F9DD89F-2BE2-4969-BCFB-34A2139F228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>
            <a:normAutofit fontScale="92500" lnSpcReduction="20000"/>
          </a:bodyPr>
          <a:lstStyle/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circular array</a:t>
            </a:r>
            <a:r>
              <a:rPr lang="en-US" altLang="en-US" dirty="0"/>
              <a:t> – an array viewed as a circle instead of a line.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Items can be added/removed without having to shift the remaining items in the process.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Introduces the concept of a maximum-capacity queue that can become full.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601" y="2668681"/>
            <a:ext cx="5356800" cy="1434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5767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C691B0F-3345-4018-BC76-C153883C904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228098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How should the data be organized within the array?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count field</a:t>
            </a:r>
            <a:r>
              <a:rPr lang="en-US" altLang="en-US" dirty="0"/>
              <a:t> – number of items in the queue.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b="1" dirty="0"/>
              <a:t>front and back markers</a:t>
            </a:r>
            <a:r>
              <a:rPr lang="en-US" altLang="en-US" dirty="0"/>
              <a:t> – indicate the array elements containing the queue items.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6122" y="4580495"/>
            <a:ext cx="5133007" cy="17758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3124480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C8B0989-24C6-4F3B-88E8-D15FFBF67A9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418761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To </a:t>
            </a:r>
            <a:r>
              <a:rPr lang="en-US" altLang="en-US" dirty="0" err="1"/>
              <a:t>enqueue</a:t>
            </a:r>
            <a:r>
              <a:rPr lang="en-US" altLang="en-US" dirty="0"/>
              <a:t> an item: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new item is inserted at the position following </a:t>
            </a:r>
            <a:r>
              <a:rPr lang="en-US" altLang="en-US" dirty="0">
                <a:solidFill>
                  <a:srgbClr val="003B7C"/>
                </a:solidFill>
              </a:rPr>
              <a:t>back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back</a:t>
            </a:r>
            <a:r>
              <a:rPr lang="en-US" altLang="en-US" dirty="0"/>
              <a:t> is advanced by one position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count</a:t>
            </a:r>
            <a:r>
              <a:rPr lang="en-US" altLang="en-US" dirty="0"/>
              <a:t> is incremented by one.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Suppose we </a:t>
            </a:r>
            <a:r>
              <a:rPr lang="en-US" altLang="en-US" dirty="0" err="1"/>
              <a:t>enqueue</a:t>
            </a:r>
            <a:r>
              <a:rPr lang="en-US" altLang="en-US" dirty="0"/>
              <a:t> 32: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601" y="4785310"/>
            <a:ext cx="5356800" cy="1571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882154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547004F-4809-4E88-A1C0-17B4ABD4CFB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320695"/>
            <a:ext cx="7659360" cy="4525920"/>
          </a:xfrm>
          <a:ln/>
        </p:spPr>
        <p:txBody>
          <a:bodyPr/>
          <a:lstStyle/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To </a:t>
            </a:r>
            <a:r>
              <a:rPr lang="en-US" altLang="en-US" dirty="0" err="1"/>
              <a:t>dequeue</a:t>
            </a:r>
            <a:r>
              <a:rPr lang="en-US" altLang="en-US" dirty="0"/>
              <a:t> an item: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the value in the </a:t>
            </a:r>
            <a:r>
              <a:rPr lang="en-US" altLang="en-US" dirty="0">
                <a:solidFill>
                  <a:srgbClr val="003B7C"/>
                </a:solidFill>
              </a:rPr>
              <a:t>front</a:t>
            </a:r>
            <a:r>
              <a:rPr lang="en-US" altLang="en-US" dirty="0"/>
              <a:t> position is saved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front</a:t>
            </a:r>
            <a:r>
              <a:rPr lang="en-US" altLang="en-US" dirty="0"/>
              <a:t> is advanced by one position.</a:t>
            </a:r>
          </a:p>
          <a:p>
            <a:pPr marL="783372" lvl="1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count</a:t>
            </a:r>
            <a:r>
              <a:rPr lang="en-US" altLang="en-US" dirty="0"/>
              <a:t> is decremented by one.</a:t>
            </a:r>
          </a:p>
          <a:p>
            <a:pPr marL="391686" indent="-293764"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 dirty="0"/>
              <a:t>Suppose we </a:t>
            </a:r>
            <a:r>
              <a:rPr lang="en-US" altLang="en-US" dirty="0" err="1"/>
              <a:t>dequeue</a:t>
            </a:r>
            <a:r>
              <a:rPr lang="en-US" altLang="en-US" dirty="0"/>
              <a:t> an item: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601" y="4354921"/>
            <a:ext cx="5356800" cy="139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9533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0B64E5B-99E8-4AC2-84F0-812EC3AB19F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456481" y="273961"/>
            <a:ext cx="8252640" cy="1144800"/>
          </a:xfrm>
          <a:ln/>
        </p:spPr>
        <p:txBody>
          <a:bodyPr vert="horz" lIns="91440" tIns="32002" rIns="91440" bIns="45720" rtlCol="0" anchor="ctr">
            <a:normAutofit/>
          </a:bodyPr>
          <a:lstStyle/>
          <a:p>
            <a:pPr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  <a:tab pos="7879796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897121" y="1656361"/>
            <a:ext cx="7659360" cy="4525920"/>
          </a:xfrm>
          <a:ln/>
        </p:spPr>
        <p:txBody>
          <a:bodyPr/>
          <a:lstStyle/>
          <a:p>
            <a:pPr marL="391686" indent="-293764">
              <a:spcAft>
                <a:spcPts val="16328"/>
              </a:spcAft>
              <a:buSzPct val="45000"/>
              <a:buFont typeface="Wingdings" panose="05000000000000000000" pitchFamily="2" charset="2"/>
              <a:buChar char=""/>
              <a:tabLst>
                <a:tab pos="656650" algn="l"/>
                <a:tab pos="1313299" algn="l"/>
                <a:tab pos="1969949" algn="l"/>
                <a:tab pos="2626599" algn="l"/>
                <a:tab pos="3283248" algn="l"/>
                <a:tab pos="3939898" algn="l"/>
                <a:tab pos="4596548" algn="l"/>
                <a:tab pos="5253198" algn="l"/>
                <a:tab pos="5909847" algn="l"/>
                <a:tab pos="6566497" algn="l"/>
                <a:tab pos="7223147" algn="l"/>
              </a:tabLst>
            </a:pPr>
            <a:r>
              <a:rPr lang="en-US" altLang="en-US"/>
              <a:t>Suppose we enqueue items 8 and 23: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3601" y="2745913"/>
            <a:ext cx="5356800" cy="1579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691068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3004</TotalTime>
  <Words>730</Words>
  <Application>Microsoft Office PowerPoint</Application>
  <PresentationFormat>On-screen Show (4:3)</PresentationFormat>
  <Paragraphs>126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Arial</vt:lpstr>
      <vt:lpstr>Bitstream Vera Sans</vt:lpstr>
      <vt:lpstr>Calibri</vt:lpstr>
      <vt:lpstr>Courier New</vt:lpstr>
      <vt:lpstr>Palatino Linotype</vt:lpstr>
      <vt:lpstr>Times New Roman</vt:lpstr>
      <vt:lpstr>Wingdings</vt:lpstr>
      <vt:lpstr>Office Theme</vt:lpstr>
      <vt:lpstr>Circular Queue </vt:lpstr>
      <vt:lpstr>Queue</vt:lpstr>
      <vt:lpstr>The Queue ADT</vt:lpstr>
      <vt:lpstr>PowerPoint Presentation</vt:lpstr>
      <vt:lpstr>Queue: Circular Array</vt:lpstr>
      <vt:lpstr>Queue: Circular Array</vt:lpstr>
      <vt:lpstr>Queue: Circular Array</vt:lpstr>
      <vt:lpstr>Queue: Circular Array</vt:lpstr>
      <vt:lpstr>Queue: Circular Array</vt:lpstr>
      <vt:lpstr>Queue: Circular Array</vt:lpstr>
      <vt:lpstr>Queue: Circular Array</vt:lpstr>
      <vt:lpstr>Queue: Circular Array</vt:lpstr>
      <vt:lpstr>Queue Analysis: Circular Array</vt:lpstr>
      <vt:lpstr>Your Exercise</vt:lpstr>
    </vt:vector>
  </TitlesOfParts>
  <Company>Bucknell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 to Computer Science II</dc:title>
  <dc:creator>Evan Peck</dc:creator>
  <cp:lastModifiedBy>Xiannong Meng</cp:lastModifiedBy>
  <cp:revision>132</cp:revision>
  <dcterms:created xsi:type="dcterms:W3CDTF">2014-08-26T14:03:51Z</dcterms:created>
  <dcterms:modified xsi:type="dcterms:W3CDTF">2017-10-11T12:45:00Z</dcterms:modified>
</cp:coreProperties>
</file>