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80" r:id="rId3"/>
    <p:sldId id="316" r:id="rId4"/>
    <p:sldId id="281" r:id="rId5"/>
    <p:sldId id="314" r:id="rId6"/>
    <p:sldId id="282" r:id="rId7"/>
    <p:sldId id="283" r:id="rId8"/>
    <p:sldId id="317" r:id="rId9"/>
    <p:sldId id="284" r:id="rId10"/>
    <p:sldId id="318" r:id="rId11"/>
    <p:sldId id="319" r:id="rId12"/>
    <p:sldId id="320" r:id="rId13"/>
    <p:sldId id="291" r:id="rId14"/>
    <p:sldId id="315" r:id="rId15"/>
    <p:sldId id="292" r:id="rId16"/>
    <p:sldId id="293" r:id="rId17"/>
    <p:sldId id="323" r:id="rId18"/>
    <p:sldId id="321" r:id="rId19"/>
    <p:sldId id="322" r:id="rId20"/>
    <p:sldId id="32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6CE855-45B6-4A49-BF09-9246103A3AF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002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3E4FCA-0098-4483-88DB-B85C2088BB6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194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3E4FCA-0098-4483-88DB-B85C2088BB6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194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291453-B239-43F6-A3F0-7001243E67A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836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51C560-9E98-485E-837D-ADE9ED763B9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685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329C1E-B9E9-4D22-8626-C0E8881AFDD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3F5DFD-7475-4EEE-B75E-6E023202973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900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3F5DFD-7475-4EEE-B75E-6E023202973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182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3E246E-2850-4BFE-8167-2FB9E2A6BA1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31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8134EC-13B9-4B54-990E-9805034DE03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73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08760B-A1DE-4F54-BE74-80EB34F3AEB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290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ED313B-543E-40C0-B7BC-6D46BA3E1A1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724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ED313B-543E-40C0-B7BC-6D46BA3E1A1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37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5120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656174"/>
            <a:ext cx="7657920" cy="2193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3987779"/>
            <a:ext cx="7657920" cy="219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6428835"/>
            <a:ext cx="384480" cy="290911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6221454"/>
            <a:ext cx="2128320" cy="20594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6428835"/>
            <a:ext cx="2897280" cy="290911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9396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Priority Queue ADT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operations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973" y="1332513"/>
            <a:ext cx="6171676" cy="497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8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</a:t>
            </a:r>
            <a:r>
              <a:rPr lang="en-US" dirty="0" err="1" smtClean="0"/>
              <a:t>find_top_priority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52017" y="1465875"/>
            <a:ext cx="7239965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Basically it is the same process of finding a minimum in a list.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2017" y="2783970"/>
            <a:ext cx="7887287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find_top_priority</a:t>
            </a:r>
            <a:r>
              <a:rPr lang="en-US" dirty="0" smtClean="0"/>
              <a:t>(self):</a:t>
            </a:r>
          </a:p>
          <a:p>
            <a:pPr lvl="1"/>
            <a:r>
              <a:rPr lang="en-US" dirty="0" err="1" smtClean="0"/>
              <a:t>highest_index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highest = self._</a:t>
            </a:r>
            <a:r>
              <a:rPr lang="en-US" dirty="0" err="1" smtClean="0"/>
              <a:t>qlist</a:t>
            </a:r>
            <a:r>
              <a:rPr lang="en-US" dirty="0" smtClean="0"/>
              <a:t>[</a:t>
            </a:r>
            <a:r>
              <a:rPr lang="en-US" dirty="0" err="1" smtClean="0"/>
              <a:t>highest_index</a:t>
            </a:r>
            <a:r>
              <a:rPr lang="en-US" dirty="0" smtClean="0"/>
              <a:t>].priority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range(</a:t>
            </a:r>
            <a:r>
              <a:rPr lang="en-US" dirty="0" err="1" smtClean="0"/>
              <a:t>len</a:t>
            </a:r>
            <a:r>
              <a:rPr lang="en-US" dirty="0" smtClean="0"/>
              <a:t>(self)):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if highest &gt; self._</a:t>
            </a:r>
            <a:r>
              <a:rPr lang="en-US" dirty="0" err="1" smtClean="0"/>
              <a:t>qlist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].priority:   # smaller value has higher priority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highest_index</a:t>
            </a:r>
            <a:r>
              <a:rPr lang="en-US" dirty="0" smtClean="0"/>
              <a:t> =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         highest = self._</a:t>
            </a:r>
            <a:r>
              <a:rPr lang="en-US" dirty="0" err="1" smtClean="0"/>
              <a:t>qlist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].priority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highest_index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04709" y="5798916"/>
            <a:ext cx="613847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Try the program testpriorityqueue.py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1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operations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52017" y="1564831"/>
            <a:ext cx="600517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is the complexity for </a:t>
            </a:r>
            <a:r>
              <a:rPr lang="en-US" sz="2800" dirty="0" err="1" smtClean="0"/>
              <a:t>dequeue</a:t>
            </a:r>
            <a:r>
              <a:rPr lang="en-US" sz="2800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3901" y="2416537"/>
            <a:ext cx="915635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O(n)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42374" y="3268244"/>
            <a:ext cx="619432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is the complexity for </a:t>
            </a:r>
            <a:r>
              <a:rPr lang="en-US" sz="2800" dirty="0" err="1" smtClean="0"/>
              <a:t>enqueue</a:t>
            </a:r>
            <a:r>
              <a:rPr lang="en-US" sz="2800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3900" y="4267143"/>
            <a:ext cx="88678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O(1)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8697774-D0F5-4993-BE21-0F5C063E8CC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/>
              <a:t>2. Bounded </a:t>
            </a:r>
            <a:r>
              <a:rPr lang="en-US" altLang="en-US" dirty="0"/>
              <a:t>Priority Queue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505886"/>
            <a:ext cx="765936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A bounded priority queue has a fixe set of priorities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We use an array to represent the set of priorities, each array element maintains a queue of the items with the same priority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6859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8697774-D0F5-4993-BE21-0F5C063E8CC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Bounded Priority Queue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505886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The following example shows a bounded priority queue with six levels </a:t>
            </a:r>
            <a:endParaRPr lang="en-US" altLang="en-US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721" y="2967665"/>
            <a:ext cx="4710240" cy="305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3892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D41DBA-1CE7-496C-87BF-A5DF7AAD7EF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Bounded Priority Q Implementation</a:t>
            </a:r>
          </a:p>
        </p:txBody>
      </p:sp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420336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from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smtClean="0">
                <a:latin typeface="Courier New" panose="02070309020205020404" pitchFamily="49" charset="0"/>
              </a:rPr>
              <a:t>array204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Array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from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llistqueue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Queue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BPriorityQueue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__init__(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= 6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] = Queue()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is_empty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self ) ==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__(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bpriorityq.py</a:t>
            </a:r>
          </a:p>
        </p:txBody>
      </p:sp>
    </p:spTree>
    <p:extLst>
      <p:ext uri="{BB962C8B-B14F-4D97-AF65-F5344CB8AC3E}">
        <p14:creationId xmlns:p14="http://schemas.microsoft.com/office/powerpoint/2010/main" val="2976595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92A8615-1B84-4BDD-AB89-06C8AB195EB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Bounded Priority Q Implementation</a:t>
            </a:r>
          </a:p>
        </p:txBody>
      </p:sp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796320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BPriorityQueue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enqueue</a:t>
            </a:r>
            <a:r>
              <a:rPr lang="en-US" altLang="en-US" sz="1451" dirty="0">
                <a:latin typeface="Courier New" panose="02070309020205020404" pitchFamily="49" charset="0"/>
              </a:rPr>
              <a:t>( self, item, priority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priority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priority &lt;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qlevels</a:t>
            </a:r>
            <a:r>
              <a:rPr lang="en-US" altLang="en-US" sz="1451" dirty="0">
                <a:latin typeface="Courier New" panose="02070309020205020404" pitchFamily="49" charset="0"/>
              </a:rPr>
              <a:t>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"Invalid priority level."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[priority</a:t>
            </a:r>
            <a:r>
              <a:rPr lang="en-US" altLang="en-US" sz="1451" dirty="0">
                <a:latin typeface="Courier New" panose="02070309020205020404" pitchFamily="49" charset="0"/>
              </a:rPr>
              <a:t>].</a:t>
            </a:r>
            <a:r>
              <a:rPr lang="en-US" altLang="en-US" sz="1451" dirty="0" err="1">
                <a:latin typeface="Courier New" panose="02070309020205020404" pitchFamily="49" charset="0"/>
              </a:rPr>
              <a:t>enqueue</a:t>
            </a:r>
            <a:r>
              <a:rPr lang="en-US" altLang="en-US" sz="1451" dirty="0">
                <a:latin typeface="Courier New" panose="02070309020205020404" pitchFamily="49" charset="0"/>
              </a:rPr>
              <a:t>( item )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Make sure the queue is not empty.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 not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self.is_empty</a:t>
            </a:r>
            <a:r>
              <a:rPr lang="en-US" altLang="en-US" sz="1451" dirty="0">
                <a:latin typeface="Courier New" panose="02070309020205020404" pitchFamily="49" charset="0"/>
              </a:rPr>
              <a:t>(), "Cannot 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 from an empty queue."    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Find the first non-empty queue. </a:t>
            </a:r>
            <a:endParaRPr lang="en-US" altLang="en-US" sz="1451" i="1" dirty="0" smtClean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top_index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self.find_top_priority_queue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()   </a:t>
            </a:r>
            <a:endParaRPr lang="en-US" altLang="en-US" sz="145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We know the queue is not empty, so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dequeue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from the </a:t>
            </a:r>
            <a:r>
              <a:rPr lang="en-US" altLang="en-US" sz="1451" i="1" dirty="0" err="1">
                <a:solidFill>
                  <a:srgbClr val="003B7C"/>
                </a:solidFill>
                <a:latin typeface="Courier New" panose="02070309020205020404" pitchFamily="49" charset="0"/>
              </a:rPr>
              <a:t>ith</a:t>
            </a: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queue.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top_index</a:t>
            </a:r>
            <a:r>
              <a:rPr lang="en-US" altLang="en-US" sz="1451" dirty="0" smtClean="0">
                <a:latin typeface="Courier New" panose="02070309020205020404" pitchFamily="49" charset="0"/>
              </a:rPr>
              <a:t>].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()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bpriorityq.py</a:t>
            </a:r>
          </a:p>
        </p:txBody>
      </p:sp>
    </p:spTree>
    <p:extLst>
      <p:ext uri="{BB962C8B-B14F-4D97-AF65-F5344CB8AC3E}">
        <p14:creationId xmlns:p14="http://schemas.microsoft.com/office/powerpoint/2010/main" val="1259962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92A8615-1B84-4BDD-AB89-06C8AB195EB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Bounded Priority Q Implementation</a:t>
            </a:r>
          </a:p>
        </p:txBody>
      </p:sp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796320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BPriorityQueue</a:t>
            </a:r>
            <a:r>
              <a:rPr lang="en-US" altLang="en-US" sz="1451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def </a:t>
            </a:r>
            <a:r>
              <a:rPr lang="en-US" altLang="en-US" sz="1451" dirty="0" err="1" smtClean="0">
                <a:solidFill>
                  <a:schemeClr val="tx1"/>
                </a:solidFill>
                <a:latin typeface="Courier New" panose="02070309020205020404" pitchFamily="49" charset="0"/>
              </a:rPr>
              <a:t>find_top_priority_queue</a:t>
            </a: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(self):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      # find the first non-empty queue, a.k.a. highest priority</a:t>
            </a:r>
            <a:endParaRPr lang="en-US" altLang="en-US" sz="1451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latin typeface="Courier New" panose="02070309020205020404" pitchFamily="49" charset="0"/>
              </a:rPr>
              <a:t>      p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self._qlevels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)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latin typeface="Courier New" panose="02070309020205020404" pitchFamily="49" charset="0"/>
              </a:rPr>
              <a:t>      </a:t>
            </a:r>
            <a:r>
              <a:rPr lang="en-US" altLang="en-US" sz="1451" b="1" dirty="0" smtClean="0">
                <a:latin typeface="Courier New" panose="02070309020205020404" pitchFamily="49" charset="0"/>
              </a:rPr>
              <a:t>while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&lt; p </a:t>
            </a:r>
            <a:r>
              <a:rPr lang="en-US" altLang="en-US" sz="1451" b="1" dirty="0" smtClean="0">
                <a:latin typeface="Courier New" panose="02070309020205020404" pitchFamily="49" charset="0"/>
              </a:rPr>
              <a:t>and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self._qlevels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 smtClean="0">
                <a:latin typeface="Courier New" panose="02070309020205020404" pitchFamily="49" charset="0"/>
              </a:rPr>
              <a:t>].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is_empty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() :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latin typeface="Courier New" panose="02070309020205020404" pitchFamily="49" charset="0"/>
              </a:rPr>
              <a:t>     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+= 1</a:t>
            </a:r>
          </a:p>
          <a:p>
            <a:pPr>
              <a:lnSpc>
                <a:spcPct val="94000"/>
              </a:lnSpc>
            </a:pPr>
            <a:r>
              <a:rPr lang="en-US" altLang="en-US" sz="1451" dirty="0" smtClean="0">
                <a:latin typeface="Courier New" panose="02070309020205020404" pitchFamily="49" charset="0"/>
              </a:rPr>
              <a:t>      return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endParaRPr lang="en-US" altLang="en-US" sz="1451" dirty="0">
              <a:latin typeface="Courier New" panose="02070309020205020404" pitchFamily="49" charset="0"/>
            </a:endParaRP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bpriorityq.py</a:t>
            </a:r>
          </a:p>
        </p:txBody>
      </p:sp>
    </p:spTree>
    <p:extLst>
      <p:ext uri="{BB962C8B-B14F-4D97-AF65-F5344CB8AC3E}">
        <p14:creationId xmlns:p14="http://schemas.microsoft.com/office/powerpoint/2010/main" val="1259962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4F66945-B7D2-48DC-B407-B040730CE2D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Unbounded Priority Q: Linked List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We can use a singly linked list: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Head and tail references.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Append new entries to the end.</a:t>
            </a: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041" y="3561481"/>
            <a:ext cx="7369920" cy="192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941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1CBD1F3-0929-44C6-8B6F-609DB5D92BF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Priority Queue Analysis</a:t>
            </a:r>
          </a:p>
        </p:txBody>
      </p:sp>
      <p:graphicFrame>
        <p:nvGraphicFramePr>
          <p:cNvPr id="35842" name="Group 2"/>
          <p:cNvGraphicFramePr>
            <a:graphicFrameLocks noGrp="1"/>
          </p:cNvGraphicFramePr>
          <p:nvPr>
            <p:extLst/>
          </p:nvPr>
        </p:nvGraphicFramePr>
        <p:xfrm>
          <a:off x="1392481" y="2794618"/>
          <a:ext cx="6685920" cy="2328438"/>
        </p:xfrm>
        <a:graphic>
          <a:graphicData uri="http://schemas.openxmlformats.org/drawingml/2006/table">
            <a:tbl>
              <a:tblPr/>
              <a:tblGrid>
                <a:gridCol w="2442240"/>
                <a:gridCol w="2122560"/>
                <a:gridCol w="2121120"/>
              </a:tblGrid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 Operation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Python List</a:t>
                      </a:r>
                    </a:p>
                  </a:txBody>
                  <a:tcPr marL="32655" marR="32655" marT="48656" marB="3265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Linked List</a:t>
                      </a:r>
                    </a:p>
                  </a:txBody>
                  <a:tcPr marL="81638" marR="81638" marT="58453" marB="42452" horzOverflow="overflow">
                    <a:lnL>
                      <a:noFill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 = PriorityQueue()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>
                      <a:noFill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len(q)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q.is_empty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q.enqueue(x)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CBAC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 = q.dequeue()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O(n)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  <p:sp>
        <p:nvSpPr>
          <p:cNvPr id="35884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worst case analysis for the two implementations.</a:t>
            </a:r>
          </a:p>
        </p:txBody>
      </p:sp>
    </p:spTree>
    <p:extLst>
      <p:ext uri="{BB962C8B-B14F-4D97-AF65-F5344CB8AC3E}">
        <p14:creationId xmlns:p14="http://schemas.microsoft.com/office/powerpoint/2010/main" val="3538487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74F04FA-3803-4175-B9F1-F548E2650C6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Priority Queues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Some applications require the use of a queue in which items are assigned a priority.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higher priority items are </a:t>
            </a:r>
            <a:r>
              <a:rPr lang="en-US" altLang="en-US" dirty="0" err="1"/>
              <a:t>dequeued</a:t>
            </a:r>
            <a:r>
              <a:rPr lang="en-US" altLang="en-US" dirty="0"/>
              <a:t> first.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items with equal priority still follow FIFO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9857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 </a:t>
            </a:r>
            <a:r>
              <a:rPr lang="en-US" dirty="0" err="1" smtClean="0"/>
              <a:t>enqueue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task is to implement the </a:t>
            </a:r>
            <a:r>
              <a:rPr lang="en-US" dirty="0" err="1" smtClean="0"/>
              <a:t>enqueue</a:t>
            </a:r>
            <a:r>
              <a:rPr lang="en-US" dirty="0" smtClean="0"/>
              <a:t>() method for a linked list based queue in which other necessary methods have </a:t>
            </a:r>
            <a:r>
              <a:rPr lang="en-US" smtClean="0"/>
              <a:t>been implemented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Operating systems such as Linux use priority queues to manage their jobs (try e.g., the top command)</a:t>
            </a:r>
          </a:p>
          <a:p>
            <a:r>
              <a:rPr lang="en-US" dirty="0" smtClean="0"/>
              <a:t>Simulations use priority queues to manage events to be simulated</a:t>
            </a:r>
          </a:p>
          <a:p>
            <a:r>
              <a:rPr lang="en-US" dirty="0" smtClean="0"/>
              <a:t>All other FIFO queues, e.g., online shopping queues are special cases of priority queue, that is, time is the priority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25A52E7-BE89-4896-A029-AB1E58F8AA3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Priority Queue ADT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320695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</a:t>
            </a:r>
            <a:r>
              <a:rPr lang="en-US" altLang="en-US" i="1" dirty="0">
                <a:solidFill>
                  <a:srgbClr val="003B7C"/>
                </a:solidFill>
              </a:rPr>
              <a:t>priority queue</a:t>
            </a:r>
            <a:r>
              <a:rPr lang="en-US" altLang="en-US" dirty="0">
                <a:solidFill>
                  <a:srgbClr val="003B7C"/>
                </a:solidFill>
              </a:rPr>
              <a:t> </a:t>
            </a:r>
            <a:r>
              <a:rPr lang="en-US" altLang="en-US" dirty="0"/>
              <a:t>is a queue in which each item is assigned a priority and items with a higher priority are removed before those with lower priority.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Integer values are used for the priorities.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Smaller integers have a higher priority.</a:t>
            </a:r>
          </a:p>
        </p:txBody>
      </p:sp>
    </p:spTree>
    <p:extLst>
      <p:ext uri="{BB962C8B-B14F-4D97-AF65-F5344CB8AC3E}">
        <p14:creationId xmlns:p14="http://schemas.microsoft.com/office/powerpoint/2010/main" val="3514131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The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52E7-BE89-4896-A029-AB1E58F8AA33}" type="slidenum">
              <a:rPr lang="en-US" altLang="en-US"/>
              <a:pPr/>
              <a:t>5</a:t>
            </a:fld>
            <a:endParaRPr lang="en-US" altLang="en-US"/>
          </a:p>
        </p:txBody>
      </p:sp>
      <p:graphicFrame>
        <p:nvGraphicFramePr>
          <p:cNvPr id="2662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641847"/>
              </p:ext>
            </p:extLst>
          </p:nvPr>
        </p:nvGraphicFramePr>
        <p:xfrm>
          <a:off x="2012774" y="2059677"/>
          <a:ext cx="3752640" cy="2527351"/>
        </p:xfrm>
        <a:graphic>
          <a:graphicData uri="http://schemas.openxmlformats.org/drawingml/2006/table">
            <a:tbl>
              <a:tblPr/>
              <a:tblGrid>
                <a:gridCol w="3752640"/>
              </a:tblGrid>
              <a:tr h="2480251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PriorityQueue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enqueue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item, priority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peek()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57473" marR="57473" marT="188747" marB="172746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400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9B38F11-0498-449C-B299-C158D528B07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Priority Queue Example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Consider the following code segment: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537920" y="2353320"/>
            <a:ext cx="3317760" cy="209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Q = </a:t>
            </a:r>
            <a:r>
              <a:rPr lang="en-US" altLang="en-US" sz="1814" dirty="0" err="1">
                <a:latin typeface="Courier New" panose="02070309020205020404" pitchFamily="49" charset="0"/>
              </a:rPr>
              <a:t>P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riorityQueue</a:t>
            </a:r>
            <a:r>
              <a:rPr lang="en-US" altLang="en-US" sz="1814" dirty="0">
                <a:latin typeface="Courier New" panose="02070309020205020404" pitchFamily="49" charset="0"/>
              </a:rPr>
              <a:t>( 6 )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“purple”, 5 )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“black”, 1 )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“orange”, 3 )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“white”, 0 )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“green”, 1 )</a:t>
            </a:r>
          </a:p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Q.enqueue</a:t>
            </a:r>
            <a:r>
              <a:rPr lang="en-US" altLang="en-US" sz="1814" dirty="0">
                <a:latin typeface="Courier New" panose="02070309020205020404" pitchFamily="49" charset="0"/>
              </a:rPr>
              <a:t>( “yellow”, 5 )</a:t>
            </a:r>
          </a:p>
          <a:p>
            <a:pPr>
              <a:lnSpc>
                <a:spcPct val="94000"/>
              </a:lnSpc>
            </a:pP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921" y="4982760"/>
            <a:ext cx="7290720" cy="6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75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4AF0460-4D13-44A9-BC6D-1E9C86F9D25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Priority Queue Implementation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How should the ADT be implemented. We must consider: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priority must be associated with each item in the queue.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next item </a:t>
            </a:r>
            <a:r>
              <a:rPr lang="en-US" altLang="en-US" dirty="0" err="1"/>
              <a:t>dequeued</a:t>
            </a:r>
            <a:r>
              <a:rPr lang="en-US" altLang="en-US" dirty="0"/>
              <a:t> is the item with the highest priority.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If multiple items have the same priority, those must be </a:t>
            </a:r>
            <a:r>
              <a:rPr lang="en-US" altLang="en-US" dirty="0" err="1"/>
              <a:t>dequeued</a:t>
            </a:r>
            <a:r>
              <a:rPr lang="en-US" altLang="en-US" dirty="0"/>
              <a:t> in a FIFO order.</a:t>
            </a:r>
          </a:p>
        </p:txBody>
      </p:sp>
    </p:spTree>
    <p:extLst>
      <p:ext uri="{BB962C8B-B14F-4D97-AF65-F5344CB8AC3E}">
        <p14:creationId xmlns:p14="http://schemas.microsoft.com/office/powerpoint/2010/main" val="27172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can be many different implementations, we’ll consider three here</a:t>
            </a:r>
          </a:p>
          <a:p>
            <a:pPr lvl="1"/>
            <a:r>
              <a:rPr lang="en-US" dirty="0" smtClean="0"/>
              <a:t>Textbook approach</a:t>
            </a:r>
          </a:p>
          <a:p>
            <a:pPr lvl="1"/>
            <a:r>
              <a:rPr lang="en-US" dirty="0" smtClean="0"/>
              <a:t>Linked list</a:t>
            </a:r>
          </a:p>
          <a:p>
            <a:pPr lvl="1"/>
            <a:r>
              <a:rPr lang="en-US" dirty="0" smtClean="0"/>
              <a:t>Bounded array with linked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7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E266D7-BD8C-4AF5-8EA0-2173ECACBD0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 smtClean="0"/>
              <a:t>1. Textbook approach</a:t>
            </a:r>
            <a:endParaRPr lang="en-US" alt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The priority queue is implemented as a Python list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The </a:t>
            </a:r>
            <a:r>
              <a:rPr lang="en-US" altLang="en-US" dirty="0" err="1" smtClean="0"/>
              <a:t>enqueue</a:t>
            </a:r>
            <a:r>
              <a:rPr lang="en-US" altLang="en-US" dirty="0" smtClean="0"/>
              <a:t> operation puts the item at the end of the queue (as in our FIFO queue)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The </a:t>
            </a:r>
            <a:r>
              <a:rPr lang="en-US" altLang="en-US" dirty="0" err="1" smtClean="0"/>
              <a:t>dequeue</a:t>
            </a:r>
            <a:r>
              <a:rPr lang="en-US" altLang="en-US" dirty="0" smtClean="0"/>
              <a:t> operation takes the item with the highest priority off the queue (note: the item could be anywhere in the queue!)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6057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899</Words>
  <Application>Microsoft Office PowerPoint</Application>
  <PresentationFormat>On-screen Show (4:3)</PresentationFormat>
  <Paragraphs>170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Bitstream Vera Sans</vt:lpstr>
      <vt:lpstr>Calibri</vt:lpstr>
      <vt:lpstr>Courier New</vt:lpstr>
      <vt:lpstr>Palatino Linotype</vt:lpstr>
      <vt:lpstr>Times New Roman</vt:lpstr>
      <vt:lpstr>Wingdings</vt:lpstr>
      <vt:lpstr>Office Theme</vt:lpstr>
      <vt:lpstr>Priority Queue ADT</vt:lpstr>
      <vt:lpstr>Priority Queues</vt:lpstr>
      <vt:lpstr>Some Applications</vt:lpstr>
      <vt:lpstr>The Priority Queue ADT</vt:lpstr>
      <vt:lpstr>The Operations</vt:lpstr>
      <vt:lpstr>Priority Queue Example</vt:lpstr>
      <vt:lpstr>Priority Queue Implementation</vt:lpstr>
      <vt:lpstr>Priority Queue Implementation</vt:lpstr>
      <vt:lpstr>1. Textbook approach</vt:lpstr>
      <vt:lpstr>Queue operations</vt:lpstr>
      <vt:lpstr>Details of find_top_priority()</vt:lpstr>
      <vt:lpstr>Complexity of operations</vt:lpstr>
      <vt:lpstr>2. Bounded Priority Queue</vt:lpstr>
      <vt:lpstr>Bounded Priority Queue</vt:lpstr>
      <vt:lpstr>Bounded Priority Q Implementation</vt:lpstr>
      <vt:lpstr>Bounded Priority Q Implementation</vt:lpstr>
      <vt:lpstr>Bounded Priority Q Implementation</vt:lpstr>
      <vt:lpstr>Unbounded Priority Q: Linked List</vt:lpstr>
      <vt:lpstr>Priority Queue Analysis</vt:lpstr>
      <vt:lpstr>Implement enqueue()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145</cp:revision>
  <dcterms:created xsi:type="dcterms:W3CDTF">2014-08-26T14:03:51Z</dcterms:created>
  <dcterms:modified xsi:type="dcterms:W3CDTF">2017-10-13T12:24:35Z</dcterms:modified>
</cp:coreProperties>
</file>