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94" r:id="rId3"/>
    <p:sldId id="295" r:id="rId4"/>
    <p:sldId id="296" r:id="rId5"/>
    <p:sldId id="297" r:id="rId6"/>
    <p:sldId id="314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5" r:id="rId22"/>
    <p:sldId id="316" r:id="rId23"/>
    <p:sldId id="317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1340C2-D473-4FF0-848D-8920BFE892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31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F2BB13-3384-4ED0-B2E1-5AD519CB038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13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A9AF50-BD12-4378-99A3-913580AB7F9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7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75E552-03A2-4113-BD05-F801F3262C1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132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209FBF-000D-44A2-B5AA-964FEBA266E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7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EFFBCE-A7CD-47AF-BF8C-12761A3A70E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87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CEFAFA-56E9-453B-BA28-B1684665C6D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024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0D8733-D4FF-4FDF-B5EF-436C5465F6B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722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23FEF0-C881-4F3F-B876-3EBAEE802B9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21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4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705224-59D0-4B96-B09C-F3C803E4C2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20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895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574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730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CD33ED-1A55-44F5-8FDD-194D1400465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53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AB0A3-D4E1-4A61-8A34-17F1A8EDD8C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880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E276B7-ABB2-4723-8EE8-2AD776AD18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6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40D2D7-B649-48FA-A430-7E4DC0C78A1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26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2DFA68-9B35-4941-B2A8-226D568EDE8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39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3A3026-9651-4F82-893C-861077D8ED0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9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5B87F-B9B9-4584-A377-46FBCBE2A2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48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9D51B-97AF-41FD-87B8-B7777AF972D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55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7BF1E-2208-4019-9974-A2B07DE8CF5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01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939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Simulation</a:t>
            </a:r>
            <a:br>
              <a:rPr lang="en-US" b="1" dirty="0" smtClean="0"/>
            </a:br>
            <a:r>
              <a:rPr lang="en-US" b="1" dirty="0" smtClean="0"/>
              <a:t>An Application of 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30848EE-855B-42D4-8FFC-37F505580C7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Sample Event Rules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To determine the average wait time: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If a customer arrives, he is added to the queue.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at most one customer can arrive per time step.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If there are free servers and customers waiting, the next customer in line begins her transaction.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we begin a transaction for each free server.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If a transaction ends, the customer departs and the server becomes free.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multiple transactions can complete in one time step.</a:t>
            </a:r>
          </a:p>
        </p:txBody>
      </p:sp>
    </p:spTree>
    <p:extLst>
      <p:ext uri="{BB962C8B-B14F-4D97-AF65-F5344CB8AC3E}">
        <p14:creationId xmlns:p14="http://schemas.microsoft.com/office/powerpoint/2010/main" val="1389354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39735C1-BF01-46BA-B567-6E9BA4C40A1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Random Events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To correctly model a queuing system, some events must occur at random. (i.e. customer arrival)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We need to model this action as close as possible.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Specify the odds of a customer arriving at each time step as the average time between arrivals.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Use a random number generator to produce a value.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Compare the value to the average arrival time.</a:t>
            </a:r>
          </a:p>
        </p:txBody>
      </p:sp>
    </p:spTree>
    <p:extLst>
      <p:ext uri="{BB962C8B-B14F-4D97-AF65-F5344CB8AC3E}">
        <p14:creationId xmlns:p14="http://schemas.microsoft.com/office/powerpoint/2010/main" val="1489668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A5E9F1-E24C-411E-B8B1-074D7A0257F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Sample Simulation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Analyze the average time passengers have to wait for service at an airport ticket counter.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Multiple ticket agents.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Multiple customers that must wait in a single line.</a:t>
            </a:r>
          </a:p>
        </p:txBody>
      </p:sp>
    </p:spTree>
    <p:extLst>
      <p:ext uri="{BB962C8B-B14F-4D97-AF65-F5344CB8AC3E}">
        <p14:creationId xmlns:p14="http://schemas.microsoft.com/office/powerpoint/2010/main" val="795588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E5DF57C-1A21-4166-A7CF-CBA44EF6857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System Inputs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program will prompt the user for the queuing system parameters.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For simplicity, we use minutes as the discrete time units.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23681" y="3241921"/>
            <a:ext cx="5945760" cy="13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Number of minutes to simulate: 25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Number of ticket agents: 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Average service time per passenger: 3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Average time between passenger arrival: 2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44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13B601B-2467-44ED-B5B8-BCCDDC0A62D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System Outputs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After performing the simulation, the program will produce the following output: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723681" y="3508146"/>
            <a:ext cx="6084000" cy="126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Number of passengers served =  12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Number of passengers remaining in line = 1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The average wait time was 1.17 minutes.</a:t>
            </a:r>
          </a:p>
        </p:txBody>
      </p:sp>
    </p:spTree>
    <p:extLst>
      <p:ext uri="{BB962C8B-B14F-4D97-AF65-F5344CB8AC3E}">
        <p14:creationId xmlns:p14="http://schemas.microsoft.com/office/powerpoint/2010/main" val="768095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862C07-D214-447E-A7AA-26082636E86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Debug Info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74396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also display event information that can help verify the validity of the program.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25121" y="2883114"/>
            <a:ext cx="5309280" cy="354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2: Passenger 1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2: Agent 1 started serving passenger 1.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3: Passenger 2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3: Agent 2 started serving passenger 2.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5: Passenger 3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5: Agent 1 stopped serving passenger 1.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6: Agent 1 started serving passenger 3.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6: Agent 2 stopped serving passenger 2.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8: Passenger 4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8: Agent 2 started serving passenger 4.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 9: Agent 1 stopped serving passenger 3.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10: Passenger 5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10: Agent 1 started serving passenger 5.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11: Passenger 6 arrived.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11: Agent 2 stopped serving passenger 4.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12: Agent 2 started serving passenger 6.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Time  13: Passenger 7 arrived.</a:t>
            </a:r>
          </a:p>
        </p:txBody>
      </p:sp>
    </p:spTree>
    <p:extLst>
      <p:ext uri="{BB962C8B-B14F-4D97-AF65-F5344CB8AC3E}">
        <p14:creationId xmlns:p14="http://schemas.microsoft.com/office/powerpoint/2010/main" val="3771570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81994AD-51F0-4350-94D8-6ED765C9109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Class Organization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Our design will be an object-oriented solution with multiple classes.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solidFill>
                  <a:srgbClr val="104475"/>
                </a:solidFill>
              </a:rPr>
              <a:t>Passenger</a:t>
            </a:r>
            <a:r>
              <a:rPr lang="en-US" altLang="en-US"/>
              <a:t> – store info related to a passenger.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solidFill>
                  <a:srgbClr val="104475"/>
                </a:solidFill>
              </a:rPr>
              <a:t>TicketAgent</a:t>
            </a:r>
            <a:r>
              <a:rPr lang="en-US" altLang="en-US"/>
              <a:t> – store info related to an agent.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solidFill>
                  <a:srgbClr val="104475"/>
                </a:solidFill>
              </a:rPr>
              <a:t>TicketCounterSimulation</a:t>
            </a:r>
            <a:r>
              <a:rPr lang="en-US" altLang="en-US"/>
              <a:t> – manages the actual simulation.</a:t>
            </a:r>
          </a:p>
        </p:txBody>
      </p:sp>
    </p:spTree>
    <p:extLst>
      <p:ext uri="{BB962C8B-B14F-4D97-AF65-F5344CB8AC3E}">
        <p14:creationId xmlns:p14="http://schemas.microsoft.com/office/powerpoint/2010/main" val="2145884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41D996B-1ED2-4879-A450-D149D6EDE9C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Passenger Class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475632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b="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Passenger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Creates a passenger object.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init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arrival_time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arrival_time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arrival_time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Gets the passenger's id number.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Gets the passenger's arrival time.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time_arrived</a:t>
            </a:r>
            <a:r>
              <a:rPr lang="en-US" altLang="en-US" sz="1451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arrival_time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simpeople.py</a:t>
            </a:r>
          </a:p>
        </p:txBody>
      </p:sp>
    </p:spTree>
    <p:extLst>
      <p:ext uri="{BB962C8B-B14F-4D97-AF65-F5344CB8AC3E}">
        <p14:creationId xmlns:p14="http://schemas.microsoft.com/office/powerpoint/2010/main" val="2885017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2652664-CA86-44A6-9AA2-4EFB7F566E0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TicketAgent Class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69840" y="1605976"/>
            <a:ext cx="7521120" cy="452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init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451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-1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id_num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is_free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is</a:t>
            </a:r>
            <a:r>
              <a:rPr lang="en-US" altLang="en-US" sz="1451" dirty="0">
                <a:latin typeface="Courier New" panose="02070309020205020404" pitchFamily="49" charset="0"/>
              </a:rPr>
              <a:t> None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is_finished</a:t>
            </a:r>
            <a:r>
              <a:rPr lang="en-US" altLang="en-US" sz="1451" dirty="0">
                <a:latin typeface="Courier New" panose="02070309020205020404" pitchFamily="49" charset="0"/>
              </a:rPr>
              <a:t>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is not</a:t>
            </a:r>
            <a:r>
              <a:rPr lang="en-US" altLang="en-US" sz="1451" dirty="0">
                <a:latin typeface="Courier New" panose="02070309020205020404" pitchFamily="49" charset="0"/>
              </a:rPr>
              <a:t> None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start_service</a:t>
            </a:r>
            <a:r>
              <a:rPr lang="en-US" altLang="en-US" sz="1451" dirty="0">
                <a:latin typeface="Courier New" panose="02070309020205020404" pitchFamily="49" charset="0"/>
              </a:rPr>
              <a:t>( self, passenger,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451" dirty="0">
                <a:latin typeface="Courier New" panose="02070309020205020404" pitchFamily="49" charset="0"/>
              </a:rPr>
              <a:t> = passenger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stop_time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stop_service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the_passenger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451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the_passenger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simpeople.py</a:t>
            </a:r>
          </a:p>
        </p:txBody>
      </p:sp>
    </p:spTree>
    <p:extLst>
      <p:ext uri="{BB962C8B-B14F-4D97-AF65-F5344CB8AC3E}">
        <p14:creationId xmlns:p14="http://schemas.microsoft.com/office/powerpoint/2010/main" val="1037222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4EE806F-D0CC-4FCB-9D4D-BF9F0B877D1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5420160" cy="47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array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Array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llistqueue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Queue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simpeople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451" dirty="0">
                <a:latin typeface="Courier New" panose="02070309020205020404" pitchFamily="49" charset="0"/>
              </a:rPr>
              <a:t>, Passenger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init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num_agents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num_minutes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       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between_time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service_time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Parameters supplied by the user.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arrive_prob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1.0 /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between_time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service_time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service_time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num_minutes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num_minutes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Simulation components.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passenger_q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Queue()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the_agents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num_agents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num_agents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the_agents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] =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451" dirty="0">
                <a:latin typeface="Courier New" panose="02070309020205020404" pitchFamily="49" charset="0"/>
              </a:rPr>
              <a:t>(i+1)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Computed during the simulation.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total_waitTime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num_passengers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0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simulation.py</a:t>
            </a:r>
          </a:p>
        </p:txBody>
      </p:sp>
    </p:spTree>
    <p:extLst>
      <p:ext uri="{BB962C8B-B14F-4D97-AF65-F5344CB8AC3E}">
        <p14:creationId xmlns:p14="http://schemas.microsoft.com/office/powerpoint/2010/main" val="2330053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4ADD3E-4C17-4129-9D1D-63D75891A3E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Computer Simulations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Computers can be used to model and simulate real-world systems and phenomena.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Computer applications.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Designed to represent and react to significant events in the system.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Examples: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Weather forecasting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Flight simulators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Business activities</a:t>
            </a:r>
          </a:p>
        </p:txBody>
      </p:sp>
    </p:spTree>
    <p:extLst>
      <p:ext uri="{BB962C8B-B14F-4D97-AF65-F5344CB8AC3E}">
        <p14:creationId xmlns:p14="http://schemas.microsoft.com/office/powerpoint/2010/main" val="2064862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49520" y="1601641"/>
            <a:ext cx="7741440" cy="47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Run the simulation using the parameters supplied earlier.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run(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num_minutes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+ 1)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handle_arrival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handle_begin_service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handle_end_service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cur_time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Print the simulation results.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print_results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num_served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num_passengers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-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passengerq</a:t>
            </a:r>
            <a:r>
              <a:rPr lang="en-US" altLang="en-US" sz="1451" dirty="0" smtClean="0">
                <a:latin typeface="Courier New" panose="02070309020205020404" pitchFamily="49" charset="0"/>
              </a:rPr>
              <a:t>)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avg_wait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float(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total_waitTime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/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num_served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print( "" 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print( "Number of passengers served = ",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num_served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print( "Number of passengers remaining in line = %d" %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passenger_q</a:t>
            </a:r>
            <a:r>
              <a:rPr lang="en-US" altLang="en-US" sz="1451" dirty="0" smtClean="0">
                <a:latin typeface="Courier New" panose="02070309020205020404" pitchFamily="49" charset="0"/>
              </a:rPr>
              <a:t>)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print( "The average wait time was %4.2f minutes." %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avg_wait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handle_arrive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      # Handles simulation rule #1.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# Handles simulation rule #2.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simulation.py</a:t>
            </a:r>
          </a:p>
        </p:txBody>
      </p:sp>
    </p:spTree>
    <p:extLst>
      <p:ext uri="{BB962C8B-B14F-4D97-AF65-F5344CB8AC3E}">
        <p14:creationId xmlns:p14="http://schemas.microsoft.com/office/powerpoint/2010/main" val="418754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49520" y="1601641"/>
            <a:ext cx="7741440" cy="47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handle_arrive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      # Handles simulation rule #1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handle_arrival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 self,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p =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random.random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if p &lt;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arrive_prob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:    # a passenger should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arrive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passenger = Passenger(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passenger_q.enqueue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 passenger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print( 'Time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': Passenger ',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\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 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' arrived.'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# Handles simulation rule #2.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simulation.py</a:t>
            </a:r>
          </a:p>
        </p:txBody>
      </p:sp>
    </p:spTree>
    <p:extLst>
      <p:ext uri="{BB962C8B-B14F-4D97-AF65-F5344CB8AC3E}">
        <p14:creationId xmlns:p14="http://schemas.microsoft.com/office/powerpoint/2010/main" val="3406532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45600" y="1630756"/>
            <a:ext cx="7741440" cy="47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# Handles simulation rule #2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if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passenger_q.is_empty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() == False:    # handle a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customer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find_free_agent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&gt;= 0:    # found a free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one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passenger_q.dequeue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stop_time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+ self._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service_time</a:t>
            </a:r>
            <a:endParaRPr lang="en-US" altLang="en-US" sz="1451" dirty="0" smtClean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the_agents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].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start_service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stop_time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total_wait_time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- this_passenger._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arrival_time</a:t>
            </a:r>
            <a:endParaRPr lang="en-US" altLang="en-US" sz="1451" dirty="0" smtClean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print( 'Time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': Agent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\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' started serving passenger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this_passenger.id_num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(), '.' )</a:t>
            </a:r>
            <a:endParaRPr lang="en-US" altLang="en-US" sz="145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 smtClean="0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simulation.py</a:t>
            </a:r>
          </a:p>
        </p:txBody>
      </p:sp>
    </p:spTree>
    <p:extLst>
      <p:ext uri="{BB962C8B-B14F-4D97-AF65-F5344CB8AC3E}">
        <p14:creationId xmlns:p14="http://schemas.microsoft.com/office/powerpoint/2010/main" val="1271555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45600" y="1630756"/>
            <a:ext cx="7741440" cy="47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#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# Handles simulation rule #3.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self,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=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find_finish_agent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&gt;= 0:    # found one who should complete the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service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the_agents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[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 ].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stop_service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print( 'Time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': Agent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\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   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' stopped serving passenger ', </a:t>
            </a:r>
            <a:r>
              <a:rPr lang="en-US" altLang="en-US" sz="1451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this_passenger.id_num</a:t>
            </a:r>
            <a:r>
              <a:rPr lang="en-US" altLang="en-US" sz="1451" dirty="0">
                <a:solidFill>
                  <a:schemeClr val="tx1"/>
                </a:solidFill>
                <a:latin typeface="Courier New" panose="02070309020205020404" pitchFamily="49" charset="0"/>
              </a:rPr>
              <a:t>(), '.' )    </a:t>
            </a:r>
            <a:endParaRPr lang="en-US" altLang="en-US" sz="1451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simulation.py</a:t>
            </a:r>
          </a:p>
        </p:txBody>
      </p:sp>
    </p:spTree>
    <p:extLst>
      <p:ext uri="{BB962C8B-B14F-4D97-AF65-F5344CB8AC3E}">
        <p14:creationId xmlns:p14="http://schemas.microsoft.com/office/powerpoint/2010/main" val="517886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2AB70A-4C1B-4D4E-846C-39348CF7D8C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Simulation Objects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Sample instances of each class.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61" y="2678761"/>
            <a:ext cx="4674240" cy="88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61" y="4354921"/>
            <a:ext cx="7702560" cy="101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605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BA1783E-72A7-4A57-BED2-49083655FE1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Sample Results</a:t>
            </a:r>
          </a:p>
        </p:txBody>
      </p:sp>
      <p:graphicFrame>
        <p:nvGraphicFramePr>
          <p:cNvPr id="59394" name="Group 2"/>
          <p:cNvGraphicFramePr>
            <a:graphicFrameLocks noGrp="1"/>
          </p:cNvGraphicFramePr>
          <p:nvPr/>
        </p:nvGraphicFramePr>
        <p:xfrm>
          <a:off x="1244160" y="1271881"/>
          <a:ext cx="7090560" cy="5390028"/>
        </p:xfrm>
        <a:graphic>
          <a:graphicData uri="http://schemas.openxmlformats.org/drawingml/2006/table">
            <a:tbl>
              <a:tblPr/>
              <a:tblGrid>
                <a:gridCol w="868320"/>
                <a:gridCol w="898560"/>
                <a:gridCol w="864000"/>
                <a:gridCol w="993600"/>
                <a:gridCol w="840960"/>
                <a:gridCol w="1284480"/>
                <a:gridCol w="1340640"/>
              </a:tblGrid>
              <a:tr h="50908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Minutes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Agents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Avg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Service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Time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Between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Avg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Wait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Passengers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Served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Passengers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Remaining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2.49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3.91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10.93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15.75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2459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6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81638" marR="81638" marT="55252" marB="42452" horzOverflow="overflow">
                    <a:lnL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21.17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4930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18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10.60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49.99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95.72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475.91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465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81638" marR="81638" marT="55252" marB="42452" horzOverflow="overflow">
                    <a:lnL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949.61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4000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948</a:t>
                      </a:r>
                    </a:p>
                  </a:txBody>
                  <a:tcPr marL="81638" marR="81638" marT="55252" marB="42452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0.51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0.50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1.06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1.14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2465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52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1.21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4948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81638" marR="81638" marT="55252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038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0F4A5C-FDEC-4A85-947E-BA5EC8FD499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Airline Ticket Counter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How many ticket agents are needed at certain times of the day in order to provide timely service?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Too many agents will cost the airline money.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Too few will result in angry customers.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computer simulation can be developed to model this real system.</a:t>
            </a:r>
          </a:p>
        </p:txBody>
      </p:sp>
    </p:spTree>
    <p:extLst>
      <p:ext uri="{BB962C8B-B14F-4D97-AF65-F5344CB8AC3E}">
        <p14:creationId xmlns:p14="http://schemas.microsoft.com/office/powerpoint/2010/main" val="1038072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E45DB5B-2B37-4B03-8EF5-9FEAC71A82D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Queuing System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system where customers must stand in line awaiting service.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queue structure is used to model the system.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Simple systems only require a single queue.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goal is to study certain behaviors or outcomes.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average wait time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average queue length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average service time</a:t>
            </a:r>
          </a:p>
        </p:txBody>
      </p:sp>
    </p:spTree>
    <p:extLst>
      <p:ext uri="{BB962C8B-B14F-4D97-AF65-F5344CB8AC3E}">
        <p14:creationId xmlns:p14="http://schemas.microsoft.com/office/powerpoint/2010/main" val="2557109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E749DBC-1502-4BDB-9796-B519C556A6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Discrete Event Simulation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Consists of a sequence of significant events that cause a change in the system.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Time driven and performed over a preset time period.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Passing of time is represented by a loop, one iteration per clock tick.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Events can only occur at discrete time intervals.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Time units must be small enough to accommodate the events.</a:t>
            </a:r>
          </a:p>
        </p:txBody>
      </p:sp>
    </p:spTree>
    <p:extLst>
      <p:ext uri="{BB962C8B-B14F-4D97-AF65-F5344CB8AC3E}">
        <p14:creationId xmlns:p14="http://schemas.microsoft.com/office/powerpoint/2010/main" val="1205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a simulation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1559" y="1817225"/>
            <a:ext cx="64876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each time step in range of total time: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processing event type one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processing event type two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38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BEC652F-2355-476D-A0B0-AE40866E0DE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Sample Events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Some sample events include: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Customer arrival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Start or end of a transaction (service)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Customer departure</a:t>
            </a:r>
          </a:p>
        </p:txBody>
      </p:sp>
    </p:spTree>
    <p:extLst>
      <p:ext uri="{BB962C8B-B14F-4D97-AF65-F5344CB8AC3E}">
        <p14:creationId xmlns:p14="http://schemas.microsoft.com/office/powerpoint/2010/main" val="2649335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D0C4E5C-B7E9-435F-B15F-C072C8220F4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System Parameters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simulation is commonly designed to allow user supplied parameters to define conditions: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Length of the simulation (begins at time 0).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Number of servers.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Expected time to complete a transaction.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Distribution of arrival times.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By adjusting these, the conditions can be changed under which the simulation is performed.</a:t>
            </a:r>
          </a:p>
        </p:txBody>
      </p:sp>
    </p:spTree>
    <p:extLst>
      <p:ext uri="{BB962C8B-B14F-4D97-AF65-F5344CB8AC3E}">
        <p14:creationId xmlns:p14="http://schemas.microsoft.com/office/powerpoint/2010/main" val="1566261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4A53A48-D1E7-44D8-ADC3-09CB5E31460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Event Rules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set of rules are defined for handling the events during each tick of the clock.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specific rules depend on what is being studied. </a:t>
            </a:r>
          </a:p>
        </p:txBody>
      </p:sp>
    </p:spTree>
    <p:extLst>
      <p:ext uri="{BB962C8B-B14F-4D97-AF65-F5344CB8AC3E}">
        <p14:creationId xmlns:p14="http://schemas.microsoft.com/office/powerpoint/2010/main" val="3086852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1945</Words>
  <Application>Microsoft Office PowerPoint</Application>
  <PresentationFormat>On-screen Show (4:3)</PresentationFormat>
  <Paragraphs>412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Wingdings</vt:lpstr>
      <vt:lpstr>Office Theme</vt:lpstr>
      <vt:lpstr>Simulation An Application of Queue ADT</vt:lpstr>
      <vt:lpstr>Computer Simulations</vt:lpstr>
      <vt:lpstr>Airline Ticket Counter</vt:lpstr>
      <vt:lpstr>Queuing System</vt:lpstr>
      <vt:lpstr>Discrete Event Simulation</vt:lpstr>
      <vt:lpstr>Structure of a simulation program</vt:lpstr>
      <vt:lpstr>Sample Events</vt:lpstr>
      <vt:lpstr>System Parameters</vt:lpstr>
      <vt:lpstr>Event Rules</vt:lpstr>
      <vt:lpstr>Sample Event Rules</vt:lpstr>
      <vt:lpstr>Random Events</vt:lpstr>
      <vt:lpstr>Sample Simulation</vt:lpstr>
      <vt:lpstr>System Inputs</vt:lpstr>
      <vt:lpstr>System Outputs</vt:lpstr>
      <vt:lpstr>Debug Info</vt:lpstr>
      <vt:lpstr>Class Organization</vt:lpstr>
      <vt:lpstr>Passenger Class</vt:lpstr>
      <vt:lpstr>TicketAgent Class</vt:lpstr>
      <vt:lpstr>The Simulation Class</vt:lpstr>
      <vt:lpstr>The Simulation Class</vt:lpstr>
      <vt:lpstr>The Simulation Class</vt:lpstr>
      <vt:lpstr>The Simulation Class</vt:lpstr>
      <vt:lpstr>The Simulation Class</vt:lpstr>
      <vt:lpstr>Simulation Objects</vt:lpstr>
      <vt:lpstr>Sample Results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133</cp:revision>
  <dcterms:created xsi:type="dcterms:W3CDTF">2014-08-26T14:03:51Z</dcterms:created>
  <dcterms:modified xsi:type="dcterms:W3CDTF">2017-10-18T13:44:58Z</dcterms:modified>
</cp:coreProperties>
</file>