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7" r:id="rId2"/>
    <p:sldId id="276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90F59D-C599-43CC-A5C4-C333B0299DDA}" type="slidenum">
              <a:rPr lang="en-US"/>
              <a:pPr/>
              <a:t>12</a:t>
            </a:fld>
            <a:endParaRPr lang="en-US"/>
          </a:p>
        </p:txBody>
      </p:sp>
      <p:sp>
        <p:nvSpPr>
          <p:cNvPr id="1126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54BFBE-FF21-4AAE-9D48-74DDF0F6DB4B}" type="slidenum">
              <a:rPr lang="en-US"/>
              <a:pPr/>
              <a:t>13</a:t>
            </a:fld>
            <a:endParaRPr lang="en-US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F8BA10-61A0-40F6-B664-F54BDD332F45}" type="slidenum">
              <a:rPr lang="en-US"/>
              <a:pPr/>
              <a:t>14</a:t>
            </a:fld>
            <a:endParaRPr lang="en-US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C0A346-763B-4C72-B1A6-CEC2F7B5096C}" type="slidenum">
              <a:rPr lang="en-US"/>
              <a:pPr/>
              <a:t>15</a:t>
            </a:fld>
            <a:endParaRPr lang="en-US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E41E30-4338-4C74-8575-696CE20CDB10}" type="slidenum">
              <a:rPr lang="en-US"/>
              <a:pPr/>
              <a:t>16</a:t>
            </a:fld>
            <a:endParaRPr lang="en-US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7F3D6D-8D51-49E4-AE60-5E96B4C2CFDB}" type="slidenum">
              <a:rPr lang="en-US"/>
              <a:pPr/>
              <a:t>17</a:t>
            </a:fld>
            <a:endParaRPr lang="en-US"/>
          </a:p>
        </p:txBody>
      </p:sp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9481F8-AE27-4DA6-BED9-91C68B8CD040}" type="slidenum">
              <a:rPr lang="en-US"/>
              <a:pPr/>
              <a:t>18</a:t>
            </a:fld>
            <a:endParaRPr lang="en-US"/>
          </a:p>
        </p:txBody>
      </p:sp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EAA385-627A-4991-84F0-A1F73F255FE0}" type="slidenum">
              <a:rPr lang="en-US"/>
              <a:pPr/>
              <a:t>19</a:t>
            </a:fld>
            <a:endParaRPr lang="en-US"/>
          </a:p>
        </p:txBody>
      </p:sp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B82B7A-8D3A-424A-9165-3A17E2DE7C03}" type="slidenum">
              <a:rPr lang="en-US"/>
              <a:pPr/>
              <a:t>20</a:t>
            </a:fld>
            <a:endParaRPr lang="en-US"/>
          </a:p>
        </p:txBody>
      </p:sp>
      <p:sp>
        <p:nvSpPr>
          <p:cNvPr id="1208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0D3F86-3B2C-4EBA-95A0-FE42BEB9D8DA}" type="slidenum">
              <a:rPr lang="en-US"/>
              <a:pPr/>
              <a:t>21</a:t>
            </a:fld>
            <a:endParaRPr lang="en-US"/>
          </a:p>
        </p:txBody>
      </p:sp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C98E5-0887-449F-A675-31F3AFDC4AD1}" type="slidenum">
              <a:rPr lang="en-US"/>
              <a:pPr/>
              <a:t>3</a:t>
            </a:fld>
            <a:endParaRPr 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84E8F9-6C85-45C7-87D0-854AAA779956}" type="slidenum">
              <a:rPr lang="en-US"/>
              <a:pPr/>
              <a:t>5</a:t>
            </a:fld>
            <a:endParaRPr 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23AC3D7-2ED9-4456-AD49-5A3BA3A4D917}" type="slidenum">
              <a:rPr lang="en-US"/>
              <a:pPr/>
              <a:t>6</a:t>
            </a:fld>
            <a:endParaRPr 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CF1341-B6FE-4ADD-8A28-9F834CFD52CB}" type="slidenum">
              <a:rPr lang="en-US"/>
              <a:pPr/>
              <a:t>7</a:t>
            </a:fld>
            <a:endParaRPr lang="en-US"/>
          </a:p>
        </p:txBody>
      </p:sp>
      <p:sp>
        <p:nvSpPr>
          <p:cNvPr id="1075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7FB0B0-67AA-4259-87C4-BB93F656F908}" type="slidenum">
              <a:rPr lang="en-US"/>
              <a:pPr/>
              <a:t>8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13A5AE-3534-4C36-899D-8DF8B80CC809}" type="slidenum">
              <a:rPr lang="en-US"/>
              <a:pPr/>
              <a:t>9</a:t>
            </a:fld>
            <a:endParaRPr 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37F7B9-32E4-4EB8-9939-5D403B38BD6D}" type="slidenum">
              <a:rPr lang="en-US"/>
              <a:pPr/>
              <a:t>10</a:t>
            </a:fld>
            <a:endParaRPr lang="en-US"/>
          </a:p>
        </p:txBody>
      </p:sp>
      <p:sp>
        <p:nvSpPr>
          <p:cNvPr id="1105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89BA90-491D-4CF8-8C5A-A3823BB28207}" type="slidenum">
              <a:rPr lang="en-US"/>
              <a:pPr/>
              <a:t>11</a:t>
            </a:fld>
            <a:endParaRPr lang="en-US"/>
          </a:p>
        </p:txBody>
      </p:sp>
      <p:sp>
        <p:nvSpPr>
          <p:cNvPr id="1116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Introduction to Binary Trees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C6110F6-D437-4456-805C-5BE1469978FC}" type="slidenum">
              <a:rPr lang="en-US"/>
              <a:pPr/>
              <a:t>10</a:t>
            </a:fld>
            <a:endParaRPr 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Child Node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18550"/>
            <a:ext cx="801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The nodes to which outgoing edges are connected.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Each node can have one or more child nodes.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Results in a parent-child relationship.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/>
              <a:t>sibling nodes</a:t>
            </a:r>
            <a:r>
              <a:rPr lang="en-US" dirty="0"/>
              <a:t> – all nodes that have the same parent.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6763" y="4540976"/>
            <a:ext cx="2898942" cy="1815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5709102-555D-46F4-941E-7B01DD7EFA7A}" type="slidenum">
              <a:rPr lang="en-US"/>
              <a:pPr/>
              <a:t>11</a:t>
            </a:fld>
            <a:endParaRPr 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Types of Nodes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Nodes can be classified as either: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interior node</a:t>
            </a:r>
            <a:r>
              <a:rPr lang="en-US" dirty="0"/>
              <a:t> – a node that has at least one child.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leaf node</a:t>
            </a:r>
            <a:r>
              <a:rPr lang="en-US" dirty="0"/>
              <a:t> – a node that has no children.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000" y="3835124"/>
            <a:ext cx="3744000" cy="23474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013EB0C-0025-4583-93B0-8C8D1B3A983F}" type="slidenum">
              <a:rPr lang="en-US"/>
              <a:pPr/>
              <a:t>12</a:t>
            </a:fld>
            <a:endParaRPr 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err="1"/>
              <a:t>Subtree</a:t>
            </a:r>
            <a:endParaRPr 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125415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tree is by definition a recursive structure.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Every node can be the root of its own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</a:t>
            </a:r>
            <a:r>
              <a:rPr lang="en-US" b="1" dirty="0" err="1"/>
              <a:t>subtree</a:t>
            </a:r>
            <a:r>
              <a:rPr lang="en-US" dirty="0"/>
              <a:t> consists of a subset of nodes and edges of the larger tree.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8099" y="4351047"/>
            <a:ext cx="2574388" cy="20903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D64CA93-87F5-44B9-B1AF-677CCDC5FB06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Relatives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descendants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All nodes of a </a:t>
            </a:r>
            <a:r>
              <a:rPr lang="en-US" dirty="0" err="1"/>
              <a:t>subtree</a:t>
            </a:r>
            <a:r>
              <a:rPr lang="en-US" dirty="0"/>
              <a:t> are the descendants of the </a:t>
            </a:r>
            <a:r>
              <a:rPr lang="en-US" dirty="0" err="1"/>
              <a:t>subtree's</a:t>
            </a:r>
            <a:r>
              <a:rPr lang="en-US" dirty="0"/>
              <a:t> root.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Every node in the tree is a descendant of the root.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ancestors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ancestors of a node include all of the nodes along the node's path, excluding the node itself.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root is the ancestor of all the other nodes.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6A743D4-3B13-4095-AE1A-40900C698C4F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Binary Tree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120" y="2878863"/>
            <a:ext cx="3744000" cy="33037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tree in which each node can have at most two children. The nodes are commonly labeled: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left child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right child</a:t>
            </a:r>
          </a:p>
          <a:p>
            <a:pPr marL="783372" lvl="1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212923-0950-4F3F-B867-B99ADA4F077B}" type="slidenum">
              <a:rPr lang="en-US"/>
              <a:pPr/>
              <a:t>15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Properties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fontScale="92500"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There are several properties associated with binary trees that depend on the node organization.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depth</a:t>
            </a:r>
            <a:r>
              <a:rPr lang="en-US" dirty="0"/>
              <a:t> – the distance of a node from the root.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level</a:t>
            </a:r>
            <a:r>
              <a:rPr lang="en-US" dirty="0"/>
              <a:t> – all nodes at a given depth share a level.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height</a:t>
            </a:r>
            <a:r>
              <a:rPr lang="en-US" dirty="0"/>
              <a:t> – number of levels in the tree.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width</a:t>
            </a:r>
            <a:r>
              <a:rPr lang="en-US" dirty="0"/>
              <a:t> – number of nodes on the level containing the most nodes.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size</a:t>
            </a:r>
            <a:r>
              <a:rPr lang="en-US" dirty="0"/>
              <a:t> – number of nodes in the tree.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FFADBA-A7BF-4F16-9A08-C9B19C912C69}" type="slidenum">
              <a:rPr lang="en-US"/>
              <a:pPr/>
              <a:t>16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Properties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960" y="1451673"/>
            <a:ext cx="7532640" cy="46430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845E774-2464-456F-8382-1CFF4FE15C0B}" type="slidenum">
              <a:rPr lang="en-US"/>
              <a:pPr/>
              <a:t>17</a:t>
            </a:fld>
            <a:endParaRPr 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Properties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7329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Given a tree of size n: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max height = n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min height = 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2401" y="2593713"/>
            <a:ext cx="1748160" cy="4522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89120" y="3110727"/>
            <a:ext cx="5765760" cy="32533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FF03539-6150-498F-A1DA-EB7969A39D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Binary Tree Structure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Height of a tree will be important in analyzing the efficiency of binary tree algorithms.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Structural properties can play a role in the efficiency of an algorithm.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548D19A-DA7C-46C9-8A29-3D68DD527A9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Full Binary Tree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binary tree in which each interior node contains two children.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600" y="2752130"/>
            <a:ext cx="7914240" cy="30257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 far the ADTs we studied are linear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Stacks</a:t>
            </a:r>
          </a:p>
          <a:p>
            <a:pPr lvl="1"/>
            <a:r>
              <a:rPr lang="en-US" dirty="0" smtClean="0"/>
              <a:t>Queues</a:t>
            </a:r>
          </a:p>
          <a:p>
            <a:r>
              <a:rPr lang="en-US" dirty="0" smtClean="0"/>
              <a:t>Some applications require non-linear ADTs. Examples may include ADTs</a:t>
            </a:r>
          </a:p>
          <a:p>
            <a:pPr lvl="1"/>
            <a:r>
              <a:rPr lang="en-US" dirty="0" smtClean="0"/>
              <a:t>To represent an organization</a:t>
            </a:r>
          </a:p>
          <a:p>
            <a:pPr lvl="1"/>
            <a:r>
              <a:rPr lang="en-US" dirty="0" smtClean="0"/>
              <a:t>To represent class inheritance in OOP</a:t>
            </a:r>
          </a:p>
          <a:p>
            <a:pPr lvl="1"/>
            <a:r>
              <a:rPr lang="en-US" dirty="0" smtClean="0"/>
              <a:t>To represent a complex algebraic expression</a:t>
            </a:r>
          </a:p>
          <a:p>
            <a:pPr lvl="1"/>
            <a:r>
              <a:rPr lang="en-US" dirty="0" smtClean="0"/>
              <a:t>Or even to represent a collection of sorted numbers!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0974F6-0DAA-4FB8-BEC6-01D39C1E872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Perfect Binary Tree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501426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full binary tree in which all leaf nodes are at the same level.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4160" y="2563469"/>
            <a:ext cx="7050240" cy="3243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9CFD947-4F63-4A4D-8F23-4FBD27E9ED28}" type="slidenum">
              <a:rPr lang="en-US"/>
              <a:pPr/>
              <a:t>21</a:t>
            </a:fld>
            <a:endParaRPr 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Complete Binary Tree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binary tree of height </a:t>
            </a:r>
            <a:r>
              <a:rPr lang="en-US" b="1" dirty="0"/>
              <a:t>h</a:t>
            </a:r>
            <a:r>
              <a:rPr lang="en-US" dirty="0"/>
              <a:t>, is a perfect binary tree down to height </a:t>
            </a:r>
            <a:r>
              <a:rPr lang="en-US" b="1" dirty="0"/>
              <a:t>h – 1</a:t>
            </a:r>
            <a:r>
              <a:rPr lang="en-US" dirty="0"/>
              <a:t> and the nodes at the lowest level are filled from left to right (no gaps).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361" y="3212978"/>
            <a:ext cx="8169120" cy="25764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8938479-EA58-49F2-9BFE-B887EFA9BA76}" type="slidenum">
              <a:rPr lang="en-US"/>
              <a:pPr/>
              <a:t>3</a:t>
            </a:fld>
            <a:endParaRPr 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Tree Structure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Consists of nodes and edges that organize data in a hierarchical fashion.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nodes</a:t>
            </a:r>
            <a:r>
              <a:rPr lang="en-US" dirty="0"/>
              <a:t> – store the data elements.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edges</a:t>
            </a:r>
            <a:r>
              <a:rPr lang="en-US" dirty="0"/>
              <a:t> – connect the nodes.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organization of the nodes form relationships between the data elements.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tree data structure is defined as follows.</a:t>
            </a:r>
          </a:p>
          <a:p>
            <a:pPr lvl="1"/>
            <a:r>
              <a:rPr lang="en-US" dirty="0" smtClean="0"/>
              <a:t>A tree consists of a node called root</a:t>
            </a:r>
          </a:p>
          <a:p>
            <a:pPr lvl="1"/>
            <a:r>
              <a:rPr lang="en-US" dirty="0" smtClean="0"/>
              <a:t>The root may have zero or more children</a:t>
            </a:r>
          </a:p>
          <a:p>
            <a:pPr lvl="1"/>
            <a:r>
              <a:rPr lang="en-US" dirty="0" smtClean="0"/>
              <a:t>Each children itself is a tree</a:t>
            </a:r>
          </a:p>
          <a:p>
            <a:r>
              <a:rPr lang="en-US" dirty="0" smtClean="0"/>
              <a:t>A recursive definition!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6A432E1-1A1D-40E6-9E70-CDEF7F8BB952}" type="slidenum">
              <a:rPr lang="en-US"/>
              <a:pPr/>
              <a:t>5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Tree Example #1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201" y="1958605"/>
            <a:ext cx="8251200" cy="3225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90800" y="5894685"/>
            <a:ext cx="372890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Linux file system is a tree!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9E72A35-A807-4BA5-9149-59BCA99ECBC6}" type="slidenum">
              <a:rPr lang="en-US"/>
              <a:pPr/>
              <a:t>6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Tree Example #2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240" y="1831872"/>
            <a:ext cx="8506080" cy="25231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590800" y="5525353"/>
            <a:ext cx="450956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Chapters and sections in a book</a:t>
            </a:r>
          </a:p>
          <a:p>
            <a:r>
              <a:rPr lang="en-US" sz="2400" dirty="0" smtClean="0"/>
              <a:t>c</a:t>
            </a:r>
            <a:r>
              <a:rPr lang="en-US" sz="2400" dirty="0" smtClean="0"/>
              <a:t>an be organized as a tree!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A872BCF-237D-4119-BA9C-B520F464FC81}" type="slidenum">
              <a:rPr lang="en-US"/>
              <a:pPr/>
              <a:t>7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Root Node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855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Topmost node of the tree.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Provides the single access point into the tree.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Has no incoming edges.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8000" y="3818266"/>
            <a:ext cx="2858732" cy="21266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6C1F12-329B-43C9-97B7-6D3F8E97A633}" type="slidenum">
              <a:rPr lang="en-US"/>
              <a:pPr/>
              <a:t>8</a:t>
            </a:fld>
            <a:endParaRPr 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Tree Path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855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nodes encountered when following the edges from the root node to the destination node.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Access to all other nodes must start with the root.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025" y="3712232"/>
            <a:ext cx="3744000" cy="26441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623113A-D116-43AC-936B-5C7E8AC64AED}" type="slidenum">
              <a:rPr lang="en-US"/>
              <a:pPr/>
              <a:t>9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Parent Node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87358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node from which an incoming edge originates.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Every node, except the root, has a parent node.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node can only have one parent.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7113" y="4253584"/>
            <a:ext cx="2462843" cy="17601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675</Words>
  <Application>Microsoft Office PowerPoint</Application>
  <PresentationFormat>On-screen Show (4:3)</PresentationFormat>
  <Paragraphs>122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Introduction to Binary Trees</vt:lpstr>
      <vt:lpstr>Binary Tree ADT</vt:lpstr>
      <vt:lpstr>The Tree Structure</vt:lpstr>
      <vt:lpstr>Definition of a tree</vt:lpstr>
      <vt:lpstr>Tree Example #1</vt:lpstr>
      <vt:lpstr>Tree Example #2</vt:lpstr>
      <vt:lpstr>Root Node</vt:lpstr>
      <vt:lpstr>Tree Path</vt:lpstr>
      <vt:lpstr>Parent Node</vt:lpstr>
      <vt:lpstr>Child Node</vt:lpstr>
      <vt:lpstr>Types of Nodes</vt:lpstr>
      <vt:lpstr>Subtree</vt:lpstr>
      <vt:lpstr>Relatives</vt:lpstr>
      <vt:lpstr>The Binary Tree</vt:lpstr>
      <vt:lpstr>Binary Tree Properties</vt:lpstr>
      <vt:lpstr>Binary Tree Properties</vt:lpstr>
      <vt:lpstr>Binary Tree Properties</vt:lpstr>
      <vt:lpstr>Binary Tree Structure</vt:lpstr>
      <vt:lpstr>Full Binary Tree</vt:lpstr>
      <vt:lpstr>Perfect Binary Tree</vt:lpstr>
      <vt:lpstr>Complete Binary Tree</vt:lpstr>
    </vt:vector>
  </TitlesOfParts>
  <Company>Bucknell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145</cp:revision>
  <dcterms:created xsi:type="dcterms:W3CDTF">2014-08-26T14:03:51Z</dcterms:created>
  <dcterms:modified xsi:type="dcterms:W3CDTF">2017-10-18T00:15:11Z</dcterms:modified>
</cp:coreProperties>
</file>