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8" r:id="rId20"/>
    <p:sldId id="286" r:id="rId21"/>
    <p:sldId id="287" r:id="rId22"/>
    <p:sldId id="28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5D0EC-9AA9-4002-8195-08B6E84B8F3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477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3B4C6E-007E-4663-B69C-B5F453D3AEC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461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7D2BD3-D133-4CA1-AB12-C0F53B1E60E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758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0453C0-E685-41B2-93DB-458AE87D1DF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73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73B2C7-9AAC-4ED3-80F1-7714823CEFA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365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6F7882-8F16-40F1-8F0A-A796530163C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282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6DA92A-8ACE-4920-AE77-0AA8F0952E2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550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46CC3F-3734-4C8D-B0FD-4685A5FD6AF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851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03AF3-F3E6-4D94-83AC-4417681E5BA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135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46CC3F-3734-4C8D-B0FD-4685A5FD6AF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11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C0A346-763B-4C72-B1A6-CEC2F7B5096C}" type="slidenum">
              <a:rPr lang="en-US"/>
              <a:pPr/>
              <a:t>2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1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051E88-8A56-4026-9832-7BEF7D1F30B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813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6DB2-1B4F-471E-BF50-F727E09904A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664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E41E30-4338-4C74-8575-696CE20CDB10}" type="slidenum">
              <a:rPr lang="en-US"/>
              <a:pPr/>
              <a:t>3</a:t>
            </a:fld>
            <a:endParaRPr 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15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7F3D6D-8D51-49E4-AE60-5E96B4C2CFDB}" type="slidenum">
              <a:rPr lang="en-US"/>
              <a:pPr/>
              <a:t>4</a:t>
            </a:fld>
            <a:endParaRPr lang="en-US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59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481F8-AE27-4DA6-BED9-91C68B8CD040}" type="slidenum">
              <a:rPr lang="en-US"/>
              <a:pPr/>
              <a:t>5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7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EAA385-627A-4991-84F0-A1F73F255FE0}" type="slidenum">
              <a:rPr lang="en-US"/>
              <a:pPr/>
              <a:t>6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21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B82B7A-8D3A-424A-9165-3A17E2DE7C03}" type="slidenum">
              <a:rPr lang="en-US"/>
              <a:pPr/>
              <a:t>7</a:t>
            </a:fld>
            <a:endParaRPr lang="en-US"/>
          </a:p>
        </p:txBody>
      </p:sp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65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0D3F86-3B2C-4EBA-95A0-FE42BEB9D8DA}" type="slidenum">
              <a:rPr lang="en-US"/>
              <a:pPr/>
              <a:t>8</a:t>
            </a:fld>
            <a:endParaRPr lang="en-US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03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5D0EC-9AA9-4002-8195-08B6E84B8F3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05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Implementation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/>
              <a:t>Linked node based</a:t>
            </a:r>
            <a:endParaRPr lang="en-US" alt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4E36-3F56-483D-9CCA-97EACA4EAF7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046880" y="1423431"/>
            <a:ext cx="7310042" cy="4496759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# The storage class for creating binary tree nodes.</a:t>
            </a:r>
          </a:p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class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BinTreeNode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__</a:t>
            </a:r>
            <a:r>
              <a:rPr lang="en-US" altLang="en-US" sz="1814" dirty="0" err="1">
                <a:latin typeface="Courier New" panose="02070309020205020404" pitchFamily="49" charset="0"/>
              </a:rPr>
              <a:t>init</a:t>
            </a:r>
            <a:r>
              <a:rPr lang="en-US" altLang="en-US" sz="1814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self.data</a:t>
            </a:r>
            <a:r>
              <a:rPr lang="en-US" altLang="en-US" sz="1814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814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self.right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None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 smtClean="0">
                <a:latin typeface="Courier New" panose="02070309020205020404" pitchFamily="49" charset="0"/>
              </a:rPr>
              <a:t>  </a:t>
            </a:r>
            <a:r>
              <a:rPr lang="en-US" altLang="en-US" sz="1814" b="1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set_left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(self,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leftnode</a:t>
            </a:r>
            <a:r>
              <a:rPr lang="en-US" altLang="en-US" sz="1814" dirty="0" smtClean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   ”””Set the incoming node as the left child”””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self.left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leftnode</a:t>
            </a:r>
            <a:endParaRPr lang="en-US" altLang="en-US" sz="1814" dirty="0" smtClean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 smtClean="0">
                <a:latin typeface="Courier New" panose="02070309020205020404" pitchFamily="49" charset="0"/>
              </a:rPr>
              <a:t>  ”””similar functions follow”””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set_right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(self,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rightnode</a:t>
            </a:r>
            <a:r>
              <a:rPr lang="en-US" altLang="en-US" sz="1814" dirty="0" smtClean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set_data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(self,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new_data</a:t>
            </a:r>
            <a:r>
              <a:rPr lang="en-US" altLang="en-US" sz="1814" dirty="0" smtClean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get_data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get_left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get_right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(self):</a:t>
            </a:r>
            <a:endParaRPr lang="en-US" altLang="en-US" sz="1814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18793" y="6204304"/>
            <a:ext cx="1741182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intreenode.py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1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4D96FD4-6D0F-43C3-908B-3D5A3251AD3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Physical Implementation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161" y="1516481"/>
            <a:ext cx="5957280" cy="421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18793" y="6204304"/>
            <a:ext cx="158729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testbintree.py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11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0DEC545-FA55-4676-9AE4-E41BC5CF650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Tree Traversals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Iterates through the nodes of a tree, one node at a time in order to visit every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With a linear structure this was simple.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How is this done with a hierarchical structure?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Must begin at the root node.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Every node must be visited.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Results in a recursive solution.</a:t>
            </a:r>
          </a:p>
        </p:txBody>
      </p:sp>
    </p:spTree>
    <p:extLst>
      <p:ext uri="{BB962C8B-B14F-4D97-AF65-F5344CB8AC3E}">
        <p14:creationId xmlns:p14="http://schemas.microsoft.com/office/powerpoint/2010/main" val="2587577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4279DD-A022-4323-BE66-ED1F1E3B927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Preorder Traversal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After visiting the root,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traverse the nodes in the left subtree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then traverse the nodes in the right subtree.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801" y="3642121"/>
            <a:ext cx="5918400" cy="237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2801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A92681-BDF2-495F-9B6E-840AE229F21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Preorder Traversal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61" y="1996201"/>
            <a:ext cx="5467680" cy="2861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388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A0DF2BF-0314-4B6B-B9F5-6A3419EE88E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Preorder Traversal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implementation is rather simple.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Given a binary tree of size n, a complete traversal requires O(n) to visit every node.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094481" y="4066265"/>
            <a:ext cx="4976640" cy="155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preorderTrav</a:t>
            </a:r>
            <a:r>
              <a:rPr lang="en-US" altLang="en-US" sz="1814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subtree </a:t>
            </a:r>
            <a:r>
              <a:rPr lang="en-US" altLang="en-US" sz="1814" b="1" dirty="0">
                <a:latin typeface="Courier New" panose="02070309020205020404" pitchFamily="49" charset="0"/>
              </a:rPr>
              <a:t>is not</a:t>
            </a:r>
            <a:r>
              <a:rPr lang="en-US" altLang="en-US" sz="1814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print(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subtree.data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preorderTrav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preorderTrav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814" dirty="0">
                <a:latin typeface="Courier New" panose="02070309020205020404" pitchFamily="49" charset="0"/>
              </a:rPr>
              <a:t> )   </a:t>
            </a:r>
          </a:p>
        </p:txBody>
      </p:sp>
    </p:spTree>
    <p:extLst>
      <p:ext uri="{BB962C8B-B14F-4D97-AF65-F5344CB8AC3E}">
        <p14:creationId xmlns:p14="http://schemas.microsoft.com/office/powerpoint/2010/main" val="786708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EEC16E9-BEA4-44B2-84C7-A0242EBC7D4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Inorder Traversal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Similar to the preorder traversal, but we traverse the left subtree before visiting the node.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21" y="3400836"/>
            <a:ext cx="6737760" cy="286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976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81B089-FF65-4305-9868-2B6E5D87F60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Inorder Traversal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implementation swaps the order of the visit operation and the recursive calls.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14961" y="3675241"/>
            <a:ext cx="4423680" cy="155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inorderTrav</a:t>
            </a:r>
            <a:r>
              <a:rPr lang="en-US" altLang="en-US" sz="1814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subtree </a:t>
            </a:r>
            <a:r>
              <a:rPr lang="en-US" altLang="en-US" sz="1814" b="1" dirty="0">
                <a:latin typeface="Courier New" panose="02070309020205020404" pitchFamily="49" charset="0"/>
              </a:rPr>
              <a:t>is not</a:t>
            </a:r>
            <a:r>
              <a:rPr lang="en-US" altLang="en-US" sz="1814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inorderTrav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print(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subtree.data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inorderTrav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17437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750EABD-4039-44A8-A294-43F980BBD57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Postorder Traversal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8597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Is the opposite of the preorder traversal.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Traverse both the left and right subtrees before visiting the node.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161" y="3388559"/>
            <a:ext cx="6727680" cy="286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75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81B089-FF65-4305-9868-2B6E5D87F60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err="1" smtClean="0"/>
              <a:t>Postorder</a:t>
            </a:r>
            <a:r>
              <a:rPr lang="en-US" altLang="en-US" dirty="0" smtClean="0"/>
              <a:t> Traversal</a:t>
            </a:r>
            <a:endParaRPr lang="en-US" alt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implementation swaps the order of the visit operation and the recursive calls.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14961" y="3675241"/>
            <a:ext cx="4423680" cy="155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postorderTrav</a:t>
            </a:r>
            <a:r>
              <a:rPr lang="en-US" altLang="en-US" sz="1814" dirty="0">
                <a:latin typeface="Courier New" panose="02070309020205020404" pitchFamily="49" charset="0"/>
              </a:rPr>
              <a:t>( subtree 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subtree </a:t>
            </a:r>
            <a:r>
              <a:rPr lang="en-US" altLang="en-US" sz="1814" b="1" dirty="0">
                <a:latin typeface="Courier New" panose="02070309020205020404" pitchFamily="49" charset="0"/>
              </a:rPr>
              <a:t>is not</a:t>
            </a:r>
            <a:r>
              <a:rPr lang="en-US" altLang="en-US" sz="1814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postorderTrav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 smtClean="0">
                <a:latin typeface="Courier New" panose="02070309020205020404" pitchFamily="49" charset="0"/>
              </a:rPr>
              <a:t>    </a:t>
            </a:r>
            <a:r>
              <a:rPr lang="en-US" altLang="en-US" sz="1814" smtClean="0">
                <a:latin typeface="Courier New" panose="02070309020205020404" pitchFamily="49" charset="0"/>
              </a:rPr>
              <a:t>postorderTrav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814" dirty="0" smtClean="0">
                <a:latin typeface="Courier New" panose="02070309020205020404" pitchFamily="49" charset="0"/>
              </a:rPr>
              <a:t>    print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subtree.data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08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212923-0950-4F3F-B867-B99ADA4F077B}" type="slidenum">
              <a:rPr lang="en-US"/>
              <a:pPr/>
              <a:t>2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There are several properties associated with binary trees that depend on the node organization.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depth</a:t>
            </a:r>
            <a:r>
              <a:rPr lang="en-US" dirty="0"/>
              <a:t> – the distance of a node from the root.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level</a:t>
            </a:r>
            <a:r>
              <a:rPr lang="en-US" dirty="0"/>
              <a:t> – all nodes at a given depth share a level.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height</a:t>
            </a:r>
            <a:r>
              <a:rPr lang="en-US" dirty="0"/>
              <a:t> – number of levels in the tree.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width</a:t>
            </a:r>
            <a:r>
              <a:rPr lang="en-US" dirty="0"/>
              <a:t> – number of nodes on the level containing the most nodes.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size</a:t>
            </a:r>
            <a:r>
              <a:rPr lang="en-US" dirty="0"/>
              <a:t> – number of nodes in the tree.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6266D95-70CB-4F7B-B2CC-A1EFB45E449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Breadth-First </a:t>
            </a:r>
            <a:r>
              <a:rPr lang="en-US" altLang="en-US" dirty="0" smtClean="0"/>
              <a:t>(level order) Traversal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4061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nodes are visited by level, from left to right.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previous traversals are all depth-first traversals.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201" y="3585596"/>
            <a:ext cx="3944160" cy="31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33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F055B74-FEDA-4E66-862F-E0083C67FD9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Breadth-First Traversal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3121" y="1320696"/>
            <a:ext cx="765936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Recursion can not be used with this traversal.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We can use a queue and an iterative loop.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61004" y="3079613"/>
            <a:ext cx="696816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breadthFirstTrav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bintree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Queue q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bintree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while not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q.isEmpty</a:t>
            </a:r>
            <a:r>
              <a:rPr lang="en-US" altLang="en-US" sz="1633" dirty="0">
                <a:latin typeface="Courier New" panose="02070309020205020404" pitchFamily="49" charset="0"/>
              </a:rPr>
              <a:t>() :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33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Remove the next node from the queue and visit 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node = </a:t>
            </a:r>
            <a:r>
              <a:rPr lang="en-US" altLang="en-US" sz="1633" dirty="0" err="1">
                <a:latin typeface="Courier New" panose="02070309020205020404" pitchFamily="49" charset="0"/>
              </a:rPr>
              <a:t>q.dequeue</a:t>
            </a:r>
            <a:r>
              <a:rPr lang="en-US" altLang="en-US" sz="1633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print(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node.data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33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Add the two children to the queue.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 not</a:t>
            </a:r>
            <a:r>
              <a:rPr lang="en-US" altLang="en-US" sz="1633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 not</a:t>
            </a:r>
            <a:r>
              <a:rPr lang="en-US" altLang="en-US" sz="1633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119543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based binary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very nature to implement binary trees using linked nodes.</a:t>
            </a:r>
          </a:p>
          <a:p>
            <a:r>
              <a:rPr lang="en-US" dirty="0" smtClean="0"/>
              <a:t>For binary tree that has “many” nodes, it may be more effective and efficient to implement it using an array!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FFADBA-A7BF-4F16-9A08-C9B19C912C69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960" y="1451673"/>
            <a:ext cx="7532640" cy="46430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845E774-2464-456F-8382-1CFF4FE15C0B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7329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Given a tree of size n: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max height = n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min height =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2401" y="2593713"/>
            <a:ext cx="1748160" cy="452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89120" y="3110727"/>
            <a:ext cx="5765760" cy="32533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FF03539-6150-498F-A1DA-EB7969A39D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Structure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Height of a tree will be important in analyzing the efficiency of binary tree algorithms.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Structural properties can play a role in the efficiency of an algorithm.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548D19A-DA7C-46C9-8A29-3D68DD527A9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Full Binary Tree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binary tree in which each interior node contains two children.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600" y="2752130"/>
            <a:ext cx="7914240" cy="3025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0974F6-0DAA-4FB8-BEC6-01D39C1E872F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Perfect Binary Tree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501426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full binary tree in which all leaf nodes are at the same level.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4160" y="2563469"/>
            <a:ext cx="7050240" cy="3243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9CFD947-4F63-4A4D-8F23-4FBD27E9ED28}" type="slidenum">
              <a:rPr lang="en-US"/>
              <a:pPr/>
              <a:t>8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Complete Binary Tree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binary tree of height </a:t>
            </a:r>
            <a:r>
              <a:rPr lang="en-US" b="1" dirty="0"/>
              <a:t>h</a:t>
            </a:r>
            <a:r>
              <a:rPr lang="en-US" dirty="0"/>
              <a:t>, is a perfect binary tree down to height </a:t>
            </a:r>
            <a:r>
              <a:rPr lang="en-US" b="1" dirty="0"/>
              <a:t>h – 1</a:t>
            </a:r>
            <a:r>
              <a:rPr lang="en-US" dirty="0"/>
              <a:t> and the nodes at the lowest level are filled from left to right (no gaps).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361" y="3212978"/>
            <a:ext cx="8169120" cy="25764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A194E36-3F56-483D-9CCA-97EACA4EAF7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Binary Tree Implementation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187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Many different implementations. We’ll discuss two.</a:t>
            </a:r>
            <a:endParaRPr lang="en-US" altLang="en-US" dirty="0"/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Linked node based</a:t>
            </a:r>
            <a:endParaRPr lang="en-US" altLang="en-US" dirty="0"/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Array based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5108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4805</TotalTime>
  <Words>783</Words>
  <Application>Microsoft Office PowerPoint</Application>
  <PresentationFormat>On-screen Show (4:3)</PresentationFormat>
  <Paragraphs>150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Binary Tree Implementation</vt:lpstr>
      <vt:lpstr>Binary Tree Properties</vt:lpstr>
      <vt:lpstr>Binary Tree Properties</vt:lpstr>
      <vt:lpstr>Binary Tree Properties</vt:lpstr>
      <vt:lpstr>Binary Tree Structure</vt:lpstr>
      <vt:lpstr>Full Binary Tree</vt:lpstr>
      <vt:lpstr>Perfect Binary Tree</vt:lpstr>
      <vt:lpstr>Complete Binary Tree</vt:lpstr>
      <vt:lpstr>Binary Tree Implementation</vt:lpstr>
      <vt:lpstr>Linked node based</vt:lpstr>
      <vt:lpstr>Physical Implementation</vt:lpstr>
      <vt:lpstr>Tree Traversals</vt:lpstr>
      <vt:lpstr>Preorder Traversal</vt:lpstr>
      <vt:lpstr>Preorder Traversal</vt:lpstr>
      <vt:lpstr>Preorder Traversal</vt:lpstr>
      <vt:lpstr>Inorder Traversal</vt:lpstr>
      <vt:lpstr>Inorder Traversal</vt:lpstr>
      <vt:lpstr>Postorder Traversal</vt:lpstr>
      <vt:lpstr>Postorder Traversal</vt:lpstr>
      <vt:lpstr>Breadth-First (level order) Traversal</vt:lpstr>
      <vt:lpstr>Breadth-First Traversal</vt:lpstr>
      <vt:lpstr>Array based binary trees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154</cp:revision>
  <dcterms:created xsi:type="dcterms:W3CDTF">2014-08-26T14:03:51Z</dcterms:created>
  <dcterms:modified xsi:type="dcterms:W3CDTF">2017-10-20T13:26:58Z</dcterms:modified>
</cp:coreProperties>
</file>