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90" r:id="rId3"/>
    <p:sldId id="291" r:id="rId4"/>
    <p:sldId id="286" r:id="rId5"/>
    <p:sldId id="287" r:id="rId6"/>
    <p:sldId id="289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051E88-8A56-4026-9832-7BEF7D1F30B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813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5B6DB2-1B4F-471E-BF50-F727E09904A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66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Binary Tree Implementation</a:t>
            </a:r>
            <a:br>
              <a:rPr lang="en-US" b="1" dirty="0" smtClean="0"/>
            </a:br>
            <a:r>
              <a:rPr lang="en-US" b="1" dirty="0" smtClean="0"/>
              <a:t>And Applications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adding node</a:t>
            </a:r>
            <a:endParaRPr lang="en-US" dirty="0"/>
          </a:p>
        </p:txBody>
      </p:sp>
      <p:pic>
        <p:nvPicPr>
          <p:cNvPr id="3" name="Picture 2" descr="add_left_r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464" y="1653786"/>
            <a:ext cx="6708957" cy="372007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</a:t>
            </a:r>
            <a:r>
              <a:rPr lang="en-US" dirty="0" err="1" smtClean="0"/>
              <a:t>accessors</a:t>
            </a:r>
            <a:endParaRPr lang="en-US" dirty="0"/>
          </a:p>
        </p:txBody>
      </p:sp>
      <p:pic>
        <p:nvPicPr>
          <p:cNvPr id="3" name="Picture 2" descr="accessor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845" y="1417638"/>
            <a:ext cx="5071406" cy="4894239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Traversals: in-order</a:t>
            </a:r>
            <a:endParaRPr lang="en-US" dirty="0"/>
          </a:p>
        </p:txBody>
      </p:sp>
      <p:pic>
        <p:nvPicPr>
          <p:cNvPr id="3" name="Picture 2" descr="in_or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83" y="1417638"/>
            <a:ext cx="6550139" cy="295710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Traversals: pre-order</a:t>
            </a:r>
            <a:endParaRPr lang="en-US" dirty="0"/>
          </a:p>
        </p:txBody>
      </p:sp>
      <p:pic>
        <p:nvPicPr>
          <p:cNvPr id="3" name="Picture 2" descr="pre_or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759" y="1523734"/>
            <a:ext cx="6260868" cy="286538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Traversals: post-order</a:t>
            </a:r>
            <a:endParaRPr lang="en-US" dirty="0"/>
          </a:p>
        </p:txBody>
      </p:sp>
      <p:pic>
        <p:nvPicPr>
          <p:cNvPr id="3" name="Picture 2" descr="post_or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924" y="1647576"/>
            <a:ext cx="6432176" cy="272747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Traversals: level-order</a:t>
            </a:r>
            <a:endParaRPr lang="en-US" dirty="0"/>
          </a:p>
        </p:txBody>
      </p:sp>
      <p:pic>
        <p:nvPicPr>
          <p:cNvPr id="3" name="Picture 2" descr="level_or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709" y="1417638"/>
            <a:ext cx="6002320" cy="422840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Re-build the tree from traversals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61316" y="1538124"/>
            <a:ext cx="342548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From these traversals, can we rebuild the tree?</a:t>
            </a:r>
            <a:endParaRPr lang="en-US" sz="2400" dirty="0"/>
          </a:p>
        </p:txBody>
      </p:sp>
      <p:pic>
        <p:nvPicPr>
          <p:cNvPr id="8" name="Picture 7" descr="bin_tree_traversal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70" y="1417638"/>
            <a:ext cx="3276801" cy="208033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5261316" y="2996418"/>
            <a:ext cx="283917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answer is ‘Yes.’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Re-build the tree from traversals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75314" y="1417638"/>
            <a:ext cx="3230564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inorder</a:t>
            </a:r>
            <a:r>
              <a:rPr lang="en-US" sz="2000" dirty="0" smtClean="0"/>
              <a:t> traversal ...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B050"/>
                </a:solidFill>
              </a:rPr>
              <a:t>X</a:t>
            </a:r>
            <a:r>
              <a:rPr lang="en-US" sz="2000" dirty="0" smtClean="0"/>
              <a:t>, Z, 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/>
              <a:t>,  J, C, K, R, M, </a:t>
            </a:r>
          </a:p>
          <a:p>
            <a:r>
              <a:rPr lang="en-US" sz="2000" dirty="0" smtClean="0"/>
              <a:t>preorder traversal ...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B050"/>
                </a:solidFill>
              </a:rPr>
              <a:t>X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r>
              <a:rPr lang="en-US" sz="2000" dirty="0" smtClean="0"/>
              <a:t>, Z, C, J, R, K, M,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10285" y="3080824"/>
            <a:ext cx="7966283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From pre-order, we know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/>
              <a:t> is the root.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From in-order, we know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/>
              <a:t> has left child(</a:t>
            </a:r>
            <a:r>
              <a:rPr lang="en-US" sz="2000" dirty="0" err="1" smtClean="0"/>
              <a:t>ren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From pre-order, we know </a:t>
            </a:r>
            <a:r>
              <a:rPr lang="en-US" sz="2000" dirty="0" smtClean="0">
                <a:solidFill>
                  <a:srgbClr val="00B050"/>
                </a:solidFill>
              </a:rPr>
              <a:t>X</a:t>
            </a:r>
            <a:r>
              <a:rPr lang="en-US" sz="2000" dirty="0" smtClean="0"/>
              <a:t> is the root of left branch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From in-order, we know </a:t>
            </a:r>
            <a:r>
              <a:rPr lang="en-US" sz="2000" dirty="0" smtClean="0">
                <a:solidFill>
                  <a:srgbClr val="00B050"/>
                </a:solidFill>
              </a:rPr>
              <a:t>X</a:t>
            </a:r>
            <a:r>
              <a:rPr lang="en-US" sz="2000" dirty="0" smtClean="0"/>
              <a:t> has left child(</a:t>
            </a:r>
            <a:r>
              <a:rPr lang="en-US" sz="2000" dirty="0" err="1" smtClean="0"/>
              <a:t>ren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From pre-</a:t>
            </a:r>
            <a:r>
              <a:rPr lang="en-US" sz="2000" dirty="0" err="1" smtClean="0"/>
              <a:t>oder</a:t>
            </a:r>
            <a:r>
              <a:rPr lang="en-US" sz="2000" dirty="0" smtClean="0"/>
              <a:t>, we know </a:t>
            </a:r>
            <a:r>
              <a:rPr lang="en-US" sz="2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/>
              <a:t> is the root of left branch of </a:t>
            </a:r>
            <a:r>
              <a:rPr lang="en-US" sz="2000" dirty="0" smtClean="0">
                <a:solidFill>
                  <a:srgbClr val="00B050"/>
                </a:solidFill>
              </a:rPr>
              <a:t>X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Because </a:t>
            </a:r>
            <a:r>
              <a:rPr lang="en-US" sz="2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/>
              <a:t> doesn’t have child, from pre-order, we know 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r>
              <a:rPr lang="en-US" sz="2000" dirty="0" smtClean="0"/>
              <a:t> is the root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  of the 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of </a:t>
            </a:r>
            <a:r>
              <a:rPr lang="en-US" sz="2000" dirty="0" smtClean="0">
                <a:solidFill>
                  <a:srgbClr val="00B050"/>
                </a:solidFill>
              </a:rPr>
              <a:t>X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6266D95-70CB-4F7B-B2CC-A1EFB45E449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Breadth-First </a:t>
            </a:r>
            <a:r>
              <a:rPr lang="en-US" altLang="en-US" dirty="0" smtClean="0"/>
              <a:t>(level order) Traversal</a:t>
            </a:r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54061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nodes are visited by level, from left to right.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previous traversals are all depth-first traversals.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201" y="3585596"/>
            <a:ext cx="3944160" cy="31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339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F055B74-FEDA-4E66-862F-E0083C67FD9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23459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Breadth-First Traversal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3121" y="1239673"/>
            <a:ext cx="765936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Recursion can not be used with this traversal.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We can use a queue and an iterative loop.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261004" y="2769132"/>
            <a:ext cx="6968160" cy="329184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breadth_first_trav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bintree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q = Queue()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bintree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while not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q.is_empty</a:t>
            </a:r>
            <a:r>
              <a:rPr lang="en-US" altLang="en-US" sz="1633" dirty="0">
                <a:latin typeface="Courier New" panose="02070309020205020404" pitchFamily="49" charset="0"/>
              </a:rPr>
              <a:t>() :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33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Remove the next node from the queue and visit it.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node = </a:t>
            </a:r>
            <a:r>
              <a:rPr lang="en-US" altLang="en-US" sz="1633" dirty="0" err="1">
                <a:latin typeface="Courier New" panose="02070309020205020404" pitchFamily="49" charset="0"/>
              </a:rPr>
              <a:t>q.dequeue</a:t>
            </a:r>
            <a:r>
              <a:rPr lang="en-US" altLang="en-US" sz="1633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print(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node.data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633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Add the two children to the queue.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node.left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 not</a:t>
            </a:r>
            <a:r>
              <a:rPr lang="en-US" altLang="en-US" sz="1633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node.left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node.right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is not</a:t>
            </a:r>
            <a:r>
              <a:rPr lang="en-US" altLang="en-US" sz="1633" dirty="0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node.right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6937" y="6352143"/>
            <a:ext cx="1989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testbintree.py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43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based binary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very natural to implement binary trees using linked nodes.</a:t>
            </a:r>
          </a:p>
          <a:p>
            <a:r>
              <a:rPr lang="en-US" dirty="0" smtClean="0"/>
              <a:t>For binary tree that has “many” nodes, it may be more effective and efficient to implement it using an array!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among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root is at index n, its left child will be at index 2*n+1, its right child will be at index 2*n+2</a:t>
            </a:r>
          </a:p>
          <a:p>
            <a:r>
              <a:rPr lang="en-US" dirty="0" smtClean="0"/>
              <a:t>If a node is at index k, its parent is at index (k-1) //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array-based tree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1313" y="1417638"/>
            <a:ext cx="4127500" cy="307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36" name="Group 35"/>
          <p:cNvGrpSpPr/>
          <p:nvPr/>
        </p:nvGrpSpPr>
        <p:grpSpPr>
          <a:xfrm>
            <a:off x="457201" y="5688003"/>
            <a:ext cx="8229600" cy="581492"/>
            <a:chOff x="457200" y="5688003"/>
            <a:chExt cx="9547352" cy="581492"/>
          </a:xfrm>
        </p:grpSpPr>
        <p:grpSp>
          <p:nvGrpSpPr>
            <p:cNvPr id="20" name="Group 19"/>
            <p:cNvGrpSpPr/>
            <p:nvPr/>
          </p:nvGrpSpPr>
          <p:grpSpPr>
            <a:xfrm>
              <a:off x="457200" y="5697395"/>
              <a:ext cx="4773676" cy="572100"/>
              <a:chOff x="942535" y="5706787"/>
              <a:chExt cx="4773676" cy="572100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942535" y="5706787"/>
                <a:ext cx="2386838" cy="567404"/>
                <a:chOff x="942535" y="5706787"/>
                <a:chExt cx="2386838" cy="567404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942535" y="5709135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6" name="Rectangle 5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T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" name="Group 8"/>
                <p:cNvGrpSpPr/>
                <p:nvPr/>
              </p:nvGrpSpPr>
              <p:grpSpPr>
                <a:xfrm>
                  <a:off x="2135954" y="5706787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10" name="Rectangle 9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Rectangle 10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" name="Group 12"/>
              <p:cNvGrpSpPr/>
              <p:nvPr/>
            </p:nvGrpSpPr>
            <p:grpSpPr>
              <a:xfrm>
                <a:off x="3329373" y="5711483"/>
                <a:ext cx="2386838" cy="567404"/>
                <a:chOff x="942535" y="5706787"/>
                <a:chExt cx="2386838" cy="567404"/>
              </a:xfrm>
            </p:grpSpPr>
            <p:grpSp>
              <p:nvGrpSpPr>
                <p:cNvPr id="14" name="Group 7"/>
                <p:cNvGrpSpPr/>
                <p:nvPr/>
              </p:nvGrpSpPr>
              <p:grpSpPr>
                <a:xfrm>
                  <a:off x="942535" y="5709135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18" name="Rectangle 17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8"/>
                <p:cNvGrpSpPr/>
                <p:nvPr/>
              </p:nvGrpSpPr>
              <p:grpSpPr>
                <a:xfrm>
                  <a:off x="2135954" y="5706787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16" name="Rectangle 15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" name="Rectangle 16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21" name="Group 20"/>
            <p:cNvGrpSpPr/>
            <p:nvPr/>
          </p:nvGrpSpPr>
          <p:grpSpPr>
            <a:xfrm>
              <a:off x="5230876" y="5688003"/>
              <a:ext cx="4773676" cy="572100"/>
              <a:chOff x="942535" y="5706787"/>
              <a:chExt cx="4773676" cy="572100"/>
            </a:xfrm>
          </p:grpSpPr>
          <p:grpSp>
            <p:nvGrpSpPr>
              <p:cNvPr id="22" name="Group 11"/>
              <p:cNvGrpSpPr/>
              <p:nvPr/>
            </p:nvGrpSpPr>
            <p:grpSpPr>
              <a:xfrm>
                <a:off x="942535" y="5706787"/>
                <a:ext cx="2386838" cy="567404"/>
                <a:chOff x="942535" y="5706787"/>
                <a:chExt cx="2386838" cy="567404"/>
              </a:xfrm>
            </p:grpSpPr>
            <p:grpSp>
              <p:nvGrpSpPr>
                <p:cNvPr id="30" name="Group 7"/>
                <p:cNvGrpSpPr/>
                <p:nvPr/>
              </p:nvGrpSpPr>
              <p:grpSpPr>
                <a:xfrm>
                  <a:off x="942535" y="5709135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34" name="Rectangle 5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ectangle 6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Z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1" name="Group 8"/>
                <p:cNvGrpSpPr/>
                <p:nvPr/>
              </p:nvGrpSpPr>
              <p:grpSpPr>
                <a:xfrm>
                  <a:off x="2135954" y="5706787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32" name="Rectangle 31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Rectangle 10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3" name="Group 12"/>
              <p:cNvGrpSpPr/>
              <p:nvPr/>
            </p:nvGrpSpPr>
            <p:grpSpPr>
              <a:xfrm>
                <a:off x="3329373" y="5711483"/>
                <a:ext cx="2386838" cy="567404"/>
                <a:chOff x="942535" y="5706787"/>
                <a:chExt cx="2386838" cy="567404"/>
              </a:xfrm>
            </p:grpSpPr>
            <p:grpSp>
              <p:nvGrpSpPr>
                <p:cNvPr id="24" name="Group 7"/>
                <p:cNvGrpSpPr/>
                <p:nvPr/>
              </p:nvGrpSpPr>
              <p:grpSpPr>
                <a:xfrm>
                  <a:off x="942535" y="5709135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28" name="Rectangle 27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K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5" name="Group 8"/>
                <p:cNvGrpSpPr/>
                <p:nvPr/>
              </p:nvGrpSpPr>
              <p:grpSpPr>
                <a:xfrm>
                  <a:off x="2135954" y="5706787"/>
                  <a:ext cx="1193419" cy="565056"/>
                  <a:chOff x="942535" y="5709135"/>
                  <a:chExt cx="1193419" cy="565056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942535" y="5711483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M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1545111" y="5709135"/>
                    <a:ext cx="590843" cy="562708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2"/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sp>
        <p:nvSpPr>
          <p:cNvPr id="37" name="Rectangle 36"/>
          <p:cNvSpPr/>
          <p:nvPr/>
        </p:nvSpPr>
        <p:spPr>
          <a:xfrm>
            <a:off x="975369" y="5699743"/>
            <a:ext cx="509293" cy="56270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95885" y="5699743"/>
            <a:ext cx="509293" cy="56270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16401" y="5713811"/>
            <a:ext cx="509293" cy="56270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22849" y="5713811"/>
            <a:ext cx="509293" cy="56270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43365" y="5713811"/>
            <a:ext cx="509293" cy="56270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49813" y="5699743"/>
            <a:ext cx="509293" cy="56270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5208" y="63708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032180" y="63708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577960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084408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576788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125440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603752" y="63825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152404" y="63825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630716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147680" y="63544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683300" y="63544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222500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699741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217339" y="63685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740700" y="63568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8247848" y="63403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constructor</a:t>
            </a:r>
            <a:endParaRPr lang="en-US" dirty="0"/>
          </a:p>
        </p:txBody>
      </p:sp>
      <p:pic>
        <p:nvPicPr>
          <p:cNvPr id="4" name="Picture 3" descr="construct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592" y="1758462"/>
            <a:ext cx="6214080" cy="336838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5041</TotalTime>
  <Words>433</Words>
  <Application>Microsoft Office PowerPoint</Application>
  <PresentationFormat>On-screen Show (4:3)</PresentationFormat>
  <Paragraphs>84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Bitstream Vera Sans</vt:lpstr>
      <vt:lpstr>Calibri</vt:lpstr>
      <vt:lpstr>Courier New</vt:lpstr>
      <vt:lpstr>Palatino Linotype</vt:lpstr>
      <vt:lpstr>Wingdings</vt:lpstr>
      <vt:lpstr>Office Theme</vt:lpstr>
      <vt:lpstr>Binary Tree Implementation And Applications</vt:lpstr>
      <vt:lpstr>Re-build the tree from traversals</vt:lpstr>
      <vt:lpstr>Re-build the tree from traversals</vt:lpstr>
      <vt:lpstr>Breadth-First (level order) Traversal</vt:lpstr>
      <vt:lpstr>Breadth-First Traversal</vt:lpstr>
      <vt:lpstr>Array based binary trees</vt:lpstr>
      <vt:lpstr>Relation among nodes</vt:lpstr>
      <vt:lpstr>An array-based tree example</vt:lpstr>
      <vt:lpstr>Implementation: constructor</vt:lpstr>
      <vt:lpstr>Implementation: adding node</vt:lpstr>
      <vt:lpstr>Implementation: accessors</vt:lpstr>
      <vt:lpstr>Traversals: in-order</vt:lpstr>
      <vt:lpstr>Traversals: pre-order</vt:lpstr>
      <vt:lpstr>Traversals: post-order</vt:lpstr>
      <vt:lpstr>Traversals: level-order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159</cp:revision>
  <dcterms:created xsi:type="dcterms:W3CDTF">2014-08-26T14:03:51Z</dcterms:created>
  <dcterms:modified xsi:type="dcterms:W3CDTF">2017-10-23T12:22:13Z</dcterms:modified>
</cp:coreProperties>
</file>