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264" r:id="rId3"/>
    <p:sldId id="265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89A6C6-D376-42BD-B041-EA36FB591DE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1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1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56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6B164F-DC91-436E-A0BD-848C10F5C2D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112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D31F1A-090B-435E-A4D1-BB8A945E8B7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3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814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69FC98-44CA-436B-842B-30D9FD737C3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4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4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543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254670-B96D-4020-B542-268D185CE47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55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5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770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38A746-4938-4417-9856-4C1205F5BBF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56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6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51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43DE49-BA96-4470-A15B-4F5EF0ED977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7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7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320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206B56-7BF2-4650-964A-E2DDA7D5379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58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8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45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582F0B-3318-4693-92FD-D2E197C1D2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0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92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271BB3-D4B4-4988-97E1-4D12573F426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41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1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586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0C2E09-E994-429C-905D-C5249D23EF2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074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7E66A8-E37C-472E-AF50-05D7FE35D78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044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40D9FE-D3B4-471B-959A-C0F22D9DAE6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32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D11982-23F1-4BCC-AB31-9F590CD3FCD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8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8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767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23FA11-EEB4-45EB-A23E-77B30321E15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9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9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688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AB1653-809E-402B-B01E-C2EDEB07B1B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50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0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966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Binary Tree Application</a:t>
            </a:r>
            <a:br>
              <a:rPr lang="en-US" b="1" dirty="0" smtClean="0"/>
            </a:br>
            <a:r>
              <a:rPr lang="en-US" b="1" dirty="0" smtClean="0"/>
              <a:t>Build Expression Tree</a:t>
            </a:r>
            <a:br>
              <a:rPr lang="en-US" b="1" dirty="0" smtClean="0"/>
            </a:br>
            <a:r>
              <a:rPr lang="en-US" b="1" dirty="0" smtClean="0"/>
              <a:t>Heaps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0968AAB-84ED-4AC8-BCDB-BDBEA681AA6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801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Another operand is encountered:  </a:t>
            </a:r>
            <a:r>
              <a:rPr lang="en-US" altLang="en-US">
                <a:latin typeface="Courier New" panose="02070309020205020404" pitchFamily="49" charset="0"/>
              </a:rPr>
              <a:t>(8*</a:t>
            </a:r>
            <a:r>
              <a:rPr lang="en-US" altLang="en-US" b="1">
                <a:latin typeface="Courier New" panose="02070309020205020404" pitchFamily="49" charset="0"/>
              </a:rPr>
              <a:t>5</a:t>
            </a:r>
            <a:r>
              <a:rPr lang="en-US" altLang="en-US">
                <a:latin typeface="Courier New" panose="02070309020205020404" pitchFamily="49" charset="0"/>
              </a:rPr>
              <a:t>)</a:t>
            </a: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160" y="2690280"/>
            <a:ext cx="6670080" cy="18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083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3CB649B-E789-48FE-9576-444CB24C087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801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When a right parenthesis:  </a:t>
            </a:r>
            <a:r>
              <a:rPr lang="en-US" altLang="en-US">
                <a:latin typeface="Courier New" panose="02070309020205020404" pitchFamily="49" charset="0"/>
              </a:rPr>
              <a:t>(8*5</a:t>
            </a:r>
            <a:r>
              <a:rPr lang="en-US" altLang="en-US" b="1">
                <a:latin typeface="Courier New" panose="02070309020205020404" pitchFamily="49" charset="0"/>
              </a:rPr>
              <a:t>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move up to the parent of the current node.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841" y="2889001"/>
            <a:ext cx="3424320" cy="20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1604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0670DE5-DAD9-4595-A7B5-9843CC7CA75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Example #2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spcAft>
                <a:spcPts val="6531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Consider another expression: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680801" y="1335153"/>
            <a:ext cx="1991520" cy="679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1944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2903" dirty="0">
                <a:latin typeface="Courier New" panose="02070309020205020404" pitchFamily="49" charset="0"/>
              </a:rPr>
              <a:t>((2*7)+8)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481" y="2242441"/>
            <a:ext cx="6864480" cy="409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022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813EFB2-81AB-4CB0-82BD-FEE555A4549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Implementation</a:t>
            </a:r>
          </a:p>
        </p:txBody>
      </p:sp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134720" y="1859401"/>
            <a:ext cx="7839360" cy="410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build_tree</a:t>
            </a:r>
            <a:r>
              <a:rPr lang="en-US" altLang="en-US" sz="1633" dirty="0">
                <a:latin typeface="Courier New" panose="02070309020205020404" pitchFamily="49" charset="0"/>
              </a:rPr>
              <a:t>( self,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Build a queue containing the tokens from the expression.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= Queue()     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for</a:t>
            </a:r>
            <a:r>
              <a:rPr lang="en-US" altLang="en-US" sz="1633" dirty="0">
                <a:latin typeface="Courier New" panose="02070309020205020404" pitchFamily="49" charset="0"/>
              </a:rPr>
              <a:t> token </a:t>
            </a:r>
            <a:r>
              <a:rPr lang="en-US" altLang="en-US" sz="1633" b="1" dirty="0">
                <a:latin typeface="Courier New" panose="02070309020205020404" pitchFamily="49" charset="0"/>
              </a:rPr>
              <a:t>in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expQ.enqueue</a:t>
            </a:r>
            <a:r>
              <a:rPr lang="en-US" altLang="en-US" sz="1633" dirty="0">
                <a:latin typeface="Courier New" panose="02070309020205020404" pitchFamily="49" charset="0"/>
              </a:rPr>
              <a:t>( token )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Create an empty root node.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_</a:t>
            </a:r>
            <a:r>
              <a:rPr lang="en-US" altLang="en-US" sz="1633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633" dirty="0">
                <a:latin typeface="Courier New" panose="02070309020205020404" pitchFamily="49" charset="0"/>
              </a:rPr>
              <a:t>( None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Call the recursive function to build the tree.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rec_build_tree</a:t>
            </a:r>
            <a:r>
              <a:rPr lang="en-US" altLang="en-US" sz="1633" dirty="0">
                <a:latin typeface="Courier New" panose="02070309020205020404" pitchFamily="49" charset="0"/>
              </a:rPr>
              <a:t>(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3499876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5CB5442-139F-4167-AB54-B92E144A131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Implementation</a:t>
            </a:r>
          </a:p>
        </p:txBody>
      </p:sp>
      <p:sp>
        <p:nvSpPr>
          <p:cNvPr id="55298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363681" y="1598761"/>
            <a:ext cx="6719040" cy="446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rec_build_tree</a:t>
            </a:r>
            <a:r>
              <a:rPr lang="en-US" altLang="en-US" sz="1633" dirty="0">
                <a:latin typeface="Courier New" panose="02070309020205020404" pitchFamily="49" charset="0"/>
              </a:rPr>
              <a:t>( self,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Extract the next token from the queue.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token = </a:t>
            </a:r>
            <a:r>
              <a:rPr lang="en-US" altLang="en-US" sz="1633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633" dirty="0">
                <a:latin typeface="Courier New" panose="02070309020205020404" pitchFamily="49" charset="0"/>
              </a:rPr>
              <a:t>()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See if the token is a left </a:t>
            </a:r>
            <a:r>
              <a:rPr lang="en-US" altLang="en-US" sz="1633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paren</a:t>
            </a: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: '('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token == '(' :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cur_node.left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_</a:t>
            </a:r>
            <a:r>
              <a:rPr lang="en-US" altLang="en-US" sz="1633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633" dirty="0">
                <a:latin typeface="Courier New" panose="02070309020205020404" pitchFamily="49" charset="0"/>
              </a:rPr>
              <a:t>( None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build_treeRec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cur_node.left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) 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The next token will be an operator: + - / * %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cur_node.data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</a:t>
            </a:r>
            <a:r>
              <a:rPr lang="en-US" altLang="en-US" sz="1633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633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cur_node.right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_</a:t>
            </a:r>
            <a:r>
              <a:rPr lang="en-US" altLang="en-US" sz="1633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633" dirty="0">
                <a:latin typeface="Courier New" panose="02070309020205020404" pitchFamily="49" charset="0"/>
              </a:rPr>
              <a:t>( None )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build_tree_rec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cur_node.right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)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solidFill>
                  <a:srgbClr val="003B7C"/>
                </a:solidFill>
                <a:latin typeface="Courier New" panose="02070309020205020404" pitchFamily="49" charset="0"/>
              </a:rPr>
              <a:t>       # The next token will be a ), remove it.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633" dirty="0">
                <a:latin typeface="Courier New" panose="02070309020205020404" pitchFamily="49" charset="0"/>
              </a:rPr>
              <a:t>()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Otherwise, the token is a digit.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else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cur_node.element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token     </a:t>
            </a: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exptree.py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86674" y="6257380"/>
            <a:ext cx="441146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Run testexptree.py in 28_ExpressionTree/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80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7CF0CC8-D824-4FF7-8765-D9BDC982B28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Heaps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 heap is a complete binary tree in which the nodes are organized based on their data values.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heap </a:t>
            </a:r>
            <a:r>
              <a:rPr lang="en-US" altLang="en-US" b="1" dirty="0"/>
              <a:t>order </a:t>
            </a:r>
            <a:r>
              <a:rPr lang="en-US" altLang="en-US" b="1" dirty="0" smtClean="0"/>
              <a:t>property </a:t>
            </a:r>
            <a:r>
              <a:rPr lang="en-US" altLang="en-US" dirty="0" smtClean="0"/>
              <a:t>– how the nodes in a heap or arranged.</a:t>
            </a: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heap </a:t>
            </a:r>
            <a:r>
              <a:rPr lang="en-US" altLang="en-US" b="1" dirty="0"/>
              <a:t>shape property</a:t>
            </a:r>
            <a:r>
              <a:rPr lang="en-US" altLang="en-US" dirty="0"/>
              <a:t> – as a complete binary tree.</a:t>
            </a:r>
          </a:p>
        </p:txBody>
      </p:sp>
    </p:spTree>
    <p:extLst>
      <p:ext uri="{BB962C8B-B14F-4D97-AF65-F5344CB8AC3E}">
        <p14:creationId xmlns:p14="http://schemas.microsoft.com/office/powerpoint/2010/main" val="567274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3B8B4BE-53B6-4B1D-8F62-3B16162CCDC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 smtClean="0"/>
              <a:t>Heap property, examples</a:t>
            </a:r>
            <a:endParaRPr lang="en-US" alt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681" y="4006441"/>
            <a:ext cx="6467040" cy="215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1" y="14187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For each non-leaf node V, 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/>
              <a:t>max-heap</a:t>
            </a:r>
            <a:r>
              <a:rPr lang="en-US" altLang="en-US" dirty="0"/>
              <a:t>: the value in V is greater than the value of its two children.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/>
              <a:t>min-heap</a:t>
            </a:r>
            <a:r>
              <a:rPr lang="en-US" altLang="en-US" dirty="0"/>
              <a:t>: the value in V is smaller than the value of its two children.</a:t>
            </a:r>
          </a:p>
        </p:txBody>
      </p:sp>
    </p:spTree>
    <p:extLst>
      <p:ext uri="{BB962C8B-B14F-4D97-AF65-F5344CB8AC3E}">
        <p14:creationId xmlns:p14="http://schemas.microsoft.com/office/powerpoint/2010/main" val="3630955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BE96C22-B5D2-4847-92D1-2A3DAFEDEFB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Operations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heap is a specialized structure with limited operations.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Insert an element into the heap.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Remove the element from root node.</a:t>
            </a:r>
          </a:p>
        </p:txBody>
      </p:sp>
    </p:spTree>
    <p:extLst>
      <p:ext uri="{BB962C8B-B14F-4D97-AF65-F5344CB8AC3E}">
        <p14:creationId xmlns:p14="http://schemas.microsoft.com/office/powerpoint/2010/main" val="1112125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EE245F9-CC1F-43FD-B459-DBA48E0353E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String Representation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result was not correct because required parentheses were missing. 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Can easily create a fully parenthesized expression.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731520" y="3624841"/>
            <a:ext cx="3456000" cy="52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>
                <a:latin typeface="Courier New" panose="02070309020205020404" pitchFamily="49" charset="0"/>
              </a:rPr>
              <a:t>((8 * 5) + (9 / (7 - 4)))</a:t>
            </a:r>
          </a:p>
          <a:p>
            <a:pPr>
              <a:lnSpc>
                <a:spcPct val="94000"/>
              </a:lnSpc>
            </a:pPr>
            <a:endParaRPr lang="en-US" altLang="en-US" sz="1814">
              <a:latin typeface="Courier New" panose="02070309020205020404" pitchFamily="49" charset="0"/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081" y="3318120"/>
            <a:ext cx="4226400" cy="267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39433" y="6182281"/>
            <a:ext cx="525336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Class activity to implement this __</a:t>
            </a:r>
            <a:r>
              <a:rPr lang="en-US" dirty="0" err="1" smtClean="0"/>
              <a:t>str</a:t>
            </a:r>
            <a:r>
              <a:rPr lang="en-US" dirty="0" smtClean="0"/>
              <a:t>__()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08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C7F5034-42D7-4B93-9ACF-42818886014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 smtClean="0"/>
              <a:t>Expression Tree Implementation</a:t>
            </a:r>
            <a:endParaRPr lang="en-US" altLang="en-US" dirty="0"/>
          </a:p>
        </p:txBody>
      </p:sp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61601" y="1728361"/>
            <a:ext cx="7341120" cy="410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build_string</a:t>
            </a:r>
            <a:r>
              <a:rPr lang="en-US" altLang="en-US" sz="1633" dirty="0">
                <a:latin typeface="Courier New" panose="02070309020205020404" pitchFamily="49" charset="0"/>
              </a:rPr>
              <a:t>( self,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):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If the node is a leaf, it's an operand.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tree_node.left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</a:t>
            </a:r>
            <a:r>
              <a:rPr lang="en-US" altLang="en-US" sz="1633" dirty="0">
                <a:latin typeface="Courier New" panose="02070309020205020404" pitchFamily="49" charset="0"/>
              </a:rPr>
              <a:t> None </a:t>
            </a:r>
            <a:r>
              <a:rPr lang="en-US" altLang="en-US" sz="1633" b="1" dirty="0">
                <a:latin typeface="Courier New" panose="02070309020205020404" pitchFamily="49" charset="0"/>
              </a:rPr>
              <a:t>and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tree_node.right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</a:t>
            </a:r>
            <a:r>
              <a:rPr lang="en-US" altLang="en-US" sz="1633" dirty="0">
                <a:latin typeface="Courier New" panose="02070309020205020404" pitchFamily="49" charset="0"/>
              </a:rPr>
              <a:t> None :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str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tree_node.element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Otherwise, it's an operator. 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else</a:t>
            </a:r>
            <a:r>
              <a:rPr lang="en-US" altLang="en-US" sz="1633" dirty="0">
                <a:latin typeface="Courier New" panose="02070309020205020404" pitchFamily="49" charset="0"/>
              </a:rPr>
              <a:t> :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'('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+=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build_string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tree_node.left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+= </a:t>
            </a:r>
            <a:r>
              <a:rPr lang="en-US" altLang="en-US" sz="1633" dirty="0" err="1">
                <a:latin typeface="Courier New" panose="02070309020205020404" pitchFamily="49" charset="0"/>
              </a:rPr>
              <a:t>str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tree_node.element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+=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build_string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tree_node.right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+= ')'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endParaRPr lang="en-US" altLang="en-US" sz="1633" dirty="0">
              <a:latin typeface="Courier New" panose="02070309020205020404" pitchFamily="49" charset="0"/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19004248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1B4BCA2-909F-4C5E-8D17-2BAF81E73F4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An expression tree is constructed by parsing the expression and examining the tokens.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New nodes are inserted as the tokens are examined.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Each set of parentheses will consist of: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an interior node for the operator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two children either single valued or a </a:t>
            </a:r>
            <a:r>
              <a:rPr lang="en-US" altLang="en-US" dirty="0" err="1"/>
              <a:t>subexperssion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7681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283212-B316-4318-A848-7B47F32FF30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For simplicity, we assume: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expression is stored in a string with no white space.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expression is valid and fully parenthesized.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each operand will be a single-digit or single-letter variable.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operators will consist of +, -, *, /, %</a:t>
            </a:r>
          </a:p>
        </p:txBody>
      </p:sp>
    </p:spTree>
    <p:extLst>
      <p:ext uri="{BB962C8B-B14F-4D97-AF65-F5344CB8AC3E}">
        <p14:creationId xmlns:p14="http://schemas.microsoft.com/office/powerpoint/2010/main" val="3306646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065FBDA-1609-4975-9028-7E0DCBD2991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Consider the expression  </a:t>
            </a:r>
            <a:r>
              <a:rPr lang="en-US" altLang="en-US" dirty="0">
                <a:latin typeface="Courier New" panose="02070309020205020404" pitchFamily="49" charset="0"/>
              </a:rPr>
              <a:t>(8*5)</a:t>
            </a:r>
          </a:p>
          <a:p>
            <a:pPr marL="391686" indent="-293764">
              <a:spcAft>
                <a:spcPts val="13062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process starts with an empty root node set as the current node: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action at each step depends on the current token.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21" y="3306037"/>
            <a:ext cx="1968480" cy="121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496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4E0115F-0146-4B94-86CC-1FAC7E4A846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When a left parenthesis is encountered:  </a:t>
            </a:r>
            <a:r>
              <a:rPr lang="en-US" altLang="en-US" b="1"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8*5)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new node is created and linked as the left child of the current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descend down to the new node.</a:t>
            </a: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641" y="3737436"/>
            <a:ext cx="6674400" cy="217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5525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73BC12-DB37-4D1B-A3A5-FD2C9B7508F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When an operand is encountered:  </a:t>
            </a:r>
            <a:r>
              <a:rPr lang="en-US" altLang="en-US">
                <a:latin typeface="Courier New" panose="02070309020205020404" pitchFamily="49" charset="0"/>
              </a:rPr>
              <a:t>(</a:t>
            </a:r>
            <a:r>
              <a:rPr lang="en-US" altLang="en-US" b="1">
                <a:latin typeface="Courier New" panose="02070309020205020404" pitchFamily="49" charset="0"/>
              </a:rPr>
              <a:t>8</a:t>
            </a:r>
            <a:r>
              <a:rPr lang="en-US" altLang="en-US">
                <a:latin typeface="Courier New" panose="02070309020205020404" pitchFamily="49" charset="0"/>
              </a:rPr>
              <a:t>*5)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data field of the current node is set to contain the operand.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move up to the parent of current node.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41" y="3732840"/>
            <a:ext cx="6670080" cy="217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9617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6F4CA15-FFA3-476B-BE63-7B2DEA4DC25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801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When an operator is encountered:  </a:t>
            </a:r>
            <a:r>
              <a:rPr lang="en-US" altLang="en-US">
                <a:latin typeface="Courier New" panose="02070309020205020404" pitchFamily="49" charset="0"/>
              </a:rPr>
              <a:t>(8</a:t>
            </a:r>
            <a:r>
              <a:rPr lang="en-US" altLang="en-US" b="1">
                <a:latin typeface="Courier New" panose="02070309020205020404" pitchFamily="49" charset="0"/>
              </a:rPr>
              <a:t>*</a:t>
            </a:r>
            <a:r>
              <a:rPr lang="en-US" altLang="en-US">
                <a:latin typeface="Courier New" panose="02070309020205020404" pitchFamily="49" charset="0"/>
              </a:rPr>
              <a:t>5)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data field of the current node is set to the operator.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a new node is created and linked as the right child of the current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descend down to the new node.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160" y="4147561"/>
            <a:ext cx="6670080" cy="20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5308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3393</TotalTime>
  <Words>821</Words>
  <Application>Microsoft Office PowerPoint</Application>
  <PresentationFormat>On-screen Show (4:3)</PresentationFormat>
  <Paragraphs>143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Bitstream Vera Sans</vt:lpstr>
      <vt:lpstr>Calibri</vt:lpstr>
      <vt:lpstr>Courier New</vt:lpstr>
      <vt:lpstr>Palatino Linotype</vt:lpstr>
      <vt:lpstr>Symbol</vt:lpstr>
      <vt:lpstr>Wingdings</vt:lpstr>
      <vt:lpstr>Office Theme</vt:lpstr>
      <vt:lpstr>Binary Tree Application Build Expression Tree Heaps</vt:lpstr>
      <vt:lpstr>String Representation</vt:lpstr>
      <vt:lpstr>Expression Tree Implementation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Example #2</vt:lpstr>
      <vt:lpstr>Expression Tree Implementation</vt:lpstr>
      <vt:lpstr>Expression Tree Implementation</vt:lpstr>
      <vt:lpstr>Heaps</vt:lpstr>
      <vt:lpstr>Heap property, examples</vt:lpstr>
      <vt:lpstr>Heap Operations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162</cp:revision>
  <dcterms:created xsi:type="dcterms:W3CDTF">2014-08-26T14:03:51Z</dcterms:created>
  <dcterms:modified xsi:type="dcterms:W3CDTF">2017-10-29T14:49:34Z</dcterms:modified>
</cp:coreProperties>
</file>