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7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5" r:id="rId22"/>
    <p:sldId id="301" r:id="rId23"/>
    <p:sldId id="302" r:id="rId24"/>
    <p:sldId id="303" r:id="rId25"/>
    <p:sldId id="304" r:id="rId26"/>
    <p:sldId id="306" r:id="rId27"/>
    <p:sldId id="30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3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895EF5-79EA-4362-86D8-1328D8D8F9F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66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6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8268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34171B-BB8C-4E41-A212-2242413A1D9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679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79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1897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000799-5C9D-4691-9158-FA86A18E09F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689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89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6840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671D4B0-D546-441C-8641-C891DC104F6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699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99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081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35E0221-5411-43E8-9541-DE93B69C2F0A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171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10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2573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F99369-7E16-4020-A6E5-094943153A19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72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20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025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9009F6-18FE-42F9-AF84-3AAB562EFD7B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173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30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5645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4D8CDE1-267C-4435-91FD-6B17E41462E1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1740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0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6897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786E8BA-E9C4-44F4-8D52-F64219738070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751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51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29014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8F8DAE-B190-4D55-823A-36BB0059640A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1761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61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9798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5206B56-7BF2-4650-964A-E2DDA7D5379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58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8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44577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F266EE-1B77-4128-B382-95AB5CFCA50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771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7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1627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F07642-278D-40DC-89CA-E4551AEB662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1781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8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51147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002EB5-045B-4CAC-8637-5E7EBB5314F0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792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92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05173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6F294E-A86F-478E-9B3B-BB43FD4CA39B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802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02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2027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BBAEA30-5E8F-4CDF-9070-29F700B9FAED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812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12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03671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560292-9203-4663-AE4E-FAC9D48255BE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853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53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6951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E58D0E-D854-49C4-915C-EE9EA7730CE4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863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63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062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DE3C4A-17CE-4923-8797-D0DB717BCD6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59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9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73344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C80F90-AAB8-4272-BF95-9FA869CD043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607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07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2040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F46A6D-DAB8-4A00-B05B-7FDB93290CB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617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17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091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C55A16E-6438-4E96-A2AE-0E9CBA3F4471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6281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281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74334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613F057-0D6F-40D4-9F2F-C7FC351EEB5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638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9930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D730402-306F-4C3D-98E6-30069A3E7F6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64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4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623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5055C6D-9AA3-46CC-8440-C06F6DAABBCC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65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5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90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Binary Tree Application</a:t>
            </a:r>
            <a:br>
              <a:rPr lang="en-US" b="1" dirty="0" smtClean="0"/>
            </a:br>
            <a:r>
              <a:rPr lang="en-US" b="1" dirty="0" smtClean="0"/>
              <a:t>Operations in Heaps</a:t>
            </a: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5BA8E0BC-7C54-49EB-BEED-1355B05B696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65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To restore the tree to a heap: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another value will have to take the place of the extracted value in the root node.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node has to be removed from the tree.</a:t>
            </a:r>
          </a:p>
        </p:txBody>
      </p:sp>
    </p:spTree>
    <p:extLst>
      <p:ext uri="{BB962C8B-B14F-4D97-AF65-F5344CB8AC3E}">
        <p14:creationId xmlns:p14="http://schemas.microsoft.com/office/powerpoint/2010/main" val="23781911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D27BE19-2304-48A4-B649-27859BC9C96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75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36612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 dirty="0"/>
              <a:t>Heap Extractions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107676"/>
            <a:ext cx="7659360" cy="4525920"/>
          </a:xfrm>
          <a:ln/>
        </p:spPr>
        <p:txBody>
          <a:bodyPr/>
          <a:lstStyle/>
          <a:p>
            <a:pPr marL="391686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There is only one node that can be removed and still maintain the heap shape property.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Copy the data from the last child node to the root.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Delete the last child node.</a:t>
            </a:r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177" y="4018034"/>
            <a:ext cx="3955944" cy="2520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8353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5DC1FD3-962B-46F9-8F38-21A10A4A568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686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92040"/>
            <a:ext cx="7659360" cy="4525920"/>
          </a:xfrm>
          <a:ln/>
        </p:spPr>
        <p:txBody>
          <a:bodyPr/>
          <a:lstStyle/>
          <a:p>
            <a:pPr marL="391686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To maintain the heap order property, the new root value has to be </a:t>
            </a:r>
            <a:r>
              <a:rPr lang="en-US" altLang="en-US" b="1" dirty="0"/>
              <a:t>sifted-down</a:t>
            </a:r>
            <a:r>
              <a:rPr lang="en-US" altLang="en-US" dirty="0"/>
              <a:t>.</a:t>
            </a:r>
          </a:p>
        </p:txBody>
      </p:sp>
      <p:pic>
        <p:nvPicPr>
          <p:cNvPr id="686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083819"/>
            <a:ext cx="4204800" cy="312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11343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A1BE857-F078-4A10-86A9-762A2B5DEE8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96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316425"/>
            <a:ext cx="7659360" cy="4525920"/>
          </a:xfrm>
          <a:ln/>
        </p:spPr>
        <p:txBody>
          <a:bodyPr/>
          <a:lstStyle/>
          <a:p>
            <a:pPr marL="391686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shifting continues until the value is placed into a leaf node, or it is larger than its children.</a:t>
            </a:r>
          </a:p>
        </p:txBody>
      </p:sp>
      <p:pic>
        <p:nvPicPr>
          <p:cNvPr id="696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725" y="3228670"/>
            <a:ext cx="4204800" cy="312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11852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7207747-799F-42C5-985B-52081CF268F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06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80520"/>
            <a:ext cx="7659360" cy="4525920"/>
          </a:xfrm>
          <a:ln/>
        </p:spPr>
        <p:txBody>
          <a:bodyPr/>
          <a:lstStyle/>
          <a:p>
            <a:pPr marL="391686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After being swapped with 23, value 12 will be in a node that maintains the heap order property.</a:t>
            </a:r>
          </a:p>
        </p:txBody>
      </p:sp>
      <p:pic>
        <p:nvPicPr>
          <p:cNvPr id="706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1440" y="3228670"/>
            <a:ext cx="4204800" cy="3127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24397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79FC2F6-9F67-468F-9F84-30E3826F5FB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16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Implementation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309120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While a heap is a binary tree, it's seldom implemented as a dynamically linked structure.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Use a sequence to physically store the nodes.</a:t>
            </a:r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596" y="3572080"/>
            <a:ext cx="3643200" cy="312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58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AA03904-AD25-491D-8991-231642B1329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270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– Node Access</a:t>
            </a:r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81200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complete tree will never contain “holes”.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root will always be at position 0.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Its two children will always occupy positions 1 and 2.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children of any node will always occupy the same position.</a:t>
            </a:r>
          </a:p>
        </p:txBody>
      </p:sp>
    </p:spTree>
    <p:extLst>
      <p:ext uri="{BB962C8B-B14F-4D97-AF65-F5344CB8AC3E}">
        <p14:creationId xmlns:p14="http://schemas.microsoft.com/office/powerpoint/2010/main" val="580951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A95BB8A-C862-46F6-BA53-669A63DCA123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372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– Node Access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81200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Given the array index </a:t>
            </a:r>
            <a:r>
              <a:rPr lang="en-US" altLang="en-US" i="1"/>
              <a:t>i</a:t>
            </a:r>
          </a:p>
          <a:p>
            <a:pPr marL="783372" lvl="1" indent="-293764">
              <a:lnSpc>
                <a:spcPct val="94000"/>
              </a:lnSpc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parent = (i-1) // 2</a:t>
            </a:r>
          </a:p>
          <a:p>
            <a:pPr marL="783372" lvl="1" indent="-293764">
              <a:lnSpc>
                <a:spcPct val="94000"/>
              </a:lnSpc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left = 2 * i + 1</a:t>
            </a:r>
          </a:p>
          <a:p>
            <a:pPr marL="783372" lvl="1" indent="-293764">
              <a:lnSpc>
                <a:spcPct val="94000"/>
              </a:lnSpc>
              <a:buSzPct val="45000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>
                <a:latin typeface="Courier New" panose="02070309020205020404" pitchFamily="49" charset="0"/>
              </a:rPr>
              <a:t>right = 2 * i + 2</a:t>
            </a:r>
          </a:p>
          <a:p>
            <a:pPr marL="391686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child link is null if the index is out of range.</a:t>
            </a:r>
          </a:p>
        </p:txBody>
      </p:sp>
    </p:spTree>
    <p:extLst>
      <p:ext uri="{BB962C8B-B14F-4D97-AF65-F5344CB8AC3E}">
        <p14:creationId xmlns:p14="http://schemas.microsoft.com/office/powerpoint/2010/main" val="11373255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AC4A824-59C1-4C23-B3EE-6C311EF057D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475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– Class Definition</a:t>
            </a:r>
          </a:p>
        </p:txBody>
      </p:sp>
      <p:sp>
        <p:nvSpPr>
          <p:cNvPr id="7475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74755" name="Text Box 3"/>
          <p:cNvSpPr txBox="1">
            <a:spLocks noChangeArrowheads="1"/>
          </p:cNvSpPr>
          <p:nvPr/>
        </p:nvSpPr>
        <p:spPr bwMode="auto">
          <a:xfrm>
            <a:off x="1363681" y="1794601"/>
            <a:ext cx="4603680" cy="410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>
                <a:latin typeface="Courier New" panose="02070309020205020404" pitchFamily="49" charset="0"/>
              </a:rPr>
              <a:t>class</a:t>
            </a:r>
            <a:r>
              <a:rPr lang="en-US" altLang="en-US" sz="1633">
                <a:latin typeface="Courier New" panose="02070309020205020404" pitchFamily="49" charset="0"/>
              </a:rPr>
              <a:t> MaxHeap :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</a:t>
            </a:r>
            <a:r>
              <a:rPr lang="en-US" altLang="en-US" sz="1633" b="1">
                <a:latin typeface="Courier New" panose="02070309020205020404" pitchFamily="49" charset="0"/>
              </a:rPr>
              <a:t>def</a:t>
            </a:r>
            <a:r>
              <a:rPr lang="en-US" altLang="en-US" sz="1633">
                <a:latin typeface="Courier New" panose="02070309020205020404" pitchFamily="49" charset="0"/>
              </a:rPr>
              <a:t> __init__( self, maxSize ):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  self._elements = Array( maxSize )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  self._count = 0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</a:t>
            </a:r>
            <a:r>
              <a:rPr lang="en-US" altLang="en-US" sz="1633" b="1">
                <a:latin typeface="Courier New" panose="02070309020205020404" pitchFamily="49" charset="0"/>
              </a:rPr>
              <a:t>def</a:t>
            </a:r>
            <a:r>
              <a:rPr lang="en-US" altLang="en-US" sz="1633">
                <a:latin typeface="Courier New" panose="02070309020205020404" pitchFamily="49" charset="0"/>
              </a:rPr>
              <a:t> __len__( self ):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  </a:t>
            </a:r>
            <a:r>
              <a:rPr lang="en-US" altLang="en-US" sz="1633" b="1">
                <a:latin typeface="Courier New" panose="02070309020205020404" pitchFamily="49" charset="0"/>
              </a:rPr>
              <a:t>return</a:t>
            </a:r>
            <a:r>
              <a:rPr lang="en-US" altLang="en-US" sz="1633">
                <a:latin typeface="Courier New" panose="02070309020205020404" pitchFamily="49" charset="0"/>
              </a:rPr>
              <a:t> self._count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</a:t>
            </a:r>
            <a:r>
              <a:rPr lang="en-US" altLang="en-US" sz="1633" b="1">
                <a:latin typeface="Courier New" panose="02070309020205020404" pitchFamily="49" charset="0"/>
              </a:rPr>
              <a:t>def</a:t>
            </a:r>
            <a:r>
              <a:rPr lang="en-US" altLang="en-US" sz="1633">
                <a:latin typeface="Courier New" panose="02070309020205020404" pitchFamily="49" charset="0"/>
              </a:rPr>
              <a:t> capacity( self ):</a:t>
            </a:r>
          </a:p>
          <a:p>
            <a:pPr>
              <a:lnSpc>
                <a:spcPct val="94000"/>
              </a:lnSpc>
            </a:pPr>
            <a:r>
              <a:rPr lang="en-US" altLang="en-US" sz="1633">
                <a:latin typeface="Courier New" panose="02070309020205020404" pitchFamily="49" charset="0"/>
              </a:rPr>
              <a:t>    </a:t>
            </a:r>
            <a:r>
              <a:rPr lang="en-US" altLang="en-US" sz="1633" b="1">
                <a:latin typeface="Courier New" panose="02070309020205020404" pitchFamily="49" charset="0"/>
              </a:rPr>
              <a:t>return</a:t>
            </a:r>
            <a:r>
              <a:rPr lang="en-US" altLang="en-US" sz="1633">
                <a:latin typeface="Courier New" panose="02070309020205020404" pitchFamily="49" charset="0"/>
              </a:rPr>
              <a:t> len( self._elements )     </a:t>
            </a:r>
          </a:p>
          <a:p>
            <a:pPr>
              <a:lnSpc>
                <a:spcPct val="94000"/>
              </a:lnSpc>
            </a:pPr>
            <a:r>
              <a:rPr lang="en-US" altLang="en-US" sz="1633" i="1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arrayheap.py</a:t>
            </a:r>
          </a:p>
        </p:txBody>
      </p:sp>
    </p:spTree>
    <p:extLst>
      <p:ext uri="{BB962C8B-B14F-4D97-AF65-F5344CB8AC3E}">
        <p14:creationId xmlns:p14="http://schemas.microsoft.com/office/powerpoint/2010/main" val="138503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1392C93-D178-429A-9C00-50798E0F069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577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– Class Definition</a:t>
            </a:r>
          </a:p>
        </p:txBody>
      </p:sp>
      <p:sp>
        <p:nvSpPr>
          <p:cNvPr id="75778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63681" y="1794601"/>
            <a:ext cx="6968160" cy="470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MaxHeap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add( self, value ):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assert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33" dirty="0">
                <a:latin typeface="Courier New" panose="02070309020205020404" pitchFamily="49" charset="0"/>
              </a:rPr>
              <a:t> &lt;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self.capacity</a:t>
            </a:r>
            <a:r>
              <a:rPr lang="en-US" altLang="en-US" sz="1633" dirty="0">
                <a:latin typeface="Courier New" panose="02070309020205020404" pitchFamily="49" charset="0"/>
              </a:rPr>
              <a:t>(),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   "Cannot add to a full heap."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Add the new value to the end of the list.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33" dirty="0">
                <a:latin typeface="Courier New" panose="02070309020205020404" pitchFamily="49" charset="0"/>
              </a:rPr>
              <a:t> ] = value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33" dirty="0">
                <a:latin typeface="Courier New" panose="02070309020205020404" pitchFamily="49" charset="0"/>
              </a:rPr>
              <a:t> += 1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     # Sift the new value up the tree.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sift_up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33" dirty="0">
                <a:latin typeface="Courier New" panose="02070309020205020404" pitchFamily="49" charset="0"/>
              </a:rPr>
              <a:t> - 1 )</a:t>
            </a: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sift_up</a:t>
            </a:r>
            <a:r>
              <a:rPr lang="en-US" altLang="en-US" sz="1633" dirty="0">
                <a:latin typeface="Courier New" panose="02070309020205020404" pitchFamily="49" charset="0"/>
              </a:rPr>
              <a:t>( self, 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 &gt; 0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parent = 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 // 2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] &gt;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[parent] :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tmp</a:t>
            </a:r>
            <a:r>
              <a:rPr lang="en-US" altLang="en-US" sz="1633" dirty="0">
                <a:latin typeface="Courier New" panose="02070309020205020404" pitchFamily="49" charset="0"/>
              </a:rPr>
              <a:t> =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]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] =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[parent]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[parent] = </a:t>
            </a:r>
            <a:r>
              <a:rPr lang="en-US" altLang="en-US" sz="1633" dirty="0" err="1">
                <a:latin typeface="Courier New" panose="02070309020205020404" pitchFamily="49" charset="0"/>
              </a:rPr>
              <a:t>tmp</a:t>
            </a: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sift_up</a:t>
            </a:r>
            <a:r>
              <a:rPr lang="en-US" altLang="en-US" sz="1633" dirty="0">
                <a:latin typeface="Courier New" panose="02070309020205020404" pitchFamily="49" charset="0"/>
              </a:rPr>
              <a:t>( parent )</a:t>
            </a: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</p:txBody>
      </p:sp>
      <p:sp>
        <p:nvSpPr>
          <p:cNvPr id="75780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arrayheap.py</a:t>
            </a:r>
          </a:p>
        </p:txBody>
      </p:sp>
    </p:spTree>
    <p:extLst>
      <p:ext uri="{BB962C8B-B14F-4D97-AF65-F5344CB8AC3E}">
        <p14:creationId xmlns:p14="http://schemas.microsoft.com/office/powerpoint/2010/main" val="18031155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BE96C22-B5D2-4847-92D1-2A3DAFEDEFB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583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Operations</a:t>
            </a:r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heap is a specialized structure with limited operations.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Insert an element into the heap.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Remove the element from root node.</a:t>
            </a:r>
          </a:p>
        </p:txBody>
      </p:sp>
    </p:spTree>
    <p:extLst>
      <p:ext uri="{BB962C8B-B14F-4D97-AF65-F5344CB8AC3E}">
        <p14:creationId xmlns:p14="http://schemas.microsoft.com/office/powerpoint/2010/main" val="1112125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35B18F8-A323-4577-BE0A-C8682122C9A3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68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– Class Definition</a:t>
            </a:r>
          </a:p>
        </p:txBody>
      </p:sp>
      <p:sp>
        <p:nvSpPr>
          <p:cNvPr id="76802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297441" y="1794601"/>
            <a:ext cx="6595200" cy="410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MaxHeap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extract( self ):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assert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33" dirty="0">
                <a:latin typeface="Courier New" panose="02070309020205020404" pitchFamily="49" charset="0"/>
              </a:rPr>
              <a:t> &gt; 0,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   "Cannot extract from an empty heap."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value =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[0]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33" dirty="0">
                <a:latin typeface="Courier New" panose="02070309020205020404" pitchFamily="49" charset="0"/>
              </a:rPr>
              <a:t> -= 1                        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[0] =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633" dirty="0">
                <a:latin typeface="Courier New" panose="02070309020205020404" pitchFamily="49" charset="0"/>
              </a:rPr>
              <a:t> ]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sift_down</a:t>
            </a:r>
            <a:r>
              <a:rPr lang="en-US" altLang="en-US" sz="1633" dirty="0">
                <a:latin typeface="Courier New" panose="02070309020205020404" pitchFamily="49" charset="0"/>
              </a:rPr>
              <a:t>( 0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633" dirty="0" smtClean="0">
                <a:latin typeface="Courier New" panose="02070309020205020404" pitchFamily="49" charset="0"/>
              </a:rPr>
              <a:t>    return value</a:t>
            </a: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arrayheap.py</a:t>
            </a:r>
          </a:p>
        </p:txBody>
      </p:sp>
    </p:spTree>
    <p:extLst>
      <p:ext uri="{BB962C8B-B14F-4D97-AF65-F5344CB8AC3E}">
        <p14:creationId xmlns:p14="http://schemas.microsoft.com/office/powerpoint/2010/main" val="23543420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the pattern of function sift-up(), write the function sift-down() when the top (root) item is removed.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435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4FA29FD8-C5D6-4AEE-8E14-B33979A230A6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7782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– Class Definition</a:t>
            </a:r>
          </a:p>
        </p:txBody>
      </p:sp>
      <p:sp>
        <p:nvSpPr>
          <p:cNvPr id="77826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77827" name="Text Box 3"/>
          <p:cNvSpPr txBox="1">
            <a:spLocks noChangeArrowheads="1"/>
          </p:cNvSpPr>
          <p:nvPr/>
        </p:nvSpPr>
        <p:spPr bwMode="auto">
          <a:xfrm>
            <a:off x="1056960" y="1795095"/>
            <a:ext cx="7217280" cy="4108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2343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633" b="1" dirty="0">
                <a:latin typeface="Courier New" panose="02070309020205020404" pitchFamily="49" charset="0"/>
              </a:rPr>
              <a:t>class</a:t>
            </a:r>
            <a:r>
              <a:rPr lang="en-US" altLang="en-US" sz="1633" dirty="0">
                <a:latin typeface="Courier New" panose="02070309020205020404" pitchFamily="49" charset="0"/>
              </a:rPr>
              <a:t> </a:t>
            </a:r>
            <a:r>
              <a:rPr lang="en-US" altLang="en-US" sz="1633" dirty="0" err="1">
                <a:latin typeface="Courier New" panose="02070309020205020404" pitchFamily="49" charset="0"/>
              </a:rPr>
              <a:t>MaxHeap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633" dirty="0">
                <a:latin typeface="Courier New" panose="02070309020205020404" pitchFamily="49" charset="0"/>
              </a:rPr>
              <a:t> 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sift_down</a:t>
            </a:r>
            <a:r>
              <a:rPr lang="en-US" altLang="en-US" sz="1633" dirty="0">
                <a:latin typeface="Courier New" panose="02070309020205020404" pitchFamily="49" charset="0"/>
              </a:rPr>
              <a:t>( self, 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 ):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left = 2 * 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 + 1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right = 2 * 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 + 2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largest = 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endParaRPr lang="en-US" altLang="en-US" sz="1633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left &lt;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self._count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and</a:t>
            </a:r>
            <a:r>
              <a:rPr lang="en-US" altLang="en-US" sz="1633" dirty="0">
                <a:latin typeface="Courier New" panose="02070309020205020404" pitchFamily="49" charset="0"/>
              </a:rPr>
              <a:t> \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[left] &gt;=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[largest]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largest = left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 err="1">
                <a:latin typeface="Courier New" panose="02070309020205020404" pitchFamily="49" charset="0"/>
              </a:rPr>
              <a:t>elif</a:t>
            </a:r>
            <a:r>
              <a:rPr lang="en-US" altLang="en-US" sz="1633" dirty="0">
                <a:latin typeface="Courier New" panose="02070309020205020404" pitchFamily="49" charset="0"/>
              </a:rPr>
              <a:t> right &lt;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self._count</a:t>
            </a:r>
            <a:r>
              <a:rPr lang="en-US" altLang="en-US" sz="1633" dirty="0" smtClean="0">
                <a:latin typeface="Courier New" panose="02070309020205020404" pitchFamily="49" charset="0"/>
              </a:rPr>
              <a:t> </a:t>
            </a:r>
            <a:r>
              <a:rPr lang="en-US" altLang="en-US" sz="1633" b="1" dirty="0">
                <a:latin typeface="Courier New" panose="02070309020205020404" pitchFamily="49" charset="0"/>
              </a:rPr>
              <a:t>and</a:t>
            </a:r>
            <a:r>
              <a:rPr lang="en-US" altLang="en-US" sz="1633" dirty="0">
                <a:latin typeface="Courier New" panose="02070309020205020404" pitchFamily="49" charset="0"/>
              </a:rPr>
              <a:t> \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  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[right] &gt;=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[largest]: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largest = right      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</a:t>
            </a:r>
            <a:r>
              <a:rPr lang="en-US" altLang="en-US" sz="1633" b="1" dirty="0">
                <a:latin typeface="Courier New" panose="02070309020205020404" pitchFamily="49" charset="0"/>
              </a:rPr>
              <a:t>if</a:t>
            </a:r>
            <a:r>
              <a:rPr lang="en-US" altLang="en-US" sz="1633" dirty="0">
                <a:latin typeface="Courier New" panose="02070309020205020404" pitchFamily="49" charset="0"/>
              </a:rPr>
              <a:t> largest != 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 :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self.swap</a:t>
            </a:r>
            <a:r>
              <a:rPr lang="en-US" altLang="en-US" sz="1633" dirty="0">
                <a:latin typeface="Courier New" panose="02070309020205020404" pitchFamily="49" charset="0"/>
              </a:rPr>
              <a:t>(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</a:t>
            </a:r>
            <a:r>
              <a:rPr lang="en-US" altLang="en-US" sz="1633" dirty="0" err="1">
                <a:latin typeface="Courier New" panose="02070309020205020404" pitchFamily="49" charset="0"/>
              </a:rPr>
              <a:t>ndx</a:t>
            </a:r>
            <a:r>
              <a:rPr lang="en-US" altLang="en-US" sz="1633" dirty="0">
                <a:latin typeface="Courier New" panose="02070309020205020404" pitchFamily="49" charset="0"/>
              </a:rPr>
              <a:t>], </a:t>
            </a:r>
            <a:r>
              <a:rPr lang="en-US" altLang="en-US" sz="1633" dirty="0" err="1">
                <a:latin typeface="Courier New" panose="02070309020205020404" pitchFamily="49" charset="0"/>
              </a:rPr>
              <a:t>self._elements</a:t>
            </a:r>
            <a:r>
              <a:rPr lang="en-US" altLang="en-US" sz="1633" dirty="0">
                <a:latin typeface="Courier New" panose="02070309020205020404" pitchFamily="49" charset="0"/>
              </a:rPr>
              <a:t>[largest] )</a:t>
            </a:r>
          </a:p>
          <a:p>
            <a:pPr>
              <a:lnSpc>
                <a:spcPct val="94000"/>
              </a:lnSpc>
            </a:pPr>
            <a:r>
              <a:rPr lang="en-US" altLang="en-US" sz="1633" dirty="0">
                <a:latin typeface="Courier New" panose="02070309020205020404" pitchFamily="49" charset="0"/>
              </a:rPr>
              <a:t>      </a:t>
            </a:r>
            <a:r>
              <a:rPr lang="en-US" altLang="en-US" sz="1633" dirty="0" smtClean="0">
                <a:latin typeface="Courier New" panose="02070309020205020404" pitchFamily="49" charset="0"/>
              </a:rPr>
              <a:t>self._</a:t>
            </a:r>
            <a:r>
              <a:rPr lang="en-US" altLang="en-US" sz="1633" dirty="0" err="1" smtClean="0">
                <a:latin typeface="Courier New" panose="02070309020205020404" pitchFamily="49" charset="0"/>
              </a:rPr>
              <a:t>sift_down</a:t>
            </a:r>
            <a:r>
              <a:rPr lang="en-US" altLang="en-US" sz="1633" dirty="0">
                <a:latin typeface="Courier New" panose="02070309020205020404" pitchFamily="49" charset="0"/>
              </a:rPr>
              <a:t>( largest )</a:t>
            </a:r>
          </a:p>
          <a:p>
            <a:pPr>
              <a:lnSpc>
                <a:spcPct val="94000"/>
              </a:lnSpc>
            </a:pPr>
            <a:endParaRPr lang="en-US" altLang="en-US" sz="1633" dirty="0">
              <a:latin typeface="Courier New" panose="02070309020205020404" pitchFamily="49" charset="0"/>
            </a:endParaRPr>
          </a:p>
        </p:txBody>
      </p:sp>
      <p:sp>
        <p:nvSpPr>
          <p:cNvPr id="77828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arrayheap.py</a:t>
            </a:r>
          </a:p>
        </p:txBody>
      </p:sp>
    </p:spTree>
    <p:extLst>
      <p:ext uri="{BB962C8B-B14F-4D97-AF65-F5344CB8AC3E}">
        <p14:creationId xmlns:p14="http://schemas.microsoft.com/office/powerpoint/2010/main" val="30096199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7E68E6C-A4CC-4C27-B99F-1B2A14A57BF2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7884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Example</a:t>
            </a:r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60" y="2432521"/>
            <a:ext cx="8190720" cy="2797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Physical view of adding value 90.</a:t>
            </a:r>
          </a:p>
        </p:txBody>
      </p:sp>
    </p:spTree>
    <p:extLst>
      <p:ext uri="{BB962C8B-B14F-4D97-AF65-F5344CB8AC3E}">
        <p14:creationId xmlns:p14="http://schemas.microsoft.com/office/powerpoint/2010/main" val="32566788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635D7328-B4C8-4CFC-AA97-42ED1ABA1CA0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798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Example</a:t>
            </a: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Physical view of adding value 90.</a:t>
            </a:r>
          </a:p>
        </p:txBody>
      </p:sp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81" y="2544841"/>
            <a:ext cx="8190720" cy="2737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0631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3560AB5-C5CA-4559-9C96-D07D93675504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808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Analysis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Assume a heap containing </a:t>
            </a:r>
            <a:r>
              <a:rPr lang="en-US" altLang="en-US" i="1"/>
              <a:t>n</a:t>
            </a:r>
            <a:r>
              <a:rPr lang="en-US" altLang="en-US"/>
              <a:t> elements: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Insertion:   </a:t>
            </a:r>
            <a:r>
              <a:rPr lang="en-US" altLang="en-US" i="1"/>
              <a:t>O(log n)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Extraction:   </a:t>
            </a:r>
            <a:r>
              <a:rPr lang="en-US" altLang="en-US" i="1"/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2017045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B08DA29-21AA-450F-88FC-AC601BED0839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849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The Heapsort</a:t>
            </a: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The simplicity and efficiency of the heap structure can be applied to the sorting problem.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Build a heap from a sequence of unsorted keys.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Extract the keys from the heap to create a sorted sequence.</a:t>
            </a:r>
          </a:p>
          <a:p>
            <a:pPr marL="391686" indent="-293764">
              <a:spcBef>
                <a:spcPts val="3266"/>
              </a:spcBef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Very efficient:  </a:t>
            </a:r>
            <a:r>
              <a:rPr lang="en-US" altLang="en-US" i="1"/>
              <a:t>O(n log n) </a:t>
            </a:r>
          </a:p>
        </p:txBody>
      </p:sp>
    </p:spTree>
    <p:extLst>
      <p:ext uri="{BB962C8B-B14F-4D97-AF65-F5344CB8AC3E}">
        <p14:creationId xmlns:p14="http://schemas.microsoft.com/office/powerpoint/2010/main" val="32886545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A239F129-023C-438D-9EC9-960563815C09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860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Heapsort Implementation</a:t>
            </a: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9761" y="134532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 simple implementation is provided below. </a:t>
            </a: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323361" y="2474281"/>
            <a:ext cx="6498720" cy="3396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3715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r>
              <a:rPr lang="en-US" altLang="en-US" sz="1814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simple_heap_sort</a:t>
            </a:r>
            <a:r>
              <a:rPr lang="en-US" altLang="en-US" sz="1814" dirty="0">
                <a:latin typeface="Courier New" panose="02070309020205020404" pitchFamily="49" charset="0"/>
              </a:rPr>
              <a:t>(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>
                <a:latin typeface="Courier New" panose="02070309020205020404" pitchFamily="49" charset="0"/>
              </a:rPr>
              <a:t>):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14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Create an array-based max-heap.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n =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len</a:t>
            </a:r>
            <a:r>
              <a:rPr lang="en-US" altLang="en-US" sz="1814" dirty="0" smtClean="0">
                <a:latin typeface="Courier New" panose="02070309020205020404" pitchFamily="49" charset="0"/>
              </a:rPr>
              <a:t>(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>
                <a:latin typeface="Courier New" panose="02070309020205020404" pitchFamily="49" charset="0"/>
              </a:rPr>
              <a:t>)  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heap = </a:t>
            </a:r>
            <a:r>
              <a:rPr lang="en-US" altLang="en-US" sz="1814" dirty="0" err="1">
                <a:latin typeface="Courier New" panose="02070309020205020404" pitchFamily="49" charset="0"/>
              </a:rPr>
              <a:t>MaxHeap</a:t>
            </a:r>
            <a:r>
              <a:rPr lang="en-US" altLang="en-US" sz="1814" dirty="0">
                <a:latin typeface="Courier New" panose="02070309020205020404" pitchFamily="49" charset="0"/>
              </a:rPr>
              <a:t>( n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14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Build a max-heap from the list of values.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for</a:t>
            </a:r>
            <a:r>
              <a:rPr lang="en-US" altLang="en-US" sz="1814" dirty="0">
                <a:latin typeface="Courier New" panose="02070309020205020404" pitchFamily="49" charset="0"/>
              </a:rPr>
              <a:t> item </a:t>
            </a:r>
            <a:r>
              <a:rPr lang="en-US" altLang="en-US" sz="1814" b="1" dirty="0">
                <a:latin typeface="Courier New" panose="02070309020205020404" pitchFamily="49" charset="0"/>
              </a:rPr>
              <a:t>in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 smtClean="0">
                <a:latin typeface="Courier New" panose="02070309020205020404" pitchFamily="49" charset="0"/>
              </a:rPr>
              <a:t>the_seq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</a:t>
            </a:r>
            <a:r>
              <a:rPr lang="en-US" altLang="en-US" sz="1814" dirty="0">
                <a:latin typeface="Courier New" panose="02070309020205020404" pitchFamily="49" charset="0"/>
              </a:rPr>
              <a:t>: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heap.add</a:t>
            </a:r>
            <a:r>
              <a:rPr lang="en-US" altLang="en-US" sz="1814" dirty="0">
                <a:latin typeface="Courier New" panose="02070309020205020404" pitchFamily="49" charset="0"/>
              </a:rPr>
              <a:t>( item )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 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14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Extract </a:t>
            </a: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each value from the heap and store</a:t>
            </a:r>
          </a:p>
          <a:p>
            <a:pPr>
              <a:lnSpc>
                <a:spcPct val="94000"/>
              </a:lnSpc>
            </a:pP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1814" i="1" dirty="0" smtClean="0">
                <a:solidFill>
                  <a:srgbClr val="003B7C"/>
                </a:solidFill>
                <a:latin typeface="Courier New" panose="02070309020205020404" pitchFamily="49" charset="0"/>
              </a:rPr>
              <a:t># </a:t>
            </a:r>
            <a:r>
              <a:rPr lang="en-US" altLang="en-US" sz="1814" i="1" dirty="0">
                <a:solidFill>
                  <a:srgbClr val="003B7C"/>
                </a:solidFill>
                <a:latin typeface="Courier New" panose="02070309020205020404" pitchFamily="49" charset="0"/>
              </a:rPr>
              <a:t>them back into the list.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</a:t>
            </a:r>
            <a:r>
              <a:rPr lang="en-US" altLang="en-US" sz="1814" b="1" dirty="0">
                <a:latin typeface="Courier New" panose="02070309020205020404" pitchFamily="49" charset="0"/>
              </a:rPr>
              <a:t>for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err="1">
                <a:latin typeface="Courier New" panose="02070309020205020404" pitchFamily="49" charset="0"/>
              </a:rPr>
              <a:t>i</a:t>
            </a: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b="1" dirty="0">
                <a:latin typeface="Courier New" panose="02070309020205020404" pitchFamily="49" charset="0"/>
              </a:rPr>
              <a:t>in</a:t>
            </a:r>
            <a:r>
              <a:rPr lang="en-US" altLang="en-US" sz="1814" dirty="0">
                <a:latin typeface="Courier New" panose="02070309020205020404" pitchFamily="49" charset="0"/>
              </a:rPr>
              <a:t> range(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n-1, -1, </a:t>
            </a:r>
            <a:r>
              <a:rPr lang="en-US" altLang="en-US" sz="1814" dirty="0">
                <a:latin typeface="Courier New" panose="02070309020205020404" pitchFamily="49" charset="0"/>
              </a:rPr>
              <a:t>-1 )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: </a:t>
            </a:r>
            <a:r>
              <a:rPr lang="en-US" altLang="en-US" sz="1814" i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# small to large</a:t>
            </a: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</a:t>
            </a:r>
            <a:r>
              <a:rPr lang="en-US" altLang="en-US" sz="1814" dirty="0" smtClean="0">
                <a:latin typeface="Courier New" panose="02070309020205020404" pitchFamily="49" charset="0"/>
              </a:rPr>
              <a:t> # for I in range( n ) :  </a:t>
            </a:r>
            <a:r>
              <a:rPr lang="en-US" altLang="en-US" sz="1814" i="1" dirty="0" smtClean="0">
                <a:solidFill>
                  <a:srgbClr val="0070C0"/>
                </a:solidFill>
                <a:latin typeface="Courier New" panose="02070309020205020404" pitchFamily="49" charset="0"/>
              </a:rPr>
              <a:t># large to small</a:t>
            </a:r>
            <a:endParaRPr lang="en-US" altLang="en-US" sz="1814" i="1" dirty="0">
              <a:solidFill>
                <a:srgbClr val="0070C0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814" dirty="0">
                <a:latin typeface="Courier New" panose="02070309020205020404" pitchFamily="49" charset="0"/>
              </a:rPr>
              <a:t>    </a:t>
            </a:r>
            <a:r>
              <a:rPr lang="en-US" altLang="en-US" sz="1814" dirty="0" err="1">
                <a:latin typeface="Courier New" panose="02070309020205020404" pitchFamily="49" charset="0"/>
              </a:rPr>
              <a:t>theSeq</a:t>
            </a:r>
            <a:r>
              <a:rPr lang="en-US" altLang="en-US" sz="1814" dirty="0">
                <a:latin typeface="Courier New" panose="02070309020205020404" pitchFamily="49" charset="0"/>
              </a:rPr>
              <a:t>[</a:t>
            </a:r>
            <a:r>
              <a:rPr lang="en-US" altLang="en-US" sz="1814" dirty="0" err="1">
                <a:latin typeface="Courier New" panose="02070309020205020404" pitchFamily="49" charset="0"/>
              </a:rPr>
              <a:t>i</a:t>
            </a:r>
            <a:r>
              <a:rPr lang="en-US" altLang="en-US" sz="1814" dirty="0">
                <a:latin typeface="Courier New" panose="02070309020205020404" pitchFamily="49" charset="0"/>
              </a:rPr>
              <a:t>] = </a:t>
            </a:r>
            <a:r>
              <a:rPr lang="en-US" altLang="en-US" sz="1814" dirty="0" err="1">
                <a:latin typeface="Courier New" panose="02070309020205020404" pitchFamily="49" charset="0"/>
              </a:rPr>
              <a:t>heap.extract</a:t>
            </a:r>
            <a:r>
              <a:rPr lang="en-US" altLang="en-US" sz="1814" dirty="0">
                <a:latin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588887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803BEB7-6DE2-4497-9DBF-2048CB69820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93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6252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When an element is inserted into a heap, both properties must be maintained.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Example: add 90 to the max-heap.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There are only 2 places where 90 can be inserted.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82" y="3990320"/>
            <a:ext cx="3582720" cy="2537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12651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F1A71291-58A8-4ACE-9909-97850F08F6F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04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6282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To properly insert an element into a heap involves several steps.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Create a new node for value.</a:t>
            </a:r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161" y="3141001"/>
            <a:ext cx="4147200" cy="308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0506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80C230A5-7DD1-422A-BCF8-C92D31F0F007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144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Link the node in as the last child in the complete tree.</a:t>
            </a:r>
          </a:p>
        </p:txBody>
      </p:sp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161" y="2814121"/>
            <a:ext cx="4147200" cy="308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4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0365E56-B0D8-4DA6-A74D-B069B4EA335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24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4187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To restore the heap property, the new element has to move up along its path: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data is swapped with its parent's data.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/>
              <a:t>sift-up </a:t>
            </a: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0624" y="3271870"/>
            <a:ext cx="4147200" cy="308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58698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E41EDD41-571D-47AB-861D-A38FB1408F9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34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Insertions</a:t>
            </a: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30912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90 must move up another level since 84 is smaller. 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After which, it is in it's correct position.</a:t>
            </a:r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7394" y="3335401"/>
            <a:ext cx="4147200" cy="308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99533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CD4D1078-6C6C-468B-8A27-7A6D809D25C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45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Insert Example</a:t>
            </a:r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Insert 41 into the heap from the previous slide.</a:t>
            </a:r>
          </a:p>
        </p:txBody>
      </p:sp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841" y="3065100"/>
            <a:ext cx="6747840" cy="2076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32128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531CDBF-CBFD-4A29-8B98-B78168CEB3F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55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Heap Extractions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62822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When an element is extracted from the heap, it can only come from the root node.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Both heap properties must be maintained.</a:t>
            </a:r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3389296"/>
            <a:ext cx="4655993" cy="296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71043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3404</TotalTime>
  <Words>1119</Words>
  <Application>Microsoft Office PowerPoint</Application>
  <PresentationFormat>On-screen Show (4:3)</PresentationFormat>
  <Paragraphs>200</Paragraphs>
  <Slides>27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Bitstream Vera Sans</vt:lpstr>
      <vt:lpstr>Calibri</vt:lpstr>
      <vt:lpstr>Courier New</vt:lpstr>
      <vt:lpstr>Palatino Linotype</vt:lpstr>
      <vt:lpstr>Wingdings</vt:lpstr>
      <vt:lpstr>Office Theme</vt:lpstr>
      <vt:lpstr>Binary Tree Application Operations in Heaps</vt:lpstr>
      <vt:lpstr>Heap Operations</vt:lpstr>
      <vt:lpstr>Heap Insertions</vt:lpstr>
      <vt:lpstr>Heap Insertions</vt:lpstr>
      <vt:lpstr>Heap Insertions</vt:lpstr>
      <vt:lpstr>Heap Insertions</vt:lpstr>
      <vt:lpstr>Heap Insertions</vt:lpstr>
      <vt:lpstr>Heap Insert Example</vt:lpstr>
      <vt:lpstr>Heap Extractions</vt:lpstr>
      <vt:lpstr>Heap Extractions</vt:lpstr>
      <vt:lpstr>Heap Extractions</vt:lpstr>
      <vt:lpstr>Heap Extractions</vt:lpstr>
      <vt:lpstr>Heap Extractions</vt:lpstr>
      <vt:lpstr>Heap Extractions</vt:lpstr>
      <vt:lpstr>Heap Implementation</vt:lpstr>
      <vt:lpstr>Heap – Node Access</vt:lpstr>
      <vt:lpstr>Heap – Node Access</vt:lpstr>
      <vt:lpstr>Heap – Class Definition</vt:lpstr>
      <vt:lpstr>Heap – Class Definition</vt:lpstr>
      <vt:lpstr>Heap – Class Definition</vt:lpstr>
      <vt:lpstr>Your Exercise</vt:lpstr>
      <vt:lpstr>Heap – Class Definition</vt:lpstr>
      <vt:lpstr>Heap Example</vt:lpstr>
      <vt:lpstr>Heap Example</vt:lpstr>
      <vt:lpstr>Heap Analysis</vt:lpstr>
      <vt:lpstr>The Heapsort</vt:lpstr>
      <vt:lpstr>Heapsort Implementation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165</cp:revision>
  <dcterms:created xsi:type="dcterms:W3CDTF">2014-08-26T14:03:51Z</dcterms:created>
  <dcterms:modified xsi:type="dcterms:W3CDTF">2017-11-01T12:54:24Z</dcterms:modified>
</cp:coreProperties>
</file>