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239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F4DCDF-35F0-F147-AFB9-F4BEFDC51621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EEE600-4886-A046-8E83-7B6E3CC703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159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761381E-DD9C-014E-82CA-C5A5E97D6283}" type="slidenum">
              <a:rPr lang="en-US"/>
              <a:pPr/>
              <a:t>1</a:t>
            </a:fld>
            <a:endParaRPr lang="en-US"/>
          </a:p>
        </p:txBody>
      </p:sp>
      <p:sp>
        <p:nvSpPr>
          <p:cNvPr id="93185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93186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5922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28EB4F4-F2A6-4DFC-BA13-D81B76445904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1935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35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68856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3C80B7F-C71A-4D4C-BDA2-1D1AE248B39C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1945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5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60572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3FA1F39-BAA3-44CE-B61D-3B93AAB8D8B8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1955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55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43923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E560292-9203-4663-AE4E-FAC9D48255BE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853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53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79777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6E58D0E-D854-49C4-915C-EE9EA7730CE4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863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63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41752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962DE1F-93D6-41E5-BC28-0BA6838727F0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873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73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29774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77DF1CC-F7BF-4AFD-96FB-63978A9ADCBB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884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84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43270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886273B-B350-41D8-8532-900BAEEC4C6F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894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94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78331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D25E37E-378C-4DA7-9B2C-BA494364797F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904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04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95666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096F06A-0CF4-47C4-BC8E-8E89FFE07B51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914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14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30525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CE13D4D-7F70-4CA7-AECE-49860720E0AE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925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25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2955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4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952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760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58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124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687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933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43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239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398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989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8/27/2014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Intro to Intro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Prof. Evan Peck</a:t>
            </a:r>
            <a:fld id="{9105DF03-1079-5F46-BBF5-B451F2A1FC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430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ctrTitle"/>
          </p:nvPr>
        </p:nvSpPr>
        <p:spPr>
          <a:ln/>
        </p:spPr>
        <p:txBody>
          <a:bodyPr tIns="32002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b="1" dirty="0" smtClean="0"/>
              <a:t>Binary Tree Application</a:t>
            </a:r>
            <a:br>
              <a:rPr lang="en-US" b="1" dirty="0" smtClean="0"/>
            </a:br>
            <a:r>
              <a:rPr lang="en-US" b="1" dirty="0" smtClean="0"/>
              <a:t>Heap Sorting</a:t>
            </a:r>
            <a:endParaRPr lang="en-US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subTitle" idx="1"/>
          </p:nvPr>
        </p:nvSpPr>
        <p:spPr>
          <a:ln/>
        </p:spPr>
        <p:txBody>
          <a:bodyPr>
            <a:normAutofit/>
          </a:bodyPr>
          <a:lstStyle/>
          <a:p>
            <a:pPr marL="97922"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R</a:t>
            </a:r>
            <a:r>
              <a:rPr lang="en-US" dirty="0" smtClean="0"/>
              <a:t>evised based on textbook author’s notes.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0227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E834CB03-9D2F-4A06-81B4-8876580471AE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93185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In-Place Heapsort</a:t>
            </a:r>
          </a:p>
        </p:txBody>
      </p:sp>
      <p:pic>
        <p:nvPicPr>
          <p:cNvPr id="931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6481" y="1418761"/>
            <a:ext cx="5801760" cy="4875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51359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7F7AB2E6-7F65-4A1F-A0DF-0BE356FEA4B7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94209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In-Place Heapsort</a:t>
            </a:r>
          </a:p>
        </p:txBody>
      </p:sp>
      <p:pic>
        <p:nvPicPr>
          <p:cNvPr id="942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481" y="1342441"/>
            <a:ext cx="7502400" cy="4979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335624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A44D9139-CECB-4616-8D13-DD81F2F06BB1}" type="slidenum">
              <a:rPr lang="en-US" altLang="en-US"/>
              <a:pPr/>
              <a:t>12</a:t>
            </a:fld>
            <a:endParaRPr lang="en-US" altLang="en-US" dirty="0"/>
          </a:p>
        </p:txBody>
      </p:sp>
      <p:sp>
        <p:nvSpPr>
          <p:cNvPr id="95233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 fontScale="90000"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In-Place Heapsort Implementation</a:t>
            </a:r>
          </a:p>
        </p:txBody>
      </p:sp>
      <p:sp>
        <p:nvSpPr>
          <p:cNvPr id="95234" name="Text Box 2"/>
          <p:cNvSpPr txBox="1">
            <a:spLocks noChangeArrowheads="1"/>
          </p:cNvSpPr>
          <p:nvPr/>
        </p:nvSpPr>
        <p:spPr bwMode="auto">
          <a:xfrm>
            <a:off x="1305534" y="2978402"/>
            <a:ext cx="6359040" cy="3134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3715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814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814" dirty="0">
                <a:latin typeface="Courier New" panose="02070309020205020404" pitchFamily="49" charset="0"/>
              </a:rPr>
              <a:t> heapsort( </a:t>
            </a:r>
            <a:r>
              <a:rPr lang="en-US" altLang="en-US" sz="1814" dirty="0" err="1" smtClean="0">
                <a:latin typeface="Courier New" panose="02070309020205020404" pitchFamily="49" charset="0"/>
              </a:rPr>
              <a:t>the_seq</a:t>
            </a:r>
            <a:r>
              <a:rPr lang="en-US" altLang="en-US" sz="1814" dirty="0" smtClean="0">
                <a:latin typeface="Courier New" panose="02070309020205020404" pitchFamily="49" charset="0"/>
              </a:rPr>
              <a:t> </a:t>
            </a:r>
            <a:r>
              <a:rPr lang="en-US" altLang="en-US" sz="1814" dirty="0">
                <a:latin typeface="Courier New" panose="02070309020205020404" pitchFamily="49" charset="0"/>
              </a:rPr>
              <a:t>):</a:t>
            </a: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  n = </a:t>
            </a:r>
            <a:r>
              <a:rPr lang="en-US" altLang="en-US" sz="1814" dirty="0" err="1" smtClean="0">
                <a:latin typeface="Courier New" panose="02070309020205020404" pitchFamily="49" charset="0"/>
              </a:rPr>
              <a:t>len</a:t>
            </a:r>
            <a:r>
              <a:rPr lang="en-US" altLang="en-US" sz="1814" dirty="0" smtClean="0">
                <a:latin typeface="Courier New" panose="02070309020205020404" pitchFamily="49" charset="0"/>
              </a:rPr>
              <a:t>(</a:t>
            </a:r>
            <a:r>
              <a:rPr lang="en-US" altLang="en-US" sz="1814" dirty="0" err="1" smtClean="0">
                <a:latin typeface="Courier New" panose="02070309020205020404" pitchFamily="49" charset="0"/>
              </a:rPr>
              <a:t>the_seq</a:t>
            </a:r>
            <a:r>
              <a:rPr lang="en-US" altLang="en-US" sz="1814" dirty="0">
                <a:latin typeface="Courier New" panose="02070309020205020404" pitchFamily="49" charset="0"/>
              </a:rPr>
              <a:t>)  </a:t>
            </a:r>
          </a:p>
          <a:p>
            <a:pPr>
              <a:lnSpc>
                <a:spcPct val="94000"/>
              </a:lnSpc>
            </a:pPr>
            <a:r>
              <a:rPr lang="en-US" altLang="en-US" sz="1814" i="1" dirty="0">
                <a:solidFill>
                  <a:srgbClr val="003B7C"/>
                </a:solidFill>
                <a:latin typeface="Courier New" panose="02070309020205020404" pitchFamily="49" charset="0"/>
              </a:rPr>
              <a:t>   # Build a max-heap within the same array.  </a:t>
            </a: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  </a:t>
            </a:r>
            <a:r>
              <a:rPr lang="en-US" altLang="en-US" sz="1814" b="1" dirty="0">
                <a:latin typeface="Courier New" panose="02070309020205020404" pitchFamily="49" charset="0"/>
              </a:rPr>
              <a:t>for</a:t>
            </a:r>
            <a:r>
              <a:rPr lang="en-US" altLang="en-US" sz="1814" dirty="0">
                <a:latin typeface="Courier New" panose="02070309020205020404" pitchFamily="49" charset="0"/>
              </a:rPr>
              <a:t> </a:t>
            </a:r>
            <a:r>
              <a:rPr lang="en-US" altLang="en-US" sz="1814" dirty="0" err="1">
                <a:latin typeface="Courier New" panose="02070309020205020404" pitchFamily="49" charset="0"/>
              </a:rPr>
              <a:t>i</a:t>
            </a:r>
            <a:r>
              <a:rPr lang="en-US" altLang="en-US" sz="1814" dirty="0">
                <a:latin typeface="Courier New" panose="02070309020205020404" pitchFamily="49" charset="0"/>
              </a:rPr>
              <a:t> </a:t>
            </a:r>
            <a:r>
              <a:rPr lang="en-US" altLang="en-US" sz="1814" b="1" dirty="0">
                <a:latin typeface="Courier New" panose="02070309020205020404" pitchFamily="49" charset="0"/>
              </a:rPr>
              <a:t>in</a:t>
            </a:r>
            <a:r>
              <a:rPr lang="en-US" altLang="en-US" sz="1814" dirty="0">
                <a:latin typeface="Courier New" panose="02070309020205020404" pitchFamily="49" charset="0"/>
              </a:rPr>
              <a:t> range( n ) :       </a:t>
            </a: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    </a:t>
            </a:r>
            <a:r>
              <a:rPr lang="en-US" altLang="en-US" sz="1814" dirty="0" err="1">
                <a:latin typeface="Courier New" panose="02070309020205020404" pitchFamily="49" charset="0"/>
              </a:rPr>
              <a:t>siftUp</a:t>
            </a:r>
            <a:r>
              <a:rPr lang="en-US" altLang="en-US" sz="1814" dirty="0">
                <a:latin typeface="Courier New" panose="02070309020205020404" pitchFamily="49" charset="0"/>
              </a:rPr>
              <a:t>( </a:t>
            </a:r>
            <a:r>
              <a:rPr lang="en-US" altLang="en-US" sz="1814" dirty="0" err="1" smtClean="0">
                <a:latin typeface="Courier New" panose="02070309020205020404" pitchFamily="49" charset="0"/>
              </a:rPr>
              <a:t>the_seq</a:t>
            </a:r>
            <a:r>
              <a:rPr lang="en-US" altLang="en-US" sz="1814" dirty="0">
                <a:latin typeface="Courier New" panose="02070309020205020404" pitchFamily="49" charset="0"/>
              </a:rPr>
              <a:t>, </a:t>
            </a:r>
            <a:r>
              <a:rPr lang="en-US" altLang="en-US" sz="1814" dirty="0" err="1">
                <a:latin typeface="Courier New" panose="02070309020205020404" pitchFamily="49" charset="0"/>
              </a:rPr>
              <a:t>i</a:t>
            </a:r>
            <a:r>
              <a:rPr lang="en-US" altLang="en-US" sz="1814" dirty="0">
                <a:latin typeface="Courier New" panose="02070309020205020404" pitchFamily="49" charset="0"/>
              </a:rPr>
              <a:t> )        </a:t>
            </a: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     </a:t>
            </a:r>
          </a:p>
          <a:p>
            <a:pPr>
              <a:lnSpc>
                <a:spcPct val="94000"/>
              </a:lnSpc>
            </a:pPr>
            <a:r>
              <a:rPr lang="en-US" altLang="en-US" sz="1814" i="1" dirty="0">
                <a:solidFill>
                  <a:srgbClr val="003B7C"/>
                </a:solidFill>
                <a:latin typeface="Courier New" panose="02070309020205020404" pitchFamily="49" charset="0"/>
              </a:rPr>
              <a:t>   # Extract each value and rebuild the heap.</a:t>
            </a: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  </a:t>
            </a:r>
            <a:r>
              <a:rPr lang="en-US" altLang="en-US" sz="1814" b="1" dirty="0">
                <a:latin typeface="Courier New" panose="02070309020205020404" pitchFamily="49" charset="0"/>
              </a:rPr>
              <a:t>for</a:t>
            </a:r>
            <a:r>
              <a:rPr lang="en-US" altLang="en-US" sz="1814" dirty="0">
                <a:latin typeface="Courier New" panose="02070309020205020404" pitchFamily="49" charset="0"/>
              </a:rPr>
              <a:t> j </a:t>
            </a:r>
            <a:r>
              <a:rPr lang="en-US" altLang="en-US" sz="1814" dirty="0">
                <a:solidFill>
                  <a:srgbClr val="003B7C"/>
                </a:solidFill>
                <a:latin typeface="Courier New" panose="02070309020205020404" pitchFamily="49" charset="0"/>
              </a:rPr>
              <a:t>in</a:t>
            </a:r>
            <a:r>
              <a:rPr lang="en-US" altLang="en-US" sz="1814" dirty="0">
                <a:latin typeface="Courier New" panose="02070309020205020404" pitchFamily="49" charset="0"/>
              </a:rPr>
              <a:t> range( n-1, 0, -1) :         </a:t>
            </a: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    </a:t>
            </a:r>
            <a:r>
              <a:rPr lang="en-US" altLang="en-US" sz="1814" dirty="0" err="1">
                <a:latin typeface="Courier New" panose="02070309020205020404" pitchFamily="49" charset="0"/>
              </a:rPr>
              <a:t>tmp</a:t>
            </a:r>
            <a:r>
              <a:rPr lang="en-US" altLang="en-US" sz="1814" dirty="0">
                <a:latin typeface="Courier New" panose="02070309020205020404" pitchFamily="49" charset="0"/>
              </a:rPr>
              <a:t> = </a:t>
            </a:r>
            <a:r>
              <a:rPr lang="en-US" altLang="en-US" sz="1814" dirty="0" err="1" smtClean="0">
                <a:latin typeface="Courier New" panose="02070309020205020404" pitchFamily="49" charset="0"/>
              </a:rPr>
              <a:t>the_seq</a:t>
            </a:r>
            <a:r>
              <a:rPr lang="en-US" altLang="en-US" sz="1814" dirty="0" smtClean="0">
                <a:latin typeface="Courier New" panose="02070309020205020404" pitchFamily="49" charset="0"/>
              </a:rPr>
              <a:t>[j</a:t>
            </a:r>
            <a:r>
              <a:rPr lang="en-US" altLang="en-US" sz="1814" dirty="0">
                <a:latin typeface="Courier New" panose="02070309020205020404" pitchFamily="49" charset="0"/>
              </a:rPr>
              <a:t>]</a:t>
            </a: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    </a:t>
            </a:r>
            <a:r>
              <a:rPr lang="en-US" altLang="en-US" sz="1814" dirty="0" err="1" smtClean="0">
                <a:latin typeface="Courier New" panose="02070309020205020404" pitchFamily="49" charset="0"/>
              </a:rPr>
              <a:t>the_seq</a:t>
            </a:r>
            <a:r>
              <a:rPr lang="en-US" altLang="en-US" sz="1814" dirty="0" smtClean="0">
                <a:latin typeface="Courier New" panose="02070309020205020404" pitchFamily="49" charset="0"/>
              </a:rPr>
              <a:t>[j</a:t>
            </a:r>
            <a:r>
              <a:rPr lang="en-US" altLang="en-US" sz="1814" dirty="0">
                <a:latin typeface="Courier New" panose="02070309020205020404" pitchFamily="49" charset="0"/>
              </a:rPr>
              <a:t>] = </a:t>
            </a:r>
            <a:r>
              <a:rPr lang="en-US" altLang="en-US" sz="1814" dirty="0" err="1" smtClean="0">
                <a:latin typeface="Courier New" panose="02070309020205020404" pitchFamily="49" charset="0"/>
              </a:rPr>
              <a:t>the_seq</a:t>
            </a:r>
            <a:r>
              <a:rPr lang="en-US" altLang="en-US" sz="1814" dirty="0" smtClean="0">
                <a:latin typeface="Courier New" panose="02070309020205020404" pitchFamily="49" charset="0"/>
              </a:rPr>
              <a:t>[0</a:t>
            </a:r>
            <a:r>
              <a:rPr lang="en-US" altLang="en-US" sz="1814" dirty="0">
                <a:latin typeface="Courier New" panose="02070309020205020404" pitchFamily="49" charset="0"/>
              </a:rPr>
              <a:t>]</a:t>
            </a: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    </a:t>
            </a:r>
            <a:r>
              <a:rPr lang="en-US" altLang="en-US" sz="1814" dirty="0" err="1" smtClean="0">
                <a:latin typeface="Courier New" panose="02070309020205020404" pitchFamily="49" charset="0"/>
              </a:rPr>
              <a:t>the_seq</a:t>
            </a:r>
            <a:r>
              <a:rPr lang="en-US" altLang="en-US" sz="1814" dirty="0" smtClean="0">
                <a:latin typeface="Courier New" panose="02070309020205020404" pitchFamily="49" charset="0"/>
              </a:rPr>
              <a:t>[0</a:t>
            </a:r>
            <a:r>
              <a:rPr lang="en-US" altLang="en-US" sz="1814" dirty="0">
                <a:latin typeface="Courier New" panose="02070309020205020404" pitchFamily="49" charset="0"/>
              </a:rPr>
              <a:t>] = </a:t>
            </a:r>
            <a:r>
              <a:rPr lang="en-US" altLang="en-US" sz="1814" dirty="0" err="1">
                <a:latin typeface="Courier New" panose="02070309020205020404" pitchFamily="49" charset="0"/>
              </a:rPr>
              <a:t>tmp</a:t>
            </a:r>
            <a:endParaRPr lang="en-US" altLang="en-US" sz="1814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    </a:t>
            </a:r>
            <a:r>
              <a:rPr lang="en-US" altLang="en-US" sz="1814" dirty="0" err="1">
                <a:latin typeface="Courier New" panose="02070309020205020404" pitchFamily="49" charset="0"/>
              </a:rPr>
              <a:t>siftDown</a:t>
            </a:r>
            <a:r>
              <a:rPr lang="en-US" altLang="en-US" sz="1814" dirty="0">
                <a:latin typeface="Courier New" panose="02070309020205020404" pitchFamily="49" charset="0"/>
              </a:rPr>
              <a:t>( </a:t>
            </a:r>
            <a:r>
              <a:rPr lang="en-US" altLang="en-US" sz="1814" dirty="0" err="1" smtClean="0">
                <a:latin typeface="Courier New" panose="02070309020205020404" pitchFamily="49" charset="0"/>
              </a:rPr>
              <a:t>the_seq</a:t>
            </a:r>
            <a:r>
              <a:rPr lang="en-US" altLang="en-US" sz="1814" dirty="0">
                <a:latin typeface="Courier New" panose="02070309020205020404" pitchFamily="49" charset="0"/>
              </a:rPr>
              <a:t>, j-1, 0 )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3121" y="1210735"/>
            <a:ext cx="7659360" cy="1646133"/>
          </a:xfrm>
          <a:ln/>
        </p:spPr>
        <p:txBody>
          <a:bodyPr>
            <a:normAutofit/>
          </a:bodyPr>
          <a:lstStyle/>
          <a:p>
            <a:pPr marL="391686" indent="-293764">
              <a:lnSpc>
                <a:spcPct val="94000"/>
              </a:lnSpc>
              <a:buSzPct val="45000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 err="1" smtClean="0">
                <a:latin typeface="Courier New" panose="02070309020205020404" pitchFamily="49" charset="0"/>
              </a:rPr>
              <a:t>sift_up</a:t>
            </a:r>
            <a:r>
              <a:rPr lang="en-US" altLang="en-US" dirty="0">
                <a:latin typeface="Courier New" panose="02070309020205020404" pitchFamily="49" charset="0"/>
              </a:rPr>
              <a:t>()</a:t>
            </a:r>
            <a:r>
              <a:rPr lang="en-US" altLang="en-US" dirty="0"/>
              <a:t> and </a:t>
            </a:r>
            <a:r>
              <a:rPr lang="en-US" altLang="en-US" dirty="0" err="1" smtClean="0">
                <a:latin typeface="Courier New" panose="02070309020205020404" pitchFamily="49" charset="0"/>
              </a:rPr>
              <a:t>sift_down</a:t>
            </a:r>
            <a:r>
              <a:rPr lang="en-US" altLang="en-US" dirty="0">
                <a:latin typeface="Courier New" panose="02070309020205020404" pitchFamily="49" charset="0"/>
              </a:rPr>
              <a:t>()</a:t>
            </a:r>
            <a:r>
              <a:rPr lang="en-US" altLang="en-US" dirty="0"/>
              <a:t> are helper functions based on those used in the heap </a:t>
            </a:r>
            <a:r>
              <a:rPr lang="en-US" altLang="en-US" dirty="0" smtClean="0"/>
              <a:t>class</a:t>
            </a:r>
            <a:r>
              <a:rPr lang="en-US" altLang="en-US" dirty="0"/>
              <a:t>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345084" y="6356350"/>
            <a:ext cx="1803379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Try heapsort.py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3878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B08DA29-21AA-450F-88FC-AC601BED0839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84993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solidFill>
            <a:srgbClr val="E6E6E6"/>
          </a:solidFill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The Heapsort</a:t>
            </a:r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The simplicity and efficiency of the heap structure can be applied to the sorting problem.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Build a heap from a sequence of unsorted keys.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Extract the keys from the heap to create a sorted sequence.</a:t>
            </a:r>
          </a:p>
          <a:p>
            <a:pPr marL="391686" indent="-293764">
              <a:spcBef>
                <a:spcPts val="3266"/>
              </a:spcBef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Very efficient:  </a:t>
            </a:r>
            <a:r>
              <a:rPr lang="en-US" altLang="en-US" i="1"/>
              <a:t>O(n log n) </a:t>
            </a:r>
          </a:p>
        </p:txBody>
      </p:sp>
    </p:spTree>
    <p:extLst>
      <p:ext uri="{BB962C8B-B14F-4D97-AF65-F5344CB8AC3E}">
        <p14:creationId xmlns:p14="http://schemas.microsoft.com/office/powerpoint/2010/main" val="18656490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A239F129-023C-438D-9EC9-960563815C09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860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Heapsort Implementation</a:t>
            </a:r>
          </a:p>
        </p:txBody>
      </p:sp>
      <p:sp>
        <p:nvSpPr>
          <p:cNvPr id="860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49761" y="1345321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A simple implementation is provided below. </a:t>
            </a:r>
          </a:p>
        </p:txBody>
      </p:sp>
      <p:sp>
        <p:nvSpPr>
          <p:cNvPr id="86019" name="Text Box 3"/>
          <p:cNvSpPr txBox="1">
            <a:spLocks noChangeArrowheads="1"/>
          </p:cNvSpPr>
          <p:nvPr/>
        </p:nvSpPr>
        <p:spPr bwMode="auto">
          <a:xfrm>
            <a:off x="1323361" y="2474281"/>
            <a:ext cx="6498720" cy="33969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3715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814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814" dirty="0">
                <a:latin typeface="Courier New" panose="02070309020205020404" pitchFamily="49" charset="0"/>
              </a:rPr>
              <a:t> </a:t>
            </a:r>
            <a:r>
              <a:rPr lang="en-US" altLang="en-US" sz="1814" dirty="0" err="1" smtClean="0">
                <a:latin typeface="Courier New" panose="02070309020205020404" pitchFamily="49" charset="0"/>
              </a:rPr>
              <a:t>simple_heap_sort</a:t>
            </a:r>
            <a:r>
              <a:rPr lang="en-US" altLang="en-US" sz="1814" dirty="0">
                <a:latin typeface="Courier New" panose="02070309020205020404" pitchFamily="49" charset="0"/>
              </a:rPr>
              <a:t>( </a:t>
            </a:r>
            <a:r>
              <a:rPr lang="en-US" altLang="en-US" sz="1814" dirty="0" err="1" smtClean="0">
                <a:latin typeface="Courier New" panose="02070309020205020404" pitchFamily="49" charset="0"/>
              </a:rPr>
              <a:t>the_seq</a:t>
            </a:r>
            <a:r>
              <a:rPr lang="en-US" altLang="en-US" sz="1814" dirty="0" smtClean="0">
                <a:latin typeface="Courier New" panose="02070309020205020404" pitchFamily="49" charset="0"/>
              </a:rPr>
              <a:t> </a:t>
            </a:r>
            <a:r>
              <a:rPr lang="en-US" altLang="en-US" sz="1814" dirty="0">
                <a:latin typeface="Courier New" panose="02070309020205020404" pitchFamily="49" charset="0"/>
              </a:rPr>
              <a:t>):</a:t>
            </a:r>
          </a:p>
          <a:p>
            <a:pPr>
              <a:lnSpc>
                <a:spcPct val="94000"/>
              </a:lnSpc>
            </a:pPr>
            <a:r>
              <a:rPr lang="en-US" altLang="en-US" sz="1814" i="1" dirty="0">
                <a:solidFill>
                  <a:srgbClr val="003B7C"/>
                </a:solidFill>
                <a:latin typeface="Courier New" panose="02070309020205020404" pitchFamily="49" charset="0"/>
              </a:rPr>
              <a:t>  </a:t>
            </a:r>
            <a:r>
              <a:rPr lang="en-US" altLang="en-US" sz="1814" i="1" dirty="0" smtClean="0">
                <a:solidFill>
                  <a:srgbClr val="003B7C"/>
                </a:solidFill>
                <a:latin typeface="Courier New" panose="02070309020205020404" pitchFamily="49" charset="0"/>
              </a:rPr>
              <a:t># </a:t>
            </a:r>
            <a:r>
              <a:rPr lang="en-US" altLang="en-US" sz="1814" i="1" dirty="0">
                <a:solidFill>
                  <a:srgbClr val="003B7C"/>
                </a:solidFill>
                <a:latin typeface="Courier New" panose="02070309020205020404" pitchFamily="49" charset="0"/>
              </a:rPr>
              <a:t>Create an array-based max-heap.</a:t>
            </a: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  n = </a:t>
            </a:r>
            <a:r>
              <a:rPr lang="en-US" altLang="en-US" sz="1814" dirty="0" err="1" smtClean="0">
                <a:latin typeface="Courier New" panose="02070309020205020404" pitchFamily="49" charset="0"/>
              </a:rPr>
              <a:t>len</a:t>
            </a:r>
            <a:r>
              <a:rPr lang="en-US" altLang="en-US" sz="1814" dirty="0" smtClean="0">
                <a:latin typeface="Courier New" panose="02070309020205020404" pitchFamily="49" charset="0"/>
              </a:rPr>
              <a:t>(</a:t>
            </a:r>
            <a:r>
              <a:rPr lang="en-US" altLang="en-US" sz="1814" dirty="0" err="1" smtClean="0">
                <a:latin typeface="Courier New" panose="02070309020205020404" pitchFamily="49" charset="0"/>
              </a:rPr>
              <a:t>the_seq</a:t>
            </a:r>
            <a:r>
              <a:rPr lang="en-US" altLang="en-US" sz="1814" dirty="0">
                <a:latin typeface="Courier New" panose="02070309020205020404" pitchFamily="49" charset="0"/>
              </a:rPr>
              <a:t>)  </a:t>
            </a: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  heap = </a:t>
            </a:r>
            <a:r>
              <a:rPr lang="en-US" altLang="en-US" sz="1814" dirty="0" err="1">
                <a:latin typeface="Courier New" panose="02070309020205020404" pitchFamily="49" charset="0"/>
              </a:rPr>
              <a:t>MaxHeap</a:t>
            </a:r>
            <a:r>
              <a:rPr lang="en-US" altLang="en-US" sz="1814" dirty="0">
                <a:latin typeface="Courier New" panose="02070309020205020404" pitchFamily="49" charset="0"/>
              </a:rPr>
              <a:t>( n )</a:t>
            </a: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  </a:t>
            </a:r>
          </a:p>
          <a:p>
            <a:pPr>
              <a:lnSpc>
                <a:spcPct val="94000"/>
              </a:lnSpc>
            </a:pPr>
            <a:r>
              <a:rPr lang="en-US" altLang="en-US" sz="1814" i="1" dirty="0">
                <a:solidFill>
                  <a:srgbClr val="003B7C"/>
                </a:solidFill>
                <a:latin typeface="Courier New" panose="02070309020205020404" pitchFamily="49" charset="0"/>
              </a:rPr>
              <a:t>  </a:t>
            </a:r>
            <a:r>
              <a:rPr lang="en-US" altLang="en-US" sz="1814" i="1" dirty="0" smtClean="0">
                <a:solidFill>
                  <a:srgbClr val="003B7C"/>
                </a:solidFill>
                <a:latin typeface="Courier New" panose="02070309020205020404" pitchFamily="49" charset="0"/>
              </a:rPr>
              <a:t># </a:t>
            </a:r>
            <a:r>
              <a:rPr lang="en-US" altLang="en-US" sz="1814" i="1" dirty="0">
                <a:solidFill>
                  <a:srgbClr val="003B7C"/>
                </a:solidFill>
                <a:latin typeface="Courier New" panose="02070309020205020404" pitchFamily="49" charset="0"/>
              </a:rPr>
              <a:t>Build a max-heap from the list of values.</a:t>
            </a: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  </a:t>
            </a:r>
            <a:r>
              <a:rPr lang="en-US" altLang="en-US" sz="1814" b="1" dirty="0">
                <a:latin typeface="Courier New" panose="02070309020205020404" pitchFamily="49" charset="0"/>
              </a:rPr>
              <a:t>for</a:t>
            </a:r>
            <a:r>
              <a:rPr lang="en-US" altLang="en-US" sz="1814" dirty="0">
                <a:latin typeface="Courier New" panose="02070309020205020404" pitchFamily="49" charset="0"/>
              </a:rPr>
              <a:t> item </a:t>
            </a:r>
            <a:r>
              <a:rPr lang="en-US" altLang="en-US" sz="1814" b="1" dirty="0">
                <a:latin typeface="Courier New" panose="02070309020205020404" pitchFamily="49" charset="0"/>
              </a:rPr>
              <a:t>in</a:t>
            </a:r>
            <a:r>
              <a:rPr lang="en-US" altLang="en-US" sz="1814" dirty="0">
                <a:latin typeface="Courier New" panose="02070309020205020404" pitchFamily="49" charset="0"/>
              </a:rPr>
              <a:t> </a:t>
            </a:r>
            <a:r>
              <a:rPr lang="en-US" altLang="en-US" sz="1814" dirty="0" err="1" smtClean="0">
                <a:latin typeface="Courier New" panose="02070309020205020404" pitchFamily="49" charset="0"/>
              </a:rPr>
              <a:t>the_seq</a:t>
            </a:r>
            <a:r>
              <a:rPr lang="en-US" altLang="en-US" sz="1814" dirty="0" smtClean="0">
                <a:latin typeface="Courier New" panose="02070309020205020404" pitchFamily="49" charset="0"/>
              </a:rPr>
              <a:t> </a:t>
            </a:r>
            <a:r>
              <a:rPr lang="en-US" altLang="en-US" sz="1814" dirty="0">
                <a:latin typeface="Courier New" panose="02070309020205020404" pitchFamily="49" charset="0"/>
              </a:rPr>
              <a:t>:</a:t>
            </a: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    </a:t>
            </a:r>
            <a:r>
              <a:rPr lang="en-US" altLang="en-US" sz="1814" dirty="0" err="1">
                <a:latin typeface="Courier New" panose="02070309020205020404" pitchFamily="49" charset="0"/>
              </a:rPr>
              <a:t>heap.add</a:t>
            </a:r>
            <a:r>
              <a:rPr lang="en-US" altLang="en-US" sz="1814" dirty="0">
                <a:latin typeface="Courier New" panose="02070309020205020404" pitchFamily="49" charset="0"/>
              </a:rPr>
              <a:t>( item )</a:t>
            </a: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     </a:t>
            </a:r>
          </a:p>
          <a:p>
            <a:pPr>
              <a:lnSpc>
                <a:spcPct val="94000"/>
              </a:lnSpc>
            </a:pPr>
            <a:r>
              <a:rPr lang="en-US" altLang="en-US" sz="1814" i="1" dirty="0">
                <a:solidFill>
                  <a:srgbClr val="003B7C"/>
                </a:solidFill>
                <a:latin typeface="Courier New" panose="02070309020205020404" pitchFamily="49" charset="0"/>
              </a:rPr>
              <a:t>  </a:t>
            </a:r>
            <a:r>
              <a:rPr lang="en-US" altLang="en-US" sz="1814" i="1" dirty="0" smtClean="0">
                <a:solidFill>
                  <a:srgbClr val="003B7C"/>
                </a:solidFill>
                <a:latin typeface="Courier New" panose="02070309020205020404" pitchFamily="49" charset="0"/>
              </a:rPr>
              <a:t># Extract </a:t>
            </a:r>
            <a:r>
              <a:rPr lang="en-US" altLang="en-US" sz="1814" i="1" dirty="0">
                <a:solidFill>
                  <a:srgbClr val="003B7C"/>
                </a:solidFill>
                <a:latin typeface="Courier New" panose="02070309020205020404" pitchFamily="49" charset="0"/>
              </a:rPr>
              <a:t>each value from the heap and store</a:t>
            </a:r>
          </a:p>
          <a:p>
            <a:pPr>
              <a:lnSpc>
                <a:spcPct val="94000"/>
              </a:lnSpc>
            </a:pPr>
            <a:r>
              <a:rPr lang="en-US" altLang="en-US" sz="1814" i="1" dirty="0">
                <a:solidFill>
                  <a:srgbClr val="003B7C"/>
                </a:solidFill>
                <a:latin typeface="Courier New" panose="02070309020205020404" pitchFamily="49" charset="0"/>
              </a:rPr>
              <a:t>  </a:t>
            </a:r>
            <a:r>
              <a:rPr lang="en-US" altLang="en-US" sz="1814" i="1" dirty="0" smtClean="0">
                <a:solidFill>
                  <a:srgbClr val="003B7C"/>
                </a:solidFill>
                <a:latin typeface="Courier New" panose="02070309020205020404" pitchFamily="49" charset="0"/>
              </a:rPr>
              <a:t># </a:t>
            </a:r>
            <a:r>
              <a:rPr lang="en-US" altLang="en-US" sz="1814" i="1" dirty="0">
                <a:solidFill>
                  <a:srgbClr val="003B7C"/>
                </a:solidFill>
                <a:latin typeface="Courier New" panose="02070309020205020404" pitchFamily="49" charset="0"/>
              </a:rPr>
              <a:t>them back into the list.</a:t>
            </a: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  </a:t>
            </a:r>
            <a:r>
              <a:rPr lang="en-US" altLang="en-US" sz="1814" b="1" dirty="0">
                <a:latin typeface="Courier New" panose="02070309020205020404" pitchFamily="49" charset="0"/>
              </a:rPr>
              <a:t>for</a:t>
            </a:r>
            <a:r>
              <a:rPr lang="en-US" altLang="en-US" sz="1814" dirty="0">
                <a:latin typeface="Courier New" panose="02070309020205020404" pitchFamily="49" charset="0"/>
              </a:rPr>
              <a:t> </a:t>
            </a:r>
            <a:r>
              <a:rPr lang="en-US" altLang="en-US" sz="1814" dirty="0" err="1">
                <a:latin typeface="Courier New" panose="02070309020205020404" pitchFamily="49" charset="0"/>
              </a:rPr>
              <a:t>i</a:t>
            </a:r>
            <a:r>
              <a:rPr lang="en-US" altLang="en-US" sz="1814" dirty="0">
                <a:latin typeface="Courier New" panose="02070309020205020404" pitchFamily="49" charset="0"/>
              </a:rPr>
              <a:t> </a:t>
            </a:r>
            <a:r>
              <a:rPr lang="en-US" altLang="en-US" sz="1814" b="1" dirty="0">
                <a:latin typeface="Courier New" panose="02070309020205020404" pitchFamily="49" charset="0"/>
              </a:rPr>
              <a:t>in</a:t>
            </a:r>
            <a:r>
              <a:rPr lang="en-US" altLang="en-US" sz="1814" dirty="0">
                <a:latin typeface="Courier New" panose="02070309020205020404" pitchFamily="49" charset="0"/>
              </a:rPr>
              <a:t> range( </a:t>
            </a:r>
            <a:r>
              <a:rPr lang="en-US" altLang="en-US" sz="1814" dirty="0" smtClean="0">
                <a:latin typeface="Courier New" panose="02070309020205020404" pitchFamily="49" charset="0"/>
              </a:rPr>
              <a:t>n-1, -1, </a:t>
            </a:r>
            <a:r>
              <a:rPr lang="en-US" altLang="en-US" sz="1814" dirty="0">
                <a:latin typeface="Courier New" panose="02070309020205020404" pitchFamily="49" charset="0"/>
              </a:rPr>
              <a:t>-1 ) </a:t>
            </a:r>
            <a:r>
              <a:rPr lang="en-US" altLang="en-US" sz="1814" dirty="0" smtClean="0">
                <a:latin typeface="Courier New" panose="02070309020205020404" pitchFamily="49" charset="0"/>
              </a:rPr>
              <a:t>: </a:t>
            </a:r>
            <a:r>
              <a:rPr lang="en-US" altLang="en-US" sz="1814" i="1" dirty="0" smtClean="0">
                <a:solidFill>
                  <a:srgbClr val="0070C0"/>
                </a:solidFill>
                <a:latin typeface="Courier New" panose="02070309020205020404" pitchFamily="49" charset="0"/>
              </a:rPr>
              <a:t># small to large</a:t>
            </a: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 </a:t>
            </a:r>
            <a:r>
              <a:rPr lang="en-US" altLang="en-US" sz="1814" dirty="0" smtClean="0">
                <a:latin typeface="Courier New" panose="02070309020205020404" pitchFamily="49" charset="0"/>
              </a:rPr>
              <a:t> # for I in range( n ) :  </a:t>
            </a:r>
            <a:r>
              <a:rPr lang="en-US" altLang="en-US" sz="1814" i="1" dirty="0" smtClean="0">
                <a:solidFill>
                  <a:srgbClr val="0070C0"/>
                </a:solidFill>
                <a:latin typeface="Courier New" panose="02070309020205020404" pitchFamily="49" charset="0"/>
              </a:rPr>
              <a:t># large to small</a:t>
            </a:r>
            <a:endParaRPr lang="en-US" altLang="en-US" sz="1814" i="1" dirty="0">
              <a:solidFill>
                <a:srgbClr val="0070C0"/>
              </a:solidFill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    </a:t>
            </a:r>
            <a:r>
              <a:rPr lang="en-US" altLang="en-US" sz="1814" dirty="0" err="1">
                <a:latin typeface="Courier New" panose="02070309020205020404" pitchFamily="49" charset="0"/>
              </a:rPr>
              <a:t>theSeq</a:t>
            </a:r>
            <a:r>
              <a:rPr lang="en-US" altLang="en-US" sz="1814" dirty="0">
                <a:latin typeface="Courier New" panose="02070309020205020404" pitchFamily="49" charset="0"/>
              </a:rPr>
              <a:t>[</a:t>
            </a:r>
            <a:r>
              <a:rPr lang="en-US" altLang="en-US" sz="1814" dirty="0" err="1">
                <a:latin typeface="Courier New" panose="02070309020205020404" pitchFamily="49" charset="0"/>
              </a:rPr>
              <a:t>i</a:t>
            </a:r>
            <a:r>
              <a:rPr lang="en-US" altLang="en-US" sz="1814" dirty="0">
                <a:latin typeface="Courier New" panose="02070309020205020404" pitchFamily="49" charset="0"/>
              </a:rPr>
              <a:t>] = </a:t>
            </a:r>
            <a:r>
              <a:rPr lang="en-US" altLang="en-US" sz="1814" dirty="0" err="1">
                <a:latin typeface="Courier New" panose="02070309020205020404" pitchFamily="49" charset="0"/>
              </a:rPr>
              <a:t>heap.extract</a:t>
            </a:r>
            <a:r>
              <a:rPr lang="en-US" altLang="en-US" sz="1814" dirty="0">
                <a:latin typeface="Courier New" panose="02070309020205020404" pitchFamily="49" charset="0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36872899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AF916F9F-4DA3-472D-8D41-62285D66AAE4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87041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In-Place Heapsort</a:t>
            </a:r>
          </a:p>
        </p:txBody>
      </p:sp>
      <p:sp>
        <p:nvSpPr>
          <p:cNvPr id="870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The previous version required additional storage for the heap. </a:t>
            </a:r>
          </a:p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The entire process can be done in-place within the original sequence.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Suppose we are given the following array</a:t>
            </a:r>
          </a:p>
        </p:txBody>
      </p:sp>
      <p:pic>
        <p:nvPicPr>
          <p:cNvPr id="870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8881" y="4431241"/>
            <a:ext cx="6225120" cy="60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921499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5F15806B-6BE2-44A6-81DA-9D7363B57BD4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88065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In-Place Heapsort</a:t>
            </a:r>
          </a:p>
        </p:txBody>
      </p:sp>
      <p:sp>
        <p:nvSpPr>
          <p:cNvPr id="880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81200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The first step is to construct a max-heap.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The heap nodes occupy the array from front to back.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We can keep the heap elements in the front and those yet to be added at the back. 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Keep track of where the heap ends.</a:t>
            </a:r>
          </a:p>
        </p:txBody>
      </p:sp>
    </p:spTree>
    <p:extLst>
      <p:ext uri="{BB962C8B-B14F-4D97-AF65-F5344CB8AC3E}">
        <p14:creationId xmlns:p14="http://schemas.microsoft.com/office/powerpoint/2010/main" val="8149743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B4C7FCA-E14A-4C7E-918B-68149BAEF10E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89089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In-Place Heapsort</a:t>
            </a:r>
          </a:p>
        </p:txBody>
      </p:sp>
      <p:sp>
        <p:nvSpPr>
          <p:cNvPr id="890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81200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The first value in the array represents a max-heap of one element.</a:t>
            </a:r>
          </a:p>
        </p:txBody>
      </p:sp>
      <p:pic>
        <p:nvPicPr>
          <p:cNvPr id="890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5200" y="3194737"/>
            <a:ext cx="4982400" cy="1660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735322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7A77AA1D-B97B-4D48-9F55-239A1A6EE447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90113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In-Place Heapsort</a:t>
            </a:r>
          </a:p>
        </p:txBody>
      </p:sp>
      <p:sp>
        <p:nvSpPr>
          <p:cNvPr id="901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81200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The next value to be added, is the next in the array. 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The value is copied to the root node (position 0).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Then sifted down.</a:t>
            </a:r>
          </a:p>
        </p:txBody>
      </p:sp>
      <p:pic>
        <p:nvPicPr>
          <p:cNvPr id="901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3681" y="4347283"/>
            <a:ext cx="4976640" cy="1928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585976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79DF8BA7-FCFC-4613-85DD-68653805434F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91137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In-Place Heapsort</a:t>
            </a:r>
          </a:p>
        </p:txBody>
      </p:sp>
      <p:pic>
        <p:nvPicPr>
          <p:cNvPr id="9113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3761" y="1287720"/>
            <a:ext cx="6442560" cy="4959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34128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9DA6B8D-B848-4CC1-9E17-48A9FB8BF085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92161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In-Place Heapsort</a:t>
            </a:r>
          </a:p>
        </p:txBody>
      </p:sp>
      <p:sp>
        <p:nvSpPr>
          <p:cNvPr id="921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The next step is to extract the values from the heap and build the sorted sequence.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When the root is extracted, the last child node is copied to the root.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The last child node is stored in the last element of the heap.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We can simply swap the two values.</a:t>
            </a:r>
          </a:p>
        </p:txBody>
      </p:sp>
    </p:spTree>
    <p:extLst>
      <p:ext uri="{BB962C8B-B14F-4D97-AF65-F5344CB8AC3E}">
        <p14:creationId xmlns:p14="http://schemas.microsoft.com/office/powerpoint/2010/main" val="2872662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3423</TotalTime>
  <Words>492</Words>
  <Application>Microsoft Office PowerPoint</Application>
  <PresentationFormat>On-screen Show (4:3)</PresentationFormat>
  <Paragraphs>84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Bitstream Vera Sans</vt:lpstr>
      <vt:lpstr>Calibri</vt:lpstr>
      <vt:lpstr>Courier New</vt:lpstr>
      <vt:lpstr>Palatino Linotype</vt:lpstr>
      <vt:lpstr>Wingdings</vt:lpstr>
      <vt:lpstr>Office Theme</vt:lpstr>
      <vt:lpstr>Binary Tree Application Heap Sorting</vt:lpstr>
      <vt:lpstr>The Heapsort</vt:lpstr>
      <vt:lpstr>Heapsort Implementation</vt:lpstr>
      <vt:lpstr>In-Place Heapsort</vt:lpstr>
      <vt:lpstr>In-Place Heapsort</vt:lpstr>
      <vt:lpstr>In-Place Heapsort</vt:lpstr>
      <vt:lpstr>In-Place Heapsort</vt:lpstr>
      <vt:lpstr>In-Place Heapsort</vt:lpstr>
      <vt:lpstr>In-Place Heapsort</vt:lpstr>
      <vt:lpstr>In-Place Heapsort</vt:lpstr>
      <vt:lpstr>In-Place Heapsort</vt:lpstr>
      <vt:lpstr>In-Place Heapsort Implementation</vt:lpstr>
    </vt:vector>
  </TitlesOfParts>
  <Company>Bucknell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to Computer Science II</dc:title>
  <dc:creator>Evan Peck</dc:creator>
  <cp:lastModifiedBy>Xiannong Meng</cp:lastModifiedBy>
  <cp:revision>167</cp:revision>
  <dcterms:created xsi:type="dcterms:W3CDTF">2014-08-26T14:03:51Z</dcterms:created>
  <dcterms:modified xsi:type="dcterms:W3CDTF">2017-11-01T12:59:38Z</dcterms:modified>
</cp:coreProperties>
</file>