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79" r:id="rId2"/>
    <p:sldId id="257" r:id="rId3"/>
    <p:sldId id="258" r:id="rId4"/>
    <p:sldId id="277" r:id="rId5"/>
    <p:sldId id="27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87" d="100"/>
          <a:sy n="87" d="100"/>
        </p:scale>
        <p:origin x="750" y="11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a:defRPr sz="1200"/>
            </a:lvl1pPr>
          </a:lstStyle>
          <a:p>
            <a:fld id="{4F847868-C615-4350-B7BA-C2C6E9DD0B76}" type="datetimeFigureOut">
              <a:rPr lang="en-US" smtClean="0"/>
              <a:t>11/9/2017</a:t>
            </a:fld>
            <a:endParaRPr 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a:defRPr sz="1200"/>
            </a:lvl1pPr>
          </a:lstStyle>
          <a:p>
            <a:fld id="{10B3A478-C297-4E80-8C09-7348C32BCB25}" type="slidenum">
              <a:rPr lang="en-US" smtClean="0"/>
              <a:t>‹#›</a:t>
            </a:fld>
            <a:endParaRPr lang="en-US"/>
          </a:p>
        </p:txBody>
      </p:sp>
    </p:spTree>
    <p:extLst>
      <p:ext uri="{BB962C8B-B14F-4D97-AF65-F5344CB8AC3E}">
        <p14:creationId xmlns:p14="http://schemas.microsoft.com/office/powerpoint/2010/main" val="41763300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6050" y="0"/>
            <a:ext cx="3027363" cy="465138"/>
          </a:xfrm>
          <a:prstGeom prst="rect">
            <a:avLst/>
          </a:prstGeom>
        </p:spPr>
        <p:txBody>
          <a:bodyPr vert="horz" lIns="91440" tIns="45720" rIns="91440" bIns="45720" rtlCol="0"/>
          <a:lstStyle>
            <a:lvl1pPr algn="r">
              <a:defRPr sz="1200"/>
            </a:lvl1pPr>
          </a:lstStyle>
          <a:p>
            <a:fld id="{ED6E0254-7152-406B-A801-FA5D29A8AD55}" type="datetimeFigureOut">
              <a:rPr lang="en-US" smtClean="0"/>
              <a:t>11/9/2017</a:t>
            </a:fld>
            <a:endParaRPr lang="en-US"/>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500" y="4467225"/>
            <a:ext cx="5588000" cy="36560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8563"/>
            <a:ext cx="3027363" cy="4651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6050" y="8818563"/>
            <a:ext cx="3027363" cy="465137"/>
          </a:xfrm>
          <a:prstGeom prst="rect">
            <a:avLst/>
          </a:prstGeom>
        </p:spPr>
        <p:txBody>
          <a:bodyPr vert="horz" lIns="91440" tIns="45720" rIns="91440" bIns="45720" rtlCol="0" anchor="b"/>
          <a:lstStyle>
            <a:lvl1pPr algn="r">
              <a:defRPr sz="1200"/>
            </a:lvl1pPr>
          </a:lstStyle>
          <a:p>
            <a:fld id="{9E5B2138-2F05-4512-A3D8-69ED1FE01A37}" type="slidenum">
              <a:rPr lang="en-US" smtClean="0"/>
              <a:t>‹#›</a:t>
            </a:fld>
            <a:endParaRPr lang="en-US"/>
          </a:p>
        </p:txBody>
      </p:sp>
    </p:spTree>
    <p:extLst>
      <p:ext uri="{BB962C8B-B14F-4D97-AF65-F5344CB8AC3E}">
        <p14:creationId xmlns:p14="http://schemas.microsoft.com/office/powerpoint/2010/main" val="1029690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761381E-DD9C-014E-82CA-C5A5E97D6283}" type="slidenum">
              <a:rPr lang="en-US"/>
              <a:pPr/>
              <a:t>1</a:t>
            </a:fld>
            <a:endParaRPr lang="en-US"/>
          </a:p>
        </p:txBody>
      </p:sp>
      <p:sp>
        <p:nvSpPr>
          <p:cNvPr id="93185" name="Text Box 1"/>
          <p:cNvSpPr txBox="1">
            <a:spLocks noGrp="1" noRot="1" noChangeAspect="1" noChangeArrowheads="1"/>
          </p:cNvSpPr>
          <p:nvPr>
            <p:ph type="sldImg"/>
          </p:nvPr>
        </p:nvSpPr>
        <p:spPr bwMode="auto">
          <a:xfrm>
            <a:off x="381000" y="693738"/>
            <a:ext cx="6096000" cy="342900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93186" name="Text Box 2"/>
          <p:cNvSpPr txBox="1">
            <a:spLocks noGrp="1" noChangeArrowheads="1"/>
          </p:cNvSpPr>
          <p:nvPr>
            <p:ph type="body" idx="1"/>
          </p:nvPr>
        </p:nvSpPr>
        <p:spPr bwMode="auto">
          <a:xfrm>
            <a:off x="686360" y="4342535"/>
            <a:ext cx="5486681" cy="411451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105392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C9AF2EA-0708-4404-981F-083A917F4088}" type="datetimeFigureOut">
              <a:rPr lang="en-US" smtClean="0"/>
              <a:pPr/>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E164D-3757-4B02-96AE-134360AB3095}" type="slidenum">
              <a:rPr lang="en-US" smtClean="0"/>
              <a:pPr/>
              <a:t>‹#›</a:t>
            </a:fld>
            <a:endParaRPr lang="en-US"/>
          </a:p>
        </p:txBody>
      </p:sp>
    </p:spTree>
    <p:extLst>
      <p:ext uri="{BB962C8B-B14F-4D97-AF65-F5344CB8AC3E}">
        <p14:creationId xmlns:p14="http://schemas.microsoft.com/office/powerpoint/2010/main" val="68351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9AF2EA-0708-4404-981F-083A917F4088}" type="datetimeFigureOut">
              <a:rPr lang="en-US" smtClean="0"/>
              <a:pPr/>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E164D-3757-4B02-96AE-134360AB3095}" type="slidenum">
              <a:rPr lang="en-US" smtClean="0"/>
              <a:pPr/>
              <a:t>‹#›</a:t>
            </a:fld>
            <a:endParaRPr lang="en-US"/>
          </a:p>
        </p:txBody>
      </p:sp>
    </p:spTree>
    <p:extLst>
      <p:ext uri="{BB962C8B-B14F-4D97-AF65-F5344CB8AC3E}">
        <p14:creationId xmlns:p14="http://schemas.microsoft.com/office/powerpoint/2010/main" val="1892905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9AF2EA-0708-4404-981F-083A917F4088}" type="datetimeFigureOut">
              <a:rPr lang="en-US" smtClean="0"/>
              <a:pPr/>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E164D-3757-4B02-96AE-134360AB3095}" type="slidenum">
              <a:rPr lang="en-US" smtClean="0"/>
              <a:pPr/>
              <a:t>‹#›</a:t>
            </a:fld>
            <a:endParaRPr lang="en-US"/>
          </a:p>
        </p:txBody>
      </p:sp>
    </p:spTree>
    <p:extLst>
      <p:ext uri="{BB962C8B-B14F-4D97-AF65-F5344CB8AC3E}">
        <p14:creationId xmlns:p14="http://schemas.microsoft.com/office/powerpoint/2010/main" val="4118599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9AF2EA-0708-4404-981F-083A917F4088}" type="datetimeFigureOut">
              <a:rPr lang="en-US" smtClean="0"/>
              <a:pPr/>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E164D-3757-4B02-96AE-134360AB3095}" type="slidenum">
              <a:rPr lang="en-US" smtClean="0"/>
              <a:pPr/>
              <a:t>‹#›</a:t>
            </a:fld>
            <a:endParaRPr lang="en-US"/>
          </a:p>
        </p:txBody>
      </p:sp>
    </p:spTree>
    <p:extLst>
      <p:ext uri="{BB962C8B-B14F-4D97-AF65-F5344CB8AC3E}">
        <p14:creationId xmlns:p14="http://schemas.microsoft.com/office/powerpoint/2010/main" val="3034446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C9AF2EA-0708-4404-981F-083A917F4088}" type="datetimeFigureOut">
              <a:rPr lang="en-US" smtClean="0"/>
              <a:pPr/>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E164D-3757-4B02-96AE-134360AB3095}" type="slidenum">
              <a:rPr lang="en-US" smtClean="0"/>
              <a:pPr/>
              <a:t>‹#›</a:t>
            </a:fld>
            <a:endParaRPr lang="en-US"/>
          </a:p>
        </p:txBody>
      </p:sp>
    </p:spTree>
    <p:extLst>
      <p:ext uri="{BB962C8B-B14F-4D97-AF65-F5344CB8AC3E}">
        <p14:creationId xmlns:p14="http://schemas.microsoft.com/office/powerpoint/2010/main" val="2349735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9AF2EA-0708-4404-981F-083A917F4088}" type="datetimeFigureOut">
              <a:rPr lang="en-US" smtClean="0"/>
              <a:pPr/>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FE164D-3757-4B02-96AE-134360AB3095}" type="slidenum">
              <a:rPr lang="en-US" smtClean="0"/>
              <a:pPr/>
              <a:t>‹#›</a:t>
            </a:fld>
            <a:endParaRPr lang="en-US"/>
          </a:p>
        </p:txBody>
      </p:sp>
    </p:spTree>
    <p:extLst>
      <p:ext uri="{BB962C8B-B14F-4D97-AF65-F5344CB8AC3E}">
        <p14:creationId xmlns:p14="http://schemas.microsoft.com/office/powerpoint/2010/main" val="3844168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9AF2EA-0708-4404-981F-083A917F4088}" type="datetimeFigureOut">
              <a:rPr lang="en-US" smtClean="0"/>
              <a:pPr/>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FE164D-3757-4B02-96AE-134360AB3095}" type="slidenum">
              <a:rPr lang="en-US" smtClean="0"/>
              <a:pPr/>
              <a:t>‹#›</a:t>
            </a:fld>
            <a:endParaRPr lang="en-US"/>
          </a:p>
        </p:txBody>
      </p:sp>
    </p:spTree>
    <p:extLst>
      <p:ext uri="{BB962C8B-B14F-4D97-AF65-F5344CB8AC3E}">
        <p14:creationId xmlns:p14="http://schemas.microsoft.com/office/powerpoint/2010/main" val="1207364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9AF2EA-0708-4404-981F-083A917F4088}" type="datetimeFigureOut">
              <a:rPr lang="en-US" smtClean="0"/>
              <a:pPr/>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FE164D-3757-4B02-96AE-134360AB3095}" type="slidenum">
              <a:rPr lang="en-US" smtClean="0"/>
              <a:pPr/>
              <a:t>‹#›</a:t>
            </a:fld>
            <a:endParaRPr lang="en-US"/>
          </a:p>
        </p:txBody>
      </p:sp>
    </p:spTree>
    <p:extLst>
      <p:ext uri="{BB962C8B-B14F-4D97-AF65-F5344CB8AC3E}">
        <p14:creationId xmlns:p14="http://schemas.microsoft.com/office/powerpoint/2010/main" val="3125986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9AF2EA-0708-4404-981F-083A917F4088}" type="datetimeFigureOut">
              <a:rPr lang="en-US" smtClean="0"/>
              <a:pPr/>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FE164D-3757-4B02-96AE-134360AB3095}" type="slidenum">
              <a:rPr lang="en-US" smtClean="0"/>
              <a:pPr/>
              <a:t>‹#›</a:t>
            </a:fld>
            <a:endParaRPr lang="en-US"/>
          </a:p>
        </p:txBody>
      </p:sp>
    </p:spTree>
    <p:extLst>
      <p:ext uri="{BB962C8B-B14F-4D97-AF65-F5344CB8AC3E}">
        <p14:creationId xmlns:p14="http://schemas.microsoft.com/office/powerpoint/2010/main" val="189618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C9AF2EA-0708-4404-981F-083A917F4088}" type="datetimeFigureOut">
              <a:rPr lang="en-US" smtClean="0"/>
              <a:pPr/>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FE164D-3757-4B02-96AE-134360AB3095}" type="slidenum">
              <a:rPr lang="en-US" smtClean="0"/>
              <a:pPr/>
              <a:t>‹#›</a:t>
            </a:fld>
            <a:endParaRPr lang="en-US"/>
          </a:p>
        </p:txBody>
      </p:sp>
    </p:spTree>
    <p:extLst>
      <p:ext uri="{BB962C8B-B14F-4D97-AF65-F5344CB8AC3E}">
        <p14:creationId xmlns:p14="http://schemas.microsoft.com/office/powerpoint/2010/main" val="763479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C9AF2EA-0708-4404-981F-083A917F4088}" type="datetimeFigureOut">
              <a:rPr lang="en-US" smtClean="0"/>
              <a:pPr/>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FE164D-3757-4B02-96AE-134360AB3095}" type="slidenum">
              <a:rPr lang="en-US" smtClean="0"/>
              <a:pPr/>
              <a:t>‹#›</a:t>
            </a:fld>
            <a:endParaRPr lang="en-US"/>
          </a:p>
        </p:txBody>
      </p:sp>
    </p:spTree>
    <p:extLst>
      <p:ext uri="{BB962C8B-B14F-4D97-AF65-F5344CB8AC3E}">
        <p14:creationId xmlns:p14="http://schemas.microsoft.com/office/powerpoint/2010/main" val="352581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9AF2EA-0708-4404-981F-083A917F4088}" type="datetimeFigureOut">
              <a:rPr lang="en-US" smtClean="0"/>
              <a:pPr/>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FE164D-3757-4B02-96AE-134360AB3095}" type="slidenum">
              <a:rPr lang="en-US" smtClean="0"/>
              <a:pPr/>
              <a:t>‹#›</a:t>
            </a:fld>
            <a:endParaRPr lang="en-US"/>
          </a:p>
        </p:txBody>
      </p:sp>
    </p:spTree>
    <p:extLst>
      <p:ext uri="{BB962C8B-B14F-4D97-AF65-F5344CB8AC3E}">
        <p14:creationId xmlns:p14="http://schemas.microsoft.com/office/powerpoint/2010/main" val="3315515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ctrTitle"/>
          </p:nvPr>
        </p:nvSpPr>
        <p:spPr>
          <a:ln/>
        </p:spPr>
        <p:txBody>
          <a:bodyPr vert="horz" lIns="91440" tIns="32002" rIns="91440" bIns="45720" rtlCol="0" anchor="b">
            <a:normAutofit fontScale="90000"/>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b="1" dirty="0" smtClean="0"/>
              <a:t>AVL Tree</a:t>
            </a:r>
            <a:br>
              <a:rPr lang="en-US" b="1" dirty="0" smtClean="0"/>
            </a:br>
            <a:r>
              <a:rPr lang="en-US" b="1" dirty="0" smtClean="0"/>
              <a:t>A Balanced Binary Search Tree</a:t>
            </a:r>
            <a:endParaRPr lang="en-US" dirty="0"/>
          </a:p>
        </p:txBody>
      </p:sp>
      <p:sp>
        <p:nvSpPr>
          <p:cNvPr id="14338" name="Rectangle 2"/>
          <p:cNvSpPr>
            <a:spLocks noGrp="1" noChangeArrowheads="1"/>
          </p:cNvSpPr>
          <p:nvPr>
            <p:ph type="subTitle" idx="1"/>
          </p:nvPr>
        </p:nvSpPr>
        <p:spPr>
          <a:ln/>
        </p:spPr>
        <p:txBody>
          <a:bodyPr>
            <a:normAutofit/>
          </a:bodyPr>
          <a:lstStyle/>
          <a:p>
            <a:pPr marL="97922">
              <a:buSzPct val="45000"/>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dirty="0"/>
              <a:t>R</a:t>
            </a:r>
            <a:r>
              <a:rPr lang="en-US" dirty="0" smtClean="0"/>
              <a:t>evised based on textbook author’s notes and Professor Booth’s notes.</a:t>
            </a:r>
            <a:endParaRPr lang="en-US" dirty="0"/>
          </a:p>
        </p:txBody>
      </p:sp>
    </p:spTree>
    <p:extLst>
      <p:ext uri="{BB962C8B-B14F-4D97-AF65-F5344CB8AC3E}">
        <p14:creationId xmlns:p14="http://schemas.microsoft.com/office/powerpoint/2010/main" val="42224849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653" y="82967"/>
            <a:ext cx="10515600" cy="1325563"/>
          </a:xfrm>
        </p:spPr>
        <p:txBody>
          <a:bodyPr/>
          <a:lstStyle/>
          <a:p>
            <a:r>
              <a:rPr lang="en-US" b="1" dirty="0"/>
              <a:t>Insertion</a:t>
            </a:r>
          </a:p>
        </p:txBody>
      </p:sp>
      <p:sp>
        <p:nvSpPr>
          <p:cNvPr id="3" name="Content Placeholder 2"/>
          <p:cNvSpPr>
            <a:spLocks noGrp="1"/>
          </p:cNvSpPr>
          <p:nvPr>
            <p:ph idx="1"/>
          </p:nvPr>
        </p:nvSpPr>
        <p:spPr>
          <a:xfrm>
            <a:off x="629653" y="1408530"/>
            <a:ext cx="10515600" cy="4351338"/>
          </a:xfrm>
        </p:spPr>
        <p:txBody>
          <a:bodyPr/>
          <a:lstStyle/>
          <a:p>
            <a:r>
              <a:rPr lang="en-US" dirty="0"/>
              <a:t>Now we have our weapon (rotations) and we will use it</a:t>
            </a:r>
          </a:p>
          <a:p>
            <a:r>
              <a:rPr lang="en-US" dirty="0"/>
              <a:t>Step 1.  Find a place to add the element as a leaf node</a:t>
            </a:r>
          </a:p>
          <a:p>
            <a:pPr lvl="1"/>
            <a:r>
              <a:rPr lang="en-US" dirty="0"/>
              <a:t>Same as BST</a:t>
            </a:r>
          </a:p>
          <a:p>
            <a:r>
              <a:rPr lang="en-US" dirty="0"/>
              <a:t>Step 2.  Rebalance</a:t>
            </a:r>
          </a:p>
          <a:p>
            <a:pPr lvl="1"/>
            <a:r>
              <a:rPr lang="en-US" dirty="0" smtClean="0"/>
              <a:t>Four </a:t>
            </a:r>
            <a:r>
              <a:rPr lang="en-US" dirty="0"/>
              <a:t>Cases to consider</a:t>
            </a:r>
          </a:p>
          <a:p>
            <a:pPr lvl="1"/>
            <a:endParaRPr lang="en-US" dirty="0"/>
          </a:p>
          <a:p>
            <a:pPr lvl="1"/>
            <a:endParaRPr lang="en-US" dirty="0"/>
          </a:p>
        </p:txBody>
      </p:sp>
    </p:spTree>
    <p:extLst>
      <p:ext uri="{BB962C8B-B14F-4D97-AF65-F5344CB8AC3E}">
        <p14:creationId xmlns:p14="http://schemas.microsoft.com/office/powerpoint/2010/main" val="24232324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358" y="16395"/>
            <a:ext cx="10515600" cy="1325563"/>
          </a:xfrm>
        </p:spPr>
        <p:txBody>
          <a:bodyPr/>
          <a:lstStyle/>
          <a:p>
            <a:r>
              <a:rPr lang="en-US" b="1" dirty="0"/>
              <a:t>Case 1.</a:t>
            </a:r>
          </a:p>
        </p:txBody>
      </p:sp>
      <p:sp>
        <p:nvSpPr>
          <p:cNvPr id="3" name="Content Placeholder 2"/>
          <p:cNvSpPr>
            <a:spLocks noGrp="1"/>
          </p:cNvSpPr>
          <p:nvPr>
            <p:ph idx="1"/>
          </p:nvPr>
        </p:nvSpPr>
        <p:spPr>
          <a:xfrm>
            <a:off x="517358" y="1167898"/>
            <a:ext cx="10515600" cy="4351338"/>
          </a:xfrm>
        </p:spPr>
        <p:txBody>
          <a:bodyPr/>
          <a:lstStyle/>
          <a:p>
            <a:r>
              <a:rPr lang="en-US" dirty="0"/>
              <a:t>Add to the left side of a subtree that is already left-high</a:t>
            </a: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5948" y="2130217"/>
            <a:ext cx="3243262" cy="43084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Box 4"/>
          <p:cNvSpPr txBox="1"/>
          <p:nvPr/>
        </p:nvSpPr>
        <p:spPr>
          <a:xfrm>
            <a:off x="5546558" y="2841580"/>
            <a:ext cx="5486400" cy="2677656"/>
          </a:xfrm>
          <a:prstGeom prst="rect">
            <a:avLst/>
          </a:prstGeom>
          <a:noFill/>
        </p:spPr>
        <p:txBody>
          <a:bodyPr wrap="square" rtlCol="0">
            <a:spAutoFit/>
          </a:bodyPr>
          <a:lstStyle/>
          <a:p>
            <a:r>
              <a:rPr lang="en-US" sz="2400" b="1" dirty="0"/>
              <a:t>Insert 28.</a:t>
            </a:r>
          </a:p>
          <a:p>
            <a:pPr marL="342900" indent="-342900">
              <a:buAutoNum type="arabicPeriod"/>
            </a:pPr>
            <a:r>
              <a:rPr lang="en-US" sz="2400" b="1" dirty="0"/>
              <a:t>Walk down to find a place to insert 28.</a:t>
            </a:r>
          </a:p>
          <a:p>
            <a:pPr marL="342900" indent="-342900">
              <a:buAutoNum type="arabicPeriod"/>
            </a:pPr>
            <a:r>
              <a:rPr lang="en-US" sz="2400" b="1" dirty="0"/>
              <a:t>Walk back up the path and found a node with left-high and we added to the left!  Now very left-high! We need to fix this!</a:t>
            </a:r>
          </a:p>
          <a:p>
            <a:pPr marL="342900" indent="-342900">
              <a:buAutoNum type="arabicPeriod"/>
            </a:pPr>
            <a:r>
              <a:rPr lang="en-US" sz="2400" b="1" dirty="0"/>
              <a:t>Fix?</a:t>
            </a:r>
          </a:p>
        </p:txBody>
      </p:sp>
    </p:spTree>
    <p:extLst>
      <p:ext uri="{BB962C8B-B14F-4D97-AF65-F5344CB8AC3E}">
        <p14:creationId xmlns:p14="http://schemas.microsoft.com/office/powerpoint/2010/main" val="34908635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853" y="-157664"/>
            <a:ext cx="10515600" cy="1325563"/>
          </a:xfrm>
        </p:spPr>
        <p:txBody>
          <a:bodyPr/>
          <a:lstStyle/>
          <a:p>
            <a:r>
              <a:rPr lang="en-US" b="1" dirty="0"/>
              <a:t>Case 1</a:t>
            </a:r>
          </a:p>
        </p:txBody>
      </p:sp>
      <p:sp>
        <p:nvSpPr>
          <p:cNvPr id="3" name="Content Placeholder 2"/>
          <p:cNvSpPr>
            <a:spLocks noGrp="1"/>
          </p:cNvSpPr>
          <p:nvPr>
            <p:ph idx="1"/>
          </p:nvPr>
        </p:nvSpPr>
        <p:spPr>
          <a:xfrm>
            <a:off x="324853" y="895184"/>
            <a:ext cx="10515600" cy="4351338"/>
          </a:xfrm>
        </p:spPr>
        <p:txBody>
          <a:bodyPr/>
          <a:lstStyle/>
          <a:p>
            <a:r>
              <a:rPr lang="en-US" dirty="0"/>
              <a:t>How do we fix the balance?</a:t>
            </a:r>
          </a:p>
          <a:p>
            <a:r>
              <a:rPr lang="en-US" dirty="0"/>
              <a:t>At the node with left-high (P) on the return path,….</a:t>
            </a:r>
          </a:p>
          <a:p>
            <a:r>
              <a:rPr lang="en-US" dirty="0"/>
              <a:t>What do we know about the subtree P?</a:t>
            </a:r>
          </a:p>
          <a:p>
            <a:pPr lvl="1"/>
            <a:r>
              <a:rPr lang="en-US" dirty="0"/>
              <a:t>We know the left side subtree height is now 2 nodes higher than the height of the right subtree</a:t>
            </a:r>
          </a:p>
          <a:p>
            <a:pPr lvl="1"/>
            <a:r>
              <a:rPr lang="en-US" dirty="0"/>
              <a:t>We know if we could rotate one node for the left into the right the subtrees will be equal</a:t>
            </a:r>
          </a:p>
          <a:p>
            <a:r>
              <a:rPr lang="en-US" dirty="0"/>
              <a:t>Therefore, rotate right!</a:t>
            </a: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39726" y="3441283"/>
            <a:ext cx="6464300" cy="322421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414862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8969"/>
            <a:ext cx="10515600" cy="1325563"/>
          </a:xfrm>
        </p:spPr>
        <p:txBody>
          <a:bodyPr/>
          <a:lstStyle/>
          <a:p>
            <a:r>
              <a:rPr lang="en-US" dirty="0"/>
              <a:t>Easy Example (Case 1)</a:t>
            </a: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56949" y="1172200"/>
            <a:ext cx="2696452" cy="358207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75570" y="1236035"/>
            <a:ext cx="3238500" cy="34544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cxnSp>
        <p:nvCxnSpPr>
          <p:cNvPr id="9" name="Straight Arrow Connector 8"/>
          <p:cNvCxnSpPr/>
          <p:nvPr/>
        </p:nvCxnSpPr>
        <p:spPr>
          <a:xfrm>
            <a:off x="5550568" y="2550695"/>
            <a:ext cx="1155032" cy="16042"/>
          </a:xfrm>
          <a:prstGeom prst="straightConnector1">
            <a:avLst/>
          </a:prstGeom>
          <a:ln w="8572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61976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0315074" cy="673768"/>
          </a:xfrm>
        </p:spPr>
        <p:txBody>
          <a:bodyPr>
            <a:normAutofit fontScale="90000"/>
          </a:bodyPr>
          <a:lstStyle/>
          <a:p>
            <a:r>
              <a:rPr lang="en-US" dirty="0"/>
              <a:t>More Complex Example (Case 1</a:t>
            </a:r>
            <a:r>
              <a:rPr lang="en-US" dirty="0" smtClean="0"/>
              <a:t>)</a:t>
            </a:r>
            <a:endParaRPr lang="en-US" dirty="0"/>
          </a:p>
        </p:txBody>
      </p:sp>
      <p:pic>
        <p:nvPicPr>
          <p:cNvPr id="4" name="Picture 3"/>
          <p:cNvPicPr>
            <a:picLocks noChangeAspect="1"/>
          </p:cNvPicPr>
          <p:nvPr/>
        </p:nvPicPr>
        <p:blipFill>
          <a:blip r:embed="rId2" cstate="print"/>
          <a:stretch>
            <a:fillRect/>
          </a:stretch>
        </p:blipFill>
        <p:spPr>
          <a:xfrm>
            <a:off x="451434" y="755231"/>
            <a:ext cx="5532271" cy="1724025"/>
          </a:xfrm>
          <a:prstGeom prst="rect">
            <a:avLst/>
          </a:prstGeom>
        </p:spPr>
      </p:pic>
      <p:pic>
        <p:nvPicPr>
          <p:cNvPr id="5" name="Picture 4"/>
          <p:cNvPicPr>
            <a:picLocks noChangeAspect="1"/>
          </p:cNvPicPr>
          <p:nvPr/>
        </p:nvPicPr>
        <p:blipFill>
          <a:blip r:embed="rId3" cstate="print"/>
          <a:stretch>
            <a:fillRect/>
          </a:stretch>
        </p:blipFill>
        <p:spPr>
          <a:xfrm>
            <a:off x="451434" y="2479256"/>
            <a:ext cx="5532271" cy="1899486"/>
          </a:xfrm>
          <a:prstGeom prst="rect">
            <a:avLst/>
          </a:prstGeom>
        </p:spPr>
      </p:pic>
      <p:pic>
        <p:nvPicPr>
          <p:cNvPr id="6" name="Picture 5"/>
          <p:cNvPicPr>
            <a:picLocks noChangeAspect="1"/>
          </p:cNvPicPr>
          <p:nvPr/>
        </p:nvPicPr>
        <p:blipFill>
          <a:blip r:embed="rId4" cstate="print"/>
          <a:stretch>
            <a:fillRect/>
          </a:stretch>
        </p:blipFill>
        <p:spPr>
          <a:xfrm>
            <a:off x="451434" y="4378742"/>
            <a:ext cx="5532271" cy="2019300"/>
          </a:xfrm>
          <a:prstGeom prst="rect">
            <a:avLst/>
          </a:prstGeom>
        </p:spPr>
      </p:pic>
      <p:sp>
        <p:nvSpPr>
          <p:cNvPr id="7" name="TextBox 6"/>
          <p:cNvSpPr txBox="1"/>
          <p:nvPr/>
        </p:nvSpPr>
        <p:spPr>
          <a:xfrm>
            <a:off x="3170573" y="4988282"/>
            <a:ext cx="2003006" cy="400110"/>
          </a:xfrm>
          <a:prstGeom prst="rect">
            <a:avLst/>
          </a:prstGeom>
          <a:noFill/>
        </p:spPr>
        <p:txBody>
          <a:bodyPr wrap="square" rtlCol="0">
            <a:spAutoFit/>
          </a:bodyPr>
          <a:lstStyle/>
          <a:p>
            <a:r>
              <a:rPr lang="en-US" sz="2000" b="1" dirty="0"/>
              <a:t>50 – Left-heavy</a:t>
            </a:r>
          </a:p>
        </p:txBody>
      </p:sp>
      <p:cxnSp>
        <p:nvCxnSpPr>
          <p:cNvPr id="10" name="Straight Arrow Connector 9"/>
          <p:cNvCxnSpPr/>
          <p:nvPr/>
        </p:nvCxnSpPr>
        <p:spPr>
          <a:xfrm>
            <a:off x="256674" y="850232"/>
            <a:ext cx="0" cy="5342021"/>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5" cstate="print"/>
          <a:stretch>
            <a:fillRect/>
          </a:stretch>
        </p:blipFill>
        <p:spPr>
          <a:xfrm>
            <a:off x="6400800" y="819399"/>
            <a:ext cx="5791200" cy="2200275"/>
          </a:xfrm>
          <a:prstGeom prst="rect">
            <a:avLst/>
          </a:prstGeom>
        </p:spPr>
      </p:pic>
      <p:pic>
        <p:nvPicPr>
          <p:cNvPr id="12" name="Picture 11"/>
          <p:cNvPicPr>
            <a:picLocks noChangeAspect="1"/>
          </p:cNvPicPr>
          <p:nvPr/>
        </p:nvPicPr>
        <p:blipFill>
          <a:blip r:embed="rId6" cstate="print"/>
          <a:stretch>
            <a:fillRect/>
          </a:stretch>
        </p:blipFill>
        <p:spPr>
          <a:xfrm>
            <a:off x="6400800" y="3036968"/>
            <a:ext cx="5791200" cy="1951314"/>
          </a:xfrm>
          <a:prstGeom prst="rect">
            <a:avLst/>
          </a:prstGeom>
        </p:spPr>
      </p:pic>
      <p:cxnSp>
        <p:nvCxnSpPr>
          <p:cNvPr id="14" name="Straight Arrow Connector 13"/>
          <p:cNvCxnSpPr/>
          <p:nvPr/>
        </p:nvCxnSpPr>
        <p:spPr>
          <a:xfrm flipV="1">
            <a:off x="5173579" y="2254668"/>
            <a:ext cx="1467853" cy="2664492"/>
          </a:xfrm>
          <a:prstGeom prst="straightConnector1">
            <a:avLst/>
          </a:prstGeom>
          <a:ln w="603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1486147" y="2254667"/>
            <a:ext cx="32085" cy="1332247"/>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82397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979" y="-107365"/>
            <a:ext cx="10515600" cy="1325563"/>
          </a:xfrm>
        </p:spPr>
        <p:txBody>
          <a:bodyPr/>
          <a:lstStyle/>
          <a:p>
            <a:r>
              <a:rPr lang="en-US" b="1" dirty="0"/>
              <a:t>Case 2</a:t>
            </a:r>
          </a:p>
        </p:txBody>
      </p:sp>
      <p:sp>
        <p:nvSpPr>
          <p:cNvPr id="3" name="Content Placeholder 2"/>
          <p:cNvSpPr>
            <a:spLocks noGrp="1"/>
          </p:cNvSpPr>
          <p:nvPr>
            <p:ph idx="1"/>
          </p:nvPr>
        </p:nvSpPr>
        <p:spPr>
          <a:xfrm>
            <a:off x="372979" y="1073233"/>
            <a:ext cx="10515600" cy="1382796"/>
          </a:xfrm>
        </p:spPr>
        <p:txBody>
          <a:bodyPr/>
          <a:lstStyle/>
          <a:p>
            <a:r>
              <a:rPr lang="en-US" dirty="0"/>
              <a:t>Add node as a right or left leaf node of a path where you are right of your grandparent, C, (equal-high) and left of your great grandparent, P, (left-high).</a:t>
            </a: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7417" y="2761832"/>
            <a:ext cx="2979361" cy="366661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Box 4"/>
          <p:cNvSpPr txBox="1"/>
          <p:nvPr/>
        </p:nvSpPr>
        <p:spPr>
          <a:xfrm>
            <a:off x="5402179" y="2537242"/>
            <a:ext cx="5486400" cy="3785652"/>
          </a:xfrm>
          <a:prstGeom prst="rect">
            <a:avLst/>
          </a:prstGeom>
          <a:noFill/>
        </p:spPr>
        <p:txBody>
          <a:bodyPr wrap="square" rtlCol="0">
            <a:spAutoFit/>
          </a:bodyPr>
          <a:lstStyle/>
          <a:p>
            <a:r>
              <a:rPr lang="en-US" sz="2400" b="1" dirty="0"/>
              <a:t>Insert 35.</a:t>
            </a:r>
          </a:p>
          <a:p>
            <a:pPr marL="342900" indent="-342900">
              <a:buAutoNum type="arabicPeriod"/>
            </a:pPr>
            <a:r>
              <a:rPr lang="en-US" sz="2400" b="1" dirty="0"/>
              <a:t>Walk down to find a place to insert 35.</a:t>
            </a:r>
          </a:p>
          <a:p>
            <a:pPr marL="342900" indent="-342900">
              <a:buAutoNum type="arabicPeriod"/>
            </a:pPr>
            <a:r>
              <a:rPr lang="en-US" sz="2400" b="1" dirty="0"/>
              <a:t>Walk back up the path to 30, make </a:t>
            </a:r>
            <a:r>
              <a:rPr lang="en-US" sz="2400" b="1" dirty="0" smtClean="0"/>
              <a:t>G right-high ‘&lt;‘</a:t>
            </a:r>
            <a:endParaRPr lang="en-US" sz="2400" b="1" dirty="0"/>
          </a:p>
          <a:p>
            <a:pPr marL="342900" indent="-342900">
              <a:buAutoNum type="arabicPeriod"/>
            </a:pPr>
            <a:r>
              <a:rPr lang="en-US" sz="2400" b="1" dirty="0"/>
              <a:t>Walk back up the path to 25, </a:t>
            </a:r>
            <a:r>
              <a:rPr lang="en-US" sz="2400" b="1" dirty="0" smtClean="0"/>
              <a:t>make C right-high ‘&lt;‘</a:t>
            </a:r>
            <a:endParaRPr lang="en-US" sz="2400" b="1" dirty="0"/>
          </a:p>
          <a:p>
            <a:pPr marL="342900" indent="-342900">
              <a:buAutoNum type="arabicPeriod"/>
            </a:pPr>
            <a:r>
              <a:rPr lang="en-US" sz="2400" b="1" dirty="0"/>
              <a:t>Walk back up the path to 60, Oh no!  Was already left-high and now left is even more taller! Fix this!</a:t>
            </a:r>
          </a:p>
          <a:p>
            <a:pPr marL="342900" indent="-342900">
              <a:buAutoNum type="arabicPeriod"/>
            </a:pPr>
            <a:r>
              <a:rPr lang="en-US" sz="2400" b="1" dirty="0"/>
              <a:t>Fix?</a:t>
            </a:r>
          </a:p>
        </p:txBody>
      </p:sp>
    </p:spTree>
    <p:extLst>
      <p:ext uri="{BB962C8B-B14F-4D97-AF65-F5344CB8AC3E}">
        <p14:creationId xmlns:p14="http://schemas.microsoft.com/office/powerpoint/2010/main" val="30682929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558" y="-235001"/>
            <a:ext cx="10515600" cy="1325563"/>
          </a:xfrm>
        </p:spPr>
        <p:txBody>
          <a:bodyPr/>
          <a:lstStyle/>
          <a:p>
            <a:r>
              <a:rPr lang="en-US" b="1" dirty="0"/>
              <a:t>Case 2</a:t>
            </a:r>
          </a:p>
        </p:txBody>
      </p:sp>
      <p:sp>
        <p:nvSpPr>
          <p:cNvPr id="3" name="Content Placeholder 2"/>
          <p:cNvSpPr>
            <a:spLocks noGrp="1"/>
          </p:cNvSpPr>
          <p:nvPr>
            <p:ph idx="1"/>
          </p:nvPr>
        </p:nvSpPr>
        <p:spPr>
          <a:xfrm>
            <a:off x="212558" y="814972"/>
            <a:ext cx="7567863" cy="5505617"/>
          </a:xfrm>
        </p:spPr>
        <p:txBody>
          <a:bodyPr>
            <a:normAutofit fontScale="92500"/>
          </a:bodyPr>
          <a:lstStyle/>
          <a:p>
            <a:r>
              <a:rPr lang="en-US" dirty="0"/>
              <a:t>How do we fix this imbalance?</a:t>
            </a:r>
          </a:p>
          <a:p>
            <a:r>
              <a:rPr lang="en-US" dirty="0"/>
              <a:t>At node with left-high (P)</a:t>
            </a:r>
          </a:p>
          <a:p>
            <a:r>
              <a:rPr lang="en-US" dirty="0"/>
              <a:t>Would a simple rotation help?</a:t>
            </a:r>
          </a:p>
          <a:p>
            <a:pPr lvl="1"/>
            <a:r>
              <a:rPr lang="en-US" dirty="0"/>
              <a:t>Left rotation around P – would </a:t>
            </a:r>
            <a:r>
              <a:rPr lang="en-US" dirty="0" smtClean="0"/>
              <a:t>make the left branch of P more taller (more ‘left-high’)!</a:t>
            </a:r>
          </a:p>
          <a:p>
            <a:pPr lvl="1"/>
            <a:r>
              <a:rPr lang="en-US" dirty="0" smtClean="0"/>
              <a:t>A simple right rotation around P – would make C the new root, P the right child of C, G the left child of P, s1 the left child of C. The tree is not balanced as the right-height(C)= height(P)+1 </a:t>
            </a:r>
            <a:r>
              <a:rPr lang="en-US" dirty="0"/>
              <a:t>=</a:t>
            </a:r>
            <a:r>
              <a:rPr lang="en-US" dirty="0" smtClean="0"/>
              <a:t> height(G)+h+1 &gt;&gt; left-height(C) == h</a:t>
            </a:r>
            <a:endParaRPr lang="en-US" dirty="0"/>
          </a:p>
          <a:p>
            <a:r>
              <a:rPr lang="en-US" dirty="0" smtClean="0"/>
              <a:t>What </a:t>
            </a:r>
            <a:r>
              <a:rPr lang="en-US" dirty="0"/>
              <a:t>if we do a </a:t>
            </a:r>
            <a:r>
              <a:rPr lang="en-US" dirty="0" smtClean="0"/>
              <a:t>left rotation </a:t>
            </a:r>
            <a:r>
              <a:rPr lang="en-US" dirty="0"/>
              <a:t>on the left child of </a:t>
            </a:r>
            <a:r>
              <a:rPr lang="en-US" dirty="0" smtClean="0"/>
              <a:t>P (node C) first, followed by a right rotation of P?</a:t>
            </a:r>
            <a:endParaRPr lang="en-US" dirty="0"/>
          </a:p>
          <a:p>
            <a:r>
              <a:rPr lang="en-US" dirty="0" smtClean="0"/>
              <a:t>Result </a:t>
            </a:r>
            <a:endParaRPr lang="en-US" dirty="0"/>
          </a:p>
          <a:p>
            <a:pPr lvl="1"/>
            <a:r>
              <a:rPr lang="en-US" dirty="0"/>
              <a:t>1. </a:t>
            </a:r>
            <a:r>
              <a:rPr lang="en-US" dirty="0" smtClean="0"/>
              <a:t>Left rotation on </a:t>
            </a:r>
            <a:r>
              <a:rPr lang="en-US" dirty="0" err="1" smtClean="0"/>
              <a:t>P.left</a:t>
            </a:r>
            <a:r>
              <a:rPr lang="en-US" dirty="0" smtClean="0"/>
              <a:t> (C in this case)</a:t>
            </a:r>
            <a:endParaRPr lang="en-US" dirty="0"/>
          </a:p>
          <a:p>
            <a:pPr lvl="1"/>
            <a:r>
              <a:rPr lang="en-US" dirty="0"/>
              <a:t>2. </a:t>
            </a:r>
            <a:r>
              <a:rPr lang="en-US" dirty="0" smtClean="0"/>
              <a:t>Right rotation </a:t>
            </a:r>
            <a:r>
              <a:rPr lang="en-US" dirty="0"/>
              <a:t>on P</a:t>
            </a:r>
          </a:p>
        </p:txBody>
      </p:sp>
      <p:pic>
        <p:nvPicPr>
          <p:cNvPr id="4" name="Picture 3"/>
          <p:cNvPicPr>
            <a:picLocks noChangeAspect="1"/>
          </p:cNvPicPr>
          <p:nvPr/>
        </p:nvPicPr>
        <p:blipFill>
          <a:blip r:embed="rId2" cstate="print"/>
          <a:stretch>
            <a:fillRect/>
          </a:stretch>
        </p:blipFill>
        <p:spPr>
          <a:xfrm>
            <a:off x="7780421" y="1181184"/>
            <a:ext cx="4313573" cy="4422359"/>
          </a:xfrm>
          <a:prstGeom prst="rect">
            <a:avLst/>
          </a:prstGeom>
        </p:spPr>
      </p:pic>
      <p:sp>
        <p:nvSpPr>
          <p:cNvPr id="5" name="TextBox 4"/>
          <p:cNvSpPr txBox="1"/>
          <p:nvPr/>
        </p:nvSpPr>
        <p:spPr>
          <a:xfrm>
            <a:off x="8990723" y="3392363"/>
            <a:ext cx="609600" cy="369332"/>
          </a:xfrm>
          <a:prstGeom prst="rect">
            <a:avLst/>
          </a:prstGeom>
          <a:noFill/>
        </p:spPr>
        <p:txBody>
          <a:bodyPr wrap="square" rtlCol="0">
            <a:spAutoFit/>
          </a:bodyPr>
          <a:lstStyle/>
          <a:p>
            <a:r>
              <a:rPr lang="en-US" b="1" dirty="0"/>
              <a:t>1</a:t>
            </a:r>
          </a:p>
        </p:txBody>
      </p:sp>
      <p:sp>
        <p:nvSpPr>
          <p:cNvPr id="6" name="TextBox 5"/>
          <p:cNvSpPr txBox="1"/>
          <p:nvPr/>
        </p:nvSpPr>
        <p:spPr>
          <a:xfrm>
            <a:off x="10001375" y="2502571"/>
            <a:ext cx="458077" cy="369332"/>
          </a:xfrm>
          <a:prstGeom prst="rect">
            <a:avLst/>
          </a:prstGeom>
          <a:noFill/>
        </p:spPr>
        <p:txBody>
          <a:bodyPr wrap="square" rtlCol="0">
            <a:spAutoFit/>
          </a:bodyPr>
          <a:lstStyle/>
          <a:p>
            <a:r>
              <a:rPr lang="en-US" b="1" dirty="0"/>
              <a:t>2</a:t>
            </a:r>
          </a:p>
        </p:txBody>
      </p:sp>
    </p:spTree>
    <p:extLst>
      <p:ext uri="{BB962C8B-B14F-4D97-AF65-F5344CB8AC3E}">
        <p14:creationId xmlns:p14="http://schemas.microsoft.com/office/powerpoint/2010/main" val="291384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4453" y="0"/>
            <a:ext cx="10515600" cy="1325563"/>
          </a:xfrm>
        </p:spPr>
        <p:txBody>
          <a:bodyPr/>
          <a:lstStyle/>
          <a:p>
            <a:r>
              <a:rPr lang="en-US" b="1" dirty="0"/>
              <a:t>Example (Case 2</a:t>
            </a:r>
            <a:r>
              <a:rPr lang="en-US" b="1" dirty="0" smtClean="0"/>
              <a:t>)</a:t>
            </a:r>
            <a:endParaRPr lang="en-US" b="1"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6537" y="1943685"/>
            <a:ext cx="2979361" cy="366661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08562" y="1968665"/>
            <a:ext cx="3917950" cy="30765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cxnSp>
        <p:nvCxnSpPr>
          <p:cNvPr id="7" name="Straight Arrow Connector 6"/>
          <p:cNvCxnSpPr/>
          <p:nvPr/>
        </p:nvCxnSpPr>
        <p:spPr>
          <a:xfrm>
            <a:off x="4892842" y="3481972"/>
            <a:ext cx="18769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9294469" y="4965538"/>
            <a:ext cx="495649" cy="461665"/>
          </a:xfrm>
          <a:prstGeom prst="rect">
            <a:avLst/>
          </a:prstGeom>
          <a:noFill/>
        </p:spPr>
        <p:txBody>
          <a:bodyPr wrap="none" rtlCol="0">
            <a:spAutoFit/>
          </a:bodyPr>
          <a:lstStyle/>
          <a:p>
            <a:r>
              <a:rPr lang="en-US" sz="2400" b="1" dirty="0" smtClean="0"/>
              <a:t>35</a:t>
            </a:r>
            <a:endParaRPr lang="en-US" b="1" dirty="0"/>
          </a:p>
        </p:txBody>
      </p:sp>
      <p:cxnSp>
        <p:nvCxnSpPr>
          <p:cNvPr id="8" name="Straight Connector 7"/>
          <p:cNvCxnSpPr/>
          <p:nvPr/>
        </p:nvCxnSpPr>
        <p:spPr>
          <a:xfrm>
            <a:off x="9190299" y="4687747"/>
            <a:ext cx="599819" cy="23149"/>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47038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5943"/>
            <a:ext cx="10515600" cy="1325563"/>
          </a:xfrm>
        </p:spPr>
        <p:txBody>
          <a:bodyPr/>
          <a:lstStyle/>
          <a:p>
            <a:r>
              <a:rPr lang="en-US" b="1" dirty="0"/>
              <a:t>Case 3 </a:t>
            </a:r>
          </a:p>
        </p:txBody>
      </p:sp>
      <p:sp>
        <p:nvSpPr>
          <p:cNvPr id="3" name="Content Placeholder 2"/>
          <p:cNvSpPr>
            <a:spLocks noGrp="1"/>
          </p:cNvSpPr>
          <p:nvPr>
            <p:ph idx="1"/>
          </p:nvPr>
        </p:nvSpPr>
        <p:spPr>
          <a:xfrm>
            <a:off x="838200" y="852947"/>
            <a:ext cx="10515600" cy="4351338"/>
          </a:xfrm>
        </p:spPr>
        <p:txBody>
          <a:bodyPr/>
          <a:lstStyle/>
          <a:p>
            <a:r>
              <a:rPr lang="en-US" dirty="0"/>
              <a:t>Mirror image of Case 1</a:t>
            </a:r>
          </a:p>
          <a:p>
            <a:r>
              <a:rPr lang="en-US" dirty="0"/>
              <a:t>P is right-high</a:t>
            </a:r>
          </a:p>
          <a:p>
            <a:r>
              <a:rPr lang="en-US" dirty="0"/>
              <a:t>New key is inserted in right subtree of </a:t>
            </a:r>
            <a:r>
              <a:rPr lang="en-US" dirty="0" smtClean="0"/>
              <a:t>C</a:t>
            </a:r>
          </a:p>
          <a:p>
            <a:r>
              <a:rPr lang="en-US" dirty="0" smtClean="0"/>
              <a:t>Shown below is ‘before’ and ‘after’ balancing, but after </a:t>
            </a:r>
            <a:r>
              <a:rPr lang="en-US" dirty="0" err="1" smtClean="0"/>
              <a:t>inseration</a:t>
            </a:r>
            <a:r>
              <a:rPr lang="en-US" dirty="0" smtClean="0"/>
              <a:t>!</a:t>
            </a:r>
            <a:endParaRPr lang="en-US"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28483" y="2891031"/>
            <a:ext cx="8237412" cy="396696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8637923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4035"/>
            <a:ext cx="10515600" cy="1325563"/>
          </a:xfrm>
        </p:spPr>
        <p:txBody>
          <a:bodyPr/>
          <a:lstStyle/>
          <a:p>
            <a:r>
              <a:rPr lang="en-US" b="1" dirty="0"/>
              <a:t>Case 4</a:t>
            </a:r>
          </a:p>
        </p:txBody>
      </p:sp>
      <p:sp>
        <p:nvSpPr>
          <p:cNvPr id="3" name="Content Placeholder 2"/>
          <p:cNvSpPr>
            <a:spLocks noGrp="1"/>
          </p:cNvSpPr>
          <p:nvPr>
            <p:ph idx="1"/>
          </p:nvPr>
        </p:nvSpPr>
        <p:spPr>
          <a:xfrm>
            <a:off x="838200" y="577690"/>
            <a:ext cx="10515600" cy="4351338"/>
          </a:xfrm>
        </p:spPr>
        <p:txBody>
          <a:bodyPr/>
          <a:lstStyle/>
          <a:p>
            <a:r>
              <a:rPr lang="en-US" dirty="0"/>
              <a:t>Mirror image of Case 2</a:t>
            </a:r>
          </a:p>
          <a:p>
            <a:r>
              <a:rPr lang="en-US" dirty="0"/>
              <a:t>P is right-high</a:t>
            </a:r>
          </a:p>
          <a:p>
            <a:r>
              <a:rPr lang="en-US" dirty="0"/>
              <a:t>G is the left child of C instead of the right</a:t>
            </a:r>
          </a:p>
          <a:p>
            <a:r>
              <a:rPr lang="en-US" dirty="0"/>
              <a:t>Right child of C is S4</a:t>
            </a: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4872" y="2705232"/>
            <a:ext cx="9268327" cy="399927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Box 4"/>
          <p:cNvSpPr txBox="1"/>
          <p:nvPr/>
        </p:nvSpPr>
        <p:spPr>
          <a:xfrm>
            <a:off x="4051545" y="5199342"/>
            <a:ext cx="593558" cy="369332"/>
          </a:xfrm>
          <a:prstGeom prst="rect">
            <a:avLst/>
          </a:prstGeom>
          <a:noFill/>
        </p:spPr>
        <p:txBody>
          <a:bodyPr wrap="square" rtlCol="0">
            <a:spAutoFit/>
          </a:bodyPr>
          <a:lstStyle/>
          <a:p>
            <a:r>
              <a:rPr lang="en-US" b="1" dirty="0"/>
              <a:t>S4</a:t>
            </a:r>
          </a:p>
        </p:txBody>
      </p:sp>
      <p:cxnSp>
        <p:nvCxnSpPr>
          <p:cNvPr id="7" name="Straight Connector 6"/>
          <p:cNvCxnSpPr/>
          <p:nvPr/>
        </p:nvCxnSpPr>
        <p:spPr>
          <a:xfrm flipV="1">
            <a:off x="4224759" y="4872942"/>
            <a:ext cx="254644" cy="219919"/>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6386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232" y="203344"/>
            <a:ext cx="10515600" cy="507711"/>
          </a:xfrm>
        </p:spPr>
        <p:txBody>
          <a:bodyPr>
            <a:noAutofit/>
          </a:bodyPr>
          <a:lstStyle/>
          <a:p>
            <a:r>
              <a:rPr lang="en-US" sz="4800" b="1" dirty="0"/>
              <a:t>How bad!?!?</a:t>
            </a:r>
          </a:p>
        </p:txBody>
      </p:sp>
      <p:sp>
        <p:nvSpPr>
          <p:cNvPr id="3" name="Content Placeholder 2"/>
          <p:cNvSpPr>
            <a:spLocks noGrp="1"/>
          </p:cNvSpPr>
          <p:nvPr>
            <p:ph idx="1"/>
          </p:nvPr>
        </p:nvSpPr>
        <p:spPr>
          <a:xfrm>
            <a:off x="332509" y="872836"/>
            <a:ext cx="11658600" cy="1433946"/>
          </a:xfrm>
        </p:spPr>
        <p:txBody>
          <a:bodyPr>
            <a:normAutofit/>
          </a:bodyPr>
          <a:lstStyle/>
          <a:p>
            <a:r>
              <a:rPr lang="en-US" dirty="0"/>
              <a:t>Balance – the height of left and right subtree approximately equal</a:t>
            </a:r>
          </a:p>
          <a:p>
            <a:r>
              <a:rPr lang="en-US" dirty="0"/>
              <a:t>Our standard binary trees can be bad!</a:t>
            </a:r>
          </a:p>
          <a:p>
            <a:pPr lvl="1"/>
            <a:r>
              <a:rPr lang="en-US" dirty="0"/>
              <a:t>What if we made a search tree from an ordered list?</a:t>
            </a:r>
          </a:p>
        </p:txBody>
      </p:sp>
      <p:pic>
        <p:nvPicPr>
          <p:cNvPr id="4" name="Picture 3"/>
          <p:cNvPicPr>
            <a:picLocks noChangeAspect="1"/>
          </p:cNvPicPr>
          <p:nvPr/>
        </p:nvPicPr>
        <p:blipFill>
          <a:blip r:embed="rId2" cstate="print"/>
          <a:stretch>
            <a:fillRect/>
          </a:stretch>
        </p:blipFill>
        <p:spPr>
          <a:xfrm>
            <a:off x="1018309" y="2722418"/>
            <a:ext cx="4105529" cy="2849274"/>
          </a:xfrm>
          <a:prstGeom prst="rect">
            <a:avLst/>
          </a:prstGeom>
        </p:spPr>
      </p:pic>
      <p:pic>
        <p:nvPicPr>
          <p:cNvPr id="5" name="Picture 4"/>
          <p:cNvPicPr>
            <a:picLocks noChangeAspect="1"/>
          </p:cNvPicPr>
          <p:nvPr/>
        </p:nvPicPr>
        <p:blipFill>
          <a:blip r:embed="rId3" cstate="print"/>
          <a:stretch>
            <a:fillRect/>
          </a:stretch>
        </p:blipFill>
        <p:spPr>
          <a:xfrm>
            <a:off x="5916360" y="2722418"/>
            <a:ext cx="5659112" cy="2849274"/>
          </a:xfrm>
          <a:prstGeom prst="rect">
            <a:avLst/>
          </a:prstGeom>
        </p:spPr>
      </p:pic>
    </p:spTree>
    <p:extLst>
      <p:ext uri="{BB962C8B-B14F-4D97-AF65-F5344CB8AC3E}">
        <p14:creationId xmlns:p14="http://schemas.microsoft.com/office/powerpoint/2010/main" val="12719563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5716" y="-185410"/>
            <a:ext cx="10515600" cy="1325563"/>
          </a:xfrm>
        </p:spPr>
        <p:txBody>
          <a:bodyPr/>
          <a:lstStyle/>
          <a:p>
            <a:r>
              <a:rPr lang="en-US" b="1" dirty="0"/>
              <a:t>Building AVL Tree [</a:t>
            </a:r>
            <a:r>
              <a:rPr lang="en-US" b="1" dirty="0" smtClean="0"/>
              <a:t>60,25,35,100,17,80</a:t>
            </a:r>
            <a:r>
              <a:rPr lang="en-US" b="1" dirty="0"/>
              <a:t>]</a:t>
            </a:r>
          </a:p>
        </p:txBody>
      </p:sp>
      <p:pic>
        <p:nvPicPr>
          <p:cNvPr id="4" name="Content Placeholder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15716" y="803268"/>
            <a:ext cx="8929787" cy="592813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6000535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254" y="0"/>
            <a:ext cx="10515600" cy="1325563"/>
          </a:xfrm>
        </p:spPr>
        <p:txBody>
          <a:bodyPr/>
          <a:lstStyle/>
          <a:p>
            <a:r>
              <a:rPr lang="en-US" b="1" dirty="0"/>
              <a:t>Building AVL Tree [</a:t>
            </a:r>
            <a:r>
              <a:rPr lang="en-US" b="1" dirty="0" smtClean="0"/>
              <a:t>60,25,35,100,17,80</a:t>
            </a:r>
            <a:r>
              <a:rPr lang="en-US" b="1" dirty="0"/>
              <a:t>]</a:t>
            </a:r>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369" y="1691730"/>
            <a:ext cx="10705370" cy="438822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1164475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256674"/>
            <a:ext cx="10515600" cy="1325563"/>
          </a:xfrm>
        </p:spPr>
        <p:txBody>
          <a:bodyPr/>
          <a:lstStyle/>
          <a:p>
            <a:r>
              <a:rPr lang="en-US" b="1" dirty="0"/>
              <a:t>AVL Removal</a:t>
            </a:r>
          </a:p>
        </p:txBody>
      </p:sp>
      <p:sp>
        <p:nvSpPr>
          <p:cNvPr id="3" name="Content Placeholder 2"/>
          <p:cNvSpPr>
            <a:spLocks noGrp="1"/>
          </p:cNvSpPr>
          <p:nvPr>
            <p:ph idx="1"/>
          </p:nvPr>
        </p:nvSpPr>
        <p:spPr>
          <a:xfrm>
            <a:off x="838199" y="798931"/>
            <a:ext cx="10515600" cy="1382796"/>
          </a:xfrm>
        </p:spPr>
        <p:txBody>
          <a:bodyPr/>
          <a:lstStyle/>
          <a:p>
            <a:r>
              <a:rPr lang="en-US" dirty="0"/>
              <a:t>First remove as we do in BST</a:t>
            </a:r>
          </a:p>
          <a:p>
            <a:r>
              <a:rPr lang="en-US" dirty="0"/>
              <a:t>Rebalance</a:t>
            </a: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3552" y="2358190"/>
            <a:ext cx="11570673" cy="373781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858363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61002"/>
          </a:xfrm>
        </p:spPr>
        <p:txBody>
          <a:bodyPr/>
          <a:lstStyle/>
          <a:p>
            <a:r>
              <a:rPr lang="en-US" b="1" dirty="0"/>
              <a:t>AVL </a:t>
            </a:r>
            <a:r>
              <a:rPr lang="en-US" b="1" dirty="0" smtClean="0"/>
              <a:t>Tree Background </a:t>
            </a:r>
            <a:endParaRPr lang="en-US" b="1" dirty="0"/>
          </a:p>
        </p:txBody>
      </p:sp>
      <p:sp>
        <p:nvSpPr>
          <p:cNvPr id="3" name="Content Placeholder 2"/>
          <p:cNvSpPr>
            <a:spLocks noGrp="1"/>
          </p:cNvSpPr>
          <p:nvPr>
            <p:ph idx="1"/>
          </p:nvPr>
        </p:nvSpPr>
        <p:spPr>
          <a:xfrm>
            <a:off x="838200" y="1451553"/>
            <a:ext cx="10515600" cy="4351338"/>
          </a:xfrm>
        </p:spPr>
        <p:txBody>
          <a:bodyPr/>
          <a:lstStyle/>
          <a:p>
            <a:r>
              <a:rPr lang="en-US" dirty="0"/>
              <a:t>Developed by </a:t>
            </a:r>
            <a:r>
              <a:rPr lang="en-US" dirty="0" smtClean="0"/>
              <a:t>G.M. </a:t>
            </a:r>
            <a:r>
              <a:rPr lang="en-US" b="1" dirty="0" smtClean="0"/>
              <a:t>A</a:t>
            </a:r>
            <a:r>
              <a:rPr lang="en-US" dirty="0" smtClean="0"/>
              <a:t>delson-</a:t>
            </a:r>
            <a:r>
              <a:rPr lang="en-US" b="1" dirty="0" err="1" smtClean="0"/>
              <a:t>V</a:t>
            </a:r>
            <a:r>
              <a:rPr lang="en-US" dirty="0" err="1" smtClean="0"/>
              <a:t>elskii</a:t>
            </a:r>
            <a:r>
              <a:rPr lang="en-US" dirty="0" smtClean="0"/>
              <a:t> </a:t>
            </a:r>
            <a:r>
              <a:rPr lang="en-US" dirty="0"/>
              <a:t>and </a:t>
            </a:r>
            <a:r>
              <a:rPr lang="en-US" dirty="0" smtClean="0"/>
              <a:t>E.M</a:t>
            </a:r>
            <a:r>
              <a:rPr lang="en-US" dirty="0"/>
              <a:t>. </a:t>
            </a:r>
            <a:r>
              <a:rPr lang="en-US" b="1" dirty="0" smtClean="0"/>
              <a:t>L</a:t>
            </a:r>
            <a:r>
              <a:rPr lang="en-US" dirty="0" smtClean="0"/>
              <a:t>andis in 1962</a:t>
            </a:r>
            <a:endParaRPr lang="en-US" dirty="0"/>
          </a:p>
          <a:p>
            <a:r>
              <a:rPr lang="en-US" dirty="0"/>
              <a:t>Goal: try to keep the tree balanced during insertion and removal.</a:t>
            </a:r>
          </a:p>
          <a:p>
            <a:r>
              <a:rPr lang="en-US" dirty="0"/>
              <a:t>Ensures height never exceeds 1.44 log n </a:t>
            </a:r>
          </a:p>
          <a:p>
            <a:r>
              <a:rPr lang="en-US" dirty="0"/>
              <a:t>Worst case </a:t>
            </a:r>
            <a:r>
              <a:rPr lang="en-US" dirty="0" smtClean="0"/>
              <a:t>of tree height O(log </a:t>
            </a:r>
            <a:r>
              <a:rPr lang="en-US" dirty="0"/>
              <a:t>n</a:t>
            </a:r>
            <a:r>
              <a:rPr lang="en-US" dirty="0" smtClean="0"/>
              <a:t>)</a:t>
            </a:r>
          </a:p>
          <a:p>
            <a:r>
              <a:rPr lang="en-US" dirty="0" smtClean="0"/>
              <a:t>An </a:t>
            </a:r>
            <a:r>
              <a:rPr lang="en-US" i="1" dirty="0" smtClean="0"/>
              <a:t>AVL tree </a:t>
            </a:r>
            <a:r>
              <a:rPr lang="en-US" dirty="0" smtClean="0"/>
              <a:t>is a binary search tree that the height of two children differ by no more than one. </a:t>
            </a:r>
            <a:endParaRPr lang="en-US" dirty="0"/>
          </a:p>
        </p:txBody>
      </p:sp>
    </p:spTree>
    <p:extLst>
      <p:ext uri="{BB962C8B-B14F-4D97-AF65-F5344CB8AC3E}">
        <p14:creationId xmlns:p14="http://schemas.microsoft.com/office/powerpoint/2010/main" val="42758605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These are AVL trees, ‘=‘ denotes children are of equal height, ‘&lt;‘ or ‘&gt;’ differ by one.</a:t>
            </a:r>
            <a:endParaRPr lang="en-US" dirty="0"/>
          </a:p>
        </p:txBody>
      </p:sp>
      <p:pic>
        <p:nvPicPr>
          <p:cNvPr id="4" name="Content Placeholder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135926" y="1825625"/>
            <a:ext cx="9920148" cy="43513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 name="TextBox 2"/>
          <p:cNvSpPr txBox="1"/>
          <p:nvPr/>
        </p:nvSpPr>
        <p:spPr>
          <a:xfrm>
            <a:off x="3958542" y="4004841"/>
            <a:ext cx="338554" cy="461665"/>
          </a:xfrm>
          <a:prstGeom prst="rect">
            <a:avLst/>
          </a:prstGeom>
          <a:noFill/>
        </p:spPr>
        <p:txBody>
          <a:bodyPr wrap="none" rtlCol="0">
            <a:spAutoFit/>
          </a:bodyPr>
          <a:lstStyle/>
          <a:p>
            <a:r>
              <a:rPr lang="en-US" sz="2400" b="1" dirty="0" smtClean="0"/>
              <a:t>=</a:t>
            </a:r>
            <a:endParaRPr lang="en-US" b="1" dirty="0"/>
          </a:p>
        </p:txBody>
      </p:sp>
      <p:cxnSp>
        <p:nvCxnSpPr>
          <p:cNvPr id="6" name="Straight Connector 5"/>
          <p:cNvCxnSpPr/>
          <p:nvPr/>
        </p:nvCxnSpPr>
        <p:spPr>
          <a:xfrm>
            <a:off x="3449256" y="4120587"/>
            <a:ext cx="335666" cy="115086"/>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5172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176" y="2772659"/>
            <a:ext cx="5932990" cy="1325563"/>
          </a:xfrm>
        </p:spPr>
        <p:txBody>
          <a:bodyPr>
            <a:noAutofit/>
          </a:bodyPr>
          <a:lstStyle/>
          <a:p>
            <a:r>
              <a:rPr lang="en-US" sz="3600" dirty="0" smtClean="0">
                <a:latin typeface="+mn-lt"/>
              </a:rPr>
              <a:t>The tree on the right is </a:t>
            </a:r>
            <a:r>
              <a:rPr lang="en-US" sz="3600" b="1" dirty="0" smtClean="0">
                <a:latin typeface="+mn-lt"/>
              </a:rPr>
              <a:t>not</a:t>
            </a:r>
            <a:r>
              <a:rPr lang="en-US" sz="3600" dirty="0" smtClean="0">
                <a:latin typeface="+mn-lt"/>
              </a:rPr>
              <a:t> an AVL tree, after the node with 28 is inserted. The balance signs along the branch where 28 is inserted have to be revised. And the tree has to be re-balanced if to maintain it as an AVL tree.</a:t>
            </a:r>
            <a:endParaRPr lang="en-US" sz="3600" dirty="0">
              <a:latin typeface="+mn-lt"/>
            </a:endParaRPr>
          </a:p>
        </p:txBody>
      </p:sp>
      <p:pic>
        <p:nvPicPr>
          <p:cNvPr id="4" name="Content Placeholder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426282" y="1015396"/>
            <a:ext cx="3780208" cy="50728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9427663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53184"/>
          </a:xfrm>
        </p:spPr>
        <p:txBody>
          <a:bodyPr>
            <a:normAutofit fontScale="90000"/>
          </a:bodyPr>
          <a:lstStyle/>
          <a:p>
            <a:r>
              <a:rPr lang="en-US" b="1" dirty="0"/>
              <a:t>Balance Factor</a:t>
            </a:r>
          </a:p>
        </p:txBody>
      </p:sp>
      <p:sp>
        <p:nvSpPr>
          <p:cNvPr id="3" name="Content Placeholder 2"/>
          <p:cNvSpPr>
            <a:spLocks noGrp="1"/>
          </p:cNvSpPr>
          <p:nvPr>
            <p:ph idx="1"/>
          </p:nvPr>
        </p:nvSpPr>
        <p:spPr>
          <a:xfrm>
            <a:off x="838200" y="1018310"/>
            <a:ext cx="10515600" cy="4351338"/>
          </a:xfrm>
        </p:spPr>
        <p:txBody>
          <a:bodyPr/>
          <a:lstStyle/>
          <a:p>
            <a:r>
              <a:rPr lang="en-US" dirty="0"/>
              <a:t>So what states of balance exist?</a:t>
            </a:r>
          </a:p>
          <a:p>
            <a:pPr lvl="1"/>
            <a:r>
              <a:rPr lang="en-US" dirty="0" smtClean="0"/>
              <a:t>Left-high ‘&gt;’</a:t>
            </a:r>
            <a:endParaRPr lang="en-US" dirty="0"/>
          </a:p>
          <a:p>
            <a:pPr lvl="1"/>
            <a:r>
              <a:rPr lang="en-US" dirty="0" smtClean="0"/>
              <a:t>Equal-high ‘=‘</a:t>
            </a:r>
            <a:endParaRPr lang="en-US" dirty="0"/>
          </a:p>
          <a:p>
            <a:pPr lvl="1"/>
            <a:r>
              <a:rPr lang="en-US" dirty="0" smtClean="0"/>
              <a:t>Right-high ‘&lt;‘</a:t>
            </a:r>
            <a:endParaRPr lang="en-US"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32018" y="2487974"/>
            <a:ext cx="8021782" cy="381296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cxnSp>
        <p:nvCxnSpPr>
          <p:cNvPr id="5" name="Straight Connector 4"/>
          <p:cNvCxnSpPr/>
          <p:nvPr/>
        </p:nvCxnSpPr>
        <p:spPr>
          <a:xfrm>
            <a:off x="5208608" y="4537275"/>
            <a:ext cx="335666" cy="115086"/>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741043" y="4466506"/>
            <a:ext cx="338554" cy="461665"/>
          </a:xfrm>
          <a:prstGeom prst="rect">
            <a:avLst/>
          </a:prstGeom>
          <a:noFill/>
        </p:spPr>
        <p:txBody>
          <a:bodyPr wrap="none" rtlCol="0">
            <a:spAutoFit/>
          </a:bodyPr>
          <a:lstStyle/>
          <a:p>
            <a:r>
              <a:rPr lang="en-US" sz="2400" b="1" dirty="0" smtClean="0"/>
              <a:t>=</a:t>
            </a:r>
            <a:endParaRPr lang="en-US" b="1" dirty="0"/>
          </a:p>
        </p:txBody>
      </p:sp>
    </p:spTree>
    <p:extLst>
      <p:ext uri="{BB962C8B-B14F-4D97-AF65-F5344CB8AC3E}">
        <p14:creationId xmlns:p14="http://schemas.microsoft.com/office/powerpoint/2010/main" val="2328748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254" y="198871"/>
            <a:ext cx="10515600" cy="1325563"/>
          </a:xfrm>
        </p:spPr>
        <p:txBody>
          <a:bodyPr/>
          <a:lstStyle/>
          <a:p>
            <a:r>
              <a:rPr lang="en-US" b="1" dirty="0"/>
              <a:t>How do we maintain balance?</a:t>
            </a:r>
          </a:p>
        </p:txBody>
      </p:sp>
      <p:sp>
        <p:nvSpPr>
          <p:cNvPr id="3" name="Content Placeholder 2"/>
          <p:cNvSpPr>
            <a:spLocks noGrp="1"/>
          </p:cNvSpPr>
          <p:nvPr>
            <p:ph idx="1"/>
          </p:nvPr>
        </p:nvSpPr>
        <p:spPr>
          <a:xfrm>
            <a:off x="547254" y="1833995"/>
            <a:ext cx="10515600" cy="4351338"/>
          </a:xfrm>
        </p:spPr>
        <p:txBody>
          <a:bodyPr/>
          <a:lstStyle/>
          <a:p>
            <a:r>
              <a:rPr lang="en-US" dirty="0"/>
              <a:t>Well that is the million dollar question!</a:t>
            </a:r>
          </a:p>
          <a:p>
            <a:r>
              <a:rPr lang="en-US" dirty="0"/>
              <a:t>We will use </a:t>
            </a:r>
            <a:r>
              <a:rPr lang="en-US" i="1" dirty="0"/>
              <a:t>rotations</a:t>
            </a:r>
            <a:r>
              <a:rPr lang="en-US" dirty="0"/>
              <a:t>!</a:t>
            </a:r>
          </a:p>
          <a:p>
            <a:r>
              <a:rPr lang="en-US" dirty="0"/>
              <a:t>All rotations happen at a fixed point</a:t>
            </a:r>
          </a:p>
          <a:p>
            <a:r>
              <a:rPr lang="en-US" dirty="0"/>
              <a:t>This fixed point is the </a:t>
            </a:r>
            <a:r>
              <a:rPr lang="en-US" i="1" dirty="0"/>
              <a:t>pivot node</a:t>
            </a:r>
          </a:p>
          <a:p>
            <a:pPr lvl="1"/>
            <a:r>
              <a:rPr lang="en-US" u="sng" dirty="0"/>
              <a:t>Not really the instance of the node, but the location of the node!</a:t>
            </a:r>
          </a:p>
          <a:p>
            <a:pPr marL="0" indent="0">
              <a:buNone/>
            </a:pPr>
            <a:endParaRPr lang="en-US" dirty="0"/>
          </a:p>
        </p:txBody>
      </p:sp>
      <p:pic>
        <p:nvPicPr>
          <p:cNvPr id="1026" name="Picture 2" descr="http://amgclinicals.org/images/rotations-ico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15796" y="405245"/>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97708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758" y="-187236"/>
            <a:ext cx="10515600" cy="1325563"/>
          </a:xfrm>
        </p:spPr>
        <p:txBody>
          <a:bodyPr/>
          <a:lstStyle/>
          <a:p>
            <a:r>
              <a:rPr lang="en-US" b="1" dirty="0"/>
              <a:t>Rotations</a:t>
            </a:r>
          </a:p>
        </p:txBody>
      </p:sp>
      <p:sp>
        <p:nvSpPr>
          <p:cNvPr id="3" name="Content Placeholder 2"/>
          <p:cNvSpPr>
            <a:spLocks noGrp="1"/>
          </p:cNvSpPr>
          <p:nvPr>
            <p:ph idx="1"/>
          </p:nvPr>
        </p:nvSpPr>
        <p:spPr>
          <a:xfrm>
            <a:off x="660758" y="1021837"/>
            <a:ext cx="4907148" cy="2016566"/>
          </a:xfrm>
        </p:spPr>
        <p:txBody>
          <a:bodyPr/>
          <a:lstStyle/>
          <a:p>
            <a:r>
              <a:rPr lang="en-US" dirty="0"/>
              <a:t>Right Rotation 	</a:t>
            </a:r>
          </a:p>
          <a:p>
            <a:pPr lvl="1"/>
            <a:r>
              <a:rPr lang="en-US" dirty="0"/>
              <a:t>Pivot Q</a:t>
            </a:r>
          </a:p>
          <a:p>
            <a:pPr lvl="1"/>
            <a:r>
              <a:rPr lang="en-US" dirty="0"/>
              <a:t>Q becomes the parent of B</a:t>
            </a:r>
          </a:p>
          <a:p>
            <a:pPr lvl="1"/>
            <a:r>
              <a:rPr lang="en-US" dirty="0"/>
              <a:t>P becomes the parent of Q</a:t>
            </a:r>
          </a:p>
        </p:txBody>
      </p:sp>
      <p:pic>
        <p:nvPicPr>
          <p:cNvPr id="4" name="Picture 2" descr="https://upload.wikimedia.org/wikipedia/commons/2/23/Tree_rotatio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9913" y="3038403"/>
            <a:ext cx="9036406" cy="355845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6400800" y="1021837"/>
            <a:ext cx="4283242" cy="1669688"/>
          </a:xfrm>
          <a:prstGeom prst="rect">
            <a:avLst/>
          </a:prstGeom>
          <a:noFill/>
        </p:spPr>
        <p:txBody>
          <a:bodyPr wrap="square" rtlCol="0">
            <a:spAutoFit/>
          </a:bodyPr>
          <a:lstStyle/>
          <a:p>
            <a:pPr marL="228600" lvl="0" indent="-228600">
              <a:lnSpc>
                <a:spcPct val="90000"/>
              </a:lnSpc>
              <a:spcBef>
                <a:spcPts val="1000"/>
              </a:spcBef>
              <a:buFont typeface="Arial" panose="020B0604020202020204" pitchFamily="34" charset="0"/>
              <a:buChar char="•"/>
            </a:pPr>
            <a:r>
              <a:rPr lang="en-US" sz="2800">
                <a:solidFill>
                  <a:prstClr val="black"/>
                </a:solidFill>
              </a:rPr>
              <a:t>Left Rotation</a:t>
            </a:r>
          </a:p>
          <a:p>
            <a:pPr marL="685800" lvl="1" indent="-228600">
              <a:lnSpc>
                <a:spcPct val="90000"/>
              </a:lnSpc>
              <a:spcBef>
                <a:spcPts val="500"/>
              </a:spcBef>
              <a:buFont typeface="Arial" panose="020B0604020202020204" pitchFamily="34" charset="0"/>
              <a:buChar char="•"/>
            </a:pPr>
            <a:r>
              <a:rPr lang="en-US" sz="2400">
                <a:solidFill>
                  <a:prstClr val="black"/>
                </a:solidFill>
              </a:rPr>
              <a:t>Pivot P</a:t>
            </a:r>
          </a:p>
          <a:p>
            <a:pPr marL="685800" lvl="1" indent="-228600">
              <a:lnSpc>
                <a:spcPct val="90000"/>
              </a:lnSpc>
              <a:spcBef>
                <a:spcPts val="500"/>
              </a:spcBef>
              <a:buFont typeface="Arial" panose="020B0604020202020204" pitchFamily="34" charset="0"/>
              <a:buChar char="•"/>
            </a:pPr>
            <a:r>
              <a:rPr lang="en-US" sz="2400">
                <a:solidFill>
                  <a:prstClr val="black"/>
                </a:solidFill>
              </a:rPr>
              <a:t>P becomes the parent of B</a:t>
            </a:r>
          </a:p>
          <a:p>
            <a:pPr marL="685800" lvl="1" indent="-228600">
              <a:lnSpc>
                <a:spcPct val="90000"/>
              </a:lnSpc>
              <a:spcBef>
                <a:spcPts val="500"/>
              </a:spcBef>
              <a:buFont typeface="Arial" panose="020B0604020202020204" pitchFamily="34" charset="0"/>
              <a:buChar char="•"/>
            </a:pPr>
            <a:r>
              <a:rPr lang="en-US" sz="2400">
                <a:solidFill>
                  <a:prstClr val="black"/>
                </a:solidFill>
              </a:rPr>
              <a:t>Q becomes the parent of P</a:t>
            </a:r>
            <a:endParaRPr lang="en-US" sz="2400" dirty="0">
              <a:solidFill>
                <a:prstClr val="black"/>
              </a:solidFill>
            </a:endParaRPr>
          </a:p>
        </p:txBody>
      </p:sp>
    </p:spTree>
    <p:extLst>
      <p:ext uri="{BB962C8B-B14F-4D97-AF65-F5344CB8AC3E}">
        <p14:creationId xmlns:p14="http://schemas.microsoft.com/office/powerpoint/2010/main" val="10170756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358" y="-251404"/>
            <a:ext cx="10515600" cy="1325563"/>
          </a:xfrm>
        </p:spPr>
        <p:txBody>
          <a:bodyPr/>
          <a:lstStyle/>
          <a:p>
            <a:r>
              <a:rPr lang="en-US" b="1" dirty="0"/>
              <a:t>Rotations</a:t>
            </a:r>
          </a:p>
        </p:txBody>
      </p:sp>
      <p:pic>
        <p:nvPicPr>
          <p:cNvPr id="6" name="Picture 2" descr="https://upload.wikimedia.org/wikipedia/commons/2/23/Tree_rotatio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36132" y="2781729"/>
            <a:ext cx="9036406" cy="355845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5408" y="858088"/>
            <a:ext cx="3965850" cy="1347470"/>
          </a:xfrm>
          <a:prstGeom prst="rect">
            <a:avLst/>
          </a:prstGeom>
          <a:ln>
            <a:solidFill>
              <a:schemeClr val="accent1"/>
            </a:solidFill>
          </a:ln>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61696" y="858088"/>
            <a:ext cx="4210842" cy="1347470"/>
          </a:xfrm>
          <a:prstGeom prst="rect">
            <a:avLst/>
          </a:prstGeom>
          <a:ln>
            <a:solidFill>
              <a:schemeClr val="accent1"/>
            </a:solidFill>
          </a:ln>
        </p:spPr>
      </p:pic>
    </p:spTree>
    <p:extLst>
      <p:ext uri="{BB962C8B-B14F-4D97-AF65-F5344CB8AC3E}">
        <p14:creationId xmlns:p14="http://schemas.microsoft.com/office/powerpoint/2010/main" val="14054294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557</TotalTime>
  <Words>792</Words>
  <Application>Microsoft Office PowerPoint</Application>
  <PresentationFormat>Widescreen</PresentationFormat>
  <Paragraphs>98</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AVL Tree A Balanced Binary Search Tree</vt:lpstr>
      <vt:lpstr>How bad!?!?</vt:lpstr>
      <vt:lpstr>AVL Tree Background </vt:lpstr>
      <vt:lpstr>These are AVL trees, ‘=‘ denotes children are of equal height, ‘&lt;‘ or ‘&gt;’ differ by one.</vt:lpstr>
      <vt:lpstr>The tree on the right is not an AVL tree, after the node with 28 is inserted. The balance signs along the branch where 28 is inserted have to be revised. And the tree has to be re-balanced if to maintain it as an AVL tree.</vt:lpstr>
      <vt:lpstr>Balance Factor</vt:lpstr>
      <vt:lpstr>How do we maintain balance?</vt:lpstr>
      <vt:lpstr>Rotations</vt:lpstr>
      <vt:lpstr>Rotations</vt:lpstr>
      <vt:lpstr>Insertion</vt:lpstr>
      <vt:lpstr>Case 1.</vt:lpstr>
      <vt:lpstr>Case 1</vt:lpstr>
      <vt:lpstr>Easy Example (Case 1)</vt:lpstr>
      <vt:lpstr>More Complex Example (Case 1)</vt:lpstr>
      <vt:lpstr>Case 2</vt:lpstr>
      <vt:lpstr>Case 2</vt:lpstr>
      <vt:lpstr>Example (Case 2)</vt:lpstr>
      <vt:lpstr>Case 3 </vt:lpstr>
      <vt:lpstr>Case 4</vt:lpstr>
      <vt:lpstr>Building AVL Tree [60,25,35,100,17,80]</vt:lpstr>
      <vt:lpstr>Building AVL Tree [60,25,35,100,17,80]</vt:lpstr>
      <vt:lpstr>AVL Removal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AVL Tree CSCI 204 Fall 2016</dc:title>
  <dc:creator>Motosuwa</dc:creator>
  <cp:lastModifiedBy>Xiannong Meng</cp:lastModifiedBy>
  <cp:revision>39</cp:revision>
  <cp:lastPrinted>2016-10-28T16:30:27Z</cp:lastPrinted>
  <dcterms:created xsi:type="dcterms:W3CDTF">2016-10-26T19:38:32Z</dcterms:created>
  <dcterms:modified xsi:type="dcterms:W3CDTF">2017-11-09T18:43:34Z</dcterms:modified>
</cp:coreProperties>
</file>