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74" r:id="rId3"/>
    <p:sldId id="275" r:id="rId4"/>
    <p:sldId id="276" r:id="rId5"/>
    <p:sldId id="328" r:id="rId6"/>
    <p:sldId id="277" r:id="rId7"/>
    <p:sldId id="278" r:id="rId8"/>
    <p:sldId id="279" r:id="rId9"/>
    <p:sldId id="32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330" r:id="rId23"/>
    <p:sldId id="292" r:id="rId24"/>
    <p:sldId id="293" r:id="rId25"/>
    <p:sldId id="294" r:id="rId26"/>
    <p:sldId id="33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953047-66D7-4DC7-943A-E0900D6A4813}" type="slidenum">
              <a:rPr lang="en-US"/>
              <a:pPr/>
              <a:t>11</a:t>
            </a:fld>
            <a:endParaRPr 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8FEABE2-2E8B-4184-AC98-B62D5622C375}" type="slidenum">
              <a:rPr lang="en-US"/>
              <a:pPr/>
              <a:t>12</a:t>
            </a:fld>
            <a:endParaRPr lang="en-US"/>
          </a:p>
        </p:txBody>
      </p:sp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33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0EADE8-FBF0-4DB6-9604-E1CE1787A1D3}" type="slidenum">
              <a:rPr lang="en-US"/>
              <a:pPr/>
              <a:t>13</a:t>
            </a:fld>
            <a:endParaRPr 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3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263B1C-8A40-4F02-8997-BD48805EE416}" type="slidenum">
              <a:rPr lang="en-US"/>
              <a:pPr/>
              <a:t>14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351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5C5715-3C80-4DB6-8861-B5C61BFAFF4A}" type="slidenum">
              <a:rPr lang="en-US"/>
              <a:pPr/>
              <a:t>15</a:t>
            </a:fld>
            <a:endParaRPr 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4015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FA1AC9-B91D-4FB5-9D8F-B7BD03987A04}" type="slidenum">
              <a:rPr lang="en-US"/>
              <a:pPr/>
              <a:t>16</a:t>
            </a:fld>
            <a:endParaRPr 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283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E91BAC-4571-4511-854A-507D285F6B3D}" type="slidenum">
              <a:rPr lang="en-US"/>
              <a:pPr/>
              <a:t>17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4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B667E5-E876-400B-96AA-830A12F2B54A}" type="slidenum">
              <a:rPr lang="en-US"/>
              <a:pPr/>
              <a:t>18</a:t>
            </a:fld>
            <a:endParaRPr 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3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947EBA-FD30-4306-BF0F-79A823C3BEC6}" type="slidenum">
              <a:rPr lang="en-US"/>
              <a:pPr/>
              <a:t>19</a:t>
            </a:fld>
            <a:endParaRPr 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879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7AB54F-1FF3-4997-A34B-3FEB166C074A}" type="slidenum">
              <a:rPr lang="en-US"/>
              <a:pPr/>
              <a:t>20</a:t>
            </a:fld>
            <a:endParaRPr 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08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D5129A-6F93-42DC-A6FD-269E0792FF02}" type="slidenum">
              <a:rPr lang="en-US"/>
              <a:pPr/>
              <a:t>2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09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17FE1-BC9E-4FE3-B3FF-D828C6C59CC0}" type="slidenum">
              <a:rPr lang="en-US"/>
              <a:pPr/>
              <a:t>21</a:t>
            </a:fld>
            <a:endParaRPr 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184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29089D-4365-4B36-8A15-C9A9DD1559AB}" type="slidenum">
              <a:rPr lang="en-US"/>
              <a:pPr/>
              <a:t>23</a:t>
            </a:fld>
            <a:endParaRPr 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84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ED9CAA7-5601-4966-8D42-83F06C8856E2}" type="slidenum">
              <a:rPr lang="en-US"/>
              <a:pPr/>
              <a:t>24</a:t>
            </a:fld>
            <a:endParaRPr lang="en-US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25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8AFBF43-5318-412F-912C-5EEB7825D5D2}" type="slidenum">
              <a:rPr lang="en-US"/>
              <a:pPr/>
              <a:t>25</a:t>
            </a:fld>
            <a:endParaRPr 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08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D5DD41-1299-4911-8352-E6917DA81413}" type="slidenum">
              <a:rPr lang="en-US"/>
              <a:pPr/>
              <a:t>3</a:t>
            </a:fld>
            <a:endParaRPr 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83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FA0AB4-A64D-47D0-924B-617DCC8E2006}" type="slidenum">
              <a:rPr lang="en-US"/>
              <a:pPr/>
              <a:t>4</a:t>
            </a:fld>
            <a:endParaRPr 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22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6A7AC-EDAE-4D93-85CE-22BD398BA5D6}" type="slidenum">
              <a:rPr lang="en-US"/>
              <a:pPr/>
              <a:t>5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682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96A7AC-EDAE-4D93-85CE-22BD398BA5D6}" type="slidenum">
              <a:rPr lang="en-US"/>
              <a:pPr/>
              <a:t>6</a:t>
            </a:fld>
            <a:endParaRPr 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02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F473472-B9E8-4156-ADA4-C9DADDBBE405}" type="slidenum">
              <a:rPr lang="en-US"/>
              <a:pPr/>
              <a:t>7</a:t>
            </a:fld>
            <a:endParaRPr 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976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961EA8-6728-45A0-83D0-C3A0739B49BE}" type="slidenum">
              <a:rPr lang="en-US"/>
              <a:pPr/>
              <a:t>8</a:t>
            </a:fld>
            <a:endParaRPr 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10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15DCFA-8558-446A-A870-3AAA2CB8ADD9}" type="slidenum">
              <a:rPr lang="en-US"/>
              <a:pPr/>
              <a:t>10</a:t>
            </a:fld>
            <a:endParaRPr lang="en-US"/>
          </a:p>
        </p:txBody>
      </p:sp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84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Hash Maps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3712B3B-CBF3-4E7A-80C2-EA1843EB4188}" type="slidenum">
              <a:rPr lang="en-US"/>
              <a:pPr/>
              <a:t>10</a:t>
            </a:fld>
            <a:endParaRPr lang="en-US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 smtClean="0"/>
              <a:t>Closed hashing: probing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60746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If two keys map to the same table entry, we must resolve the collision to find another available slot. 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linear probe</a:t>
            </a:r>
            <a:r>
              <a:rPr lang="en-US" dirty="0"/>
              <a:t> – simplest approach which examines the table entries in sequential order.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0624" y="4478003"/>
            <a:ext cx="5377541" cy="2061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8" name="Straight Connector 7"/>
          <p:cNvCxnSpPr/>
          <p:nvPr/>
        </p:nvCxnSpPr>
        <p:spPr>
          <a:xfrm>
            <a:off x="4557932" y="4618683"/>
            <a:ext cx="49237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190D0BA-DC00-4FFC-AC50-F80D54923B9A}" type="slidenum">
              <a:rPr lang="en-US"/>
              <a:pPr/>
              <a:t>11</a:t>
            </a:fld>
            <a:endParaRPr lang="en-US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Probing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Consider adding key 903 to our hash table.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h(903) =&gt; 6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1520" y="2786694"/>
            <a:ext cx="6796800" cy="26052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C84CE05-1B19-4CDB-AD18-E38493129789}" type="slidenum">
              <a:rPr lang="en-US"/>
              <a:pPr/>
              <a:t>12</a:t>
            </a:fld>
            <a:endParaRPr 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Probing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If the end of the array is reached during the probe, it wraps around to the first entry and continues.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Consider adding key 388 to our hash table.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h(388) =&gt; 11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3200" y="3643583"/>
            <a:ext cx="6796800" cy="25778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68A6F75-1834-486A-9471-29916A388554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Searching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46678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Searching a hash table for a specific key is very similar to the add operation.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Target key is mapped to an initial slot.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See if the slot contains the target.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Otherwise, apply the same probe used to add keys to locate the target.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 search for key 903.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2560" y="4962762"/>
            <a:ext cx="6796800" cy="12586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270577D-308F-4791-B78E-C536D24BE65B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Searching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spcAft>
                <a:spcPts val="13062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if the key is not in the hash table?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probe continues until either: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null reference is reached, or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all slots have been examined.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6320" y="2148706"/>
            <a:ext cx="6796800" cy="12788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CC1B751-94B3-4751-B7C3-F1A9C9CF5FC8}" type="slidenum">
              <a:rPr lang="en-US"/>
              <a:pPr/>
              <a:t>15</a:t>
            </a:fld>
            <a:endParaRPr 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Deleting Keys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Deleting a key from a hash table is a bit more complicated than adding keys.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search for the key to be deleted.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But we cannot simply remove it by setting the entry to </a:t>
            </a:r>
            <a:r>
              <a:rPr lang="en-US" dirty="0">
                <a:latin typeface="Courier New" pitchFamily="49" charset="0"/>
              </a:rPr>
              <a:t>None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6BEEF14-EA99-4E20-853D-A4A8D0ED387C}" type="slidenum">
              <a:rPr lang="en-US"/>
              <a:pPr/>
              <a:t>16</a:t>
            </a:fld>
            <a:endParaRPr 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Incorrect Deletion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Suppose we simply remove key 226 from slot 6</a:t>
            </a:r>
            <a:r>
              <a:rPr lang="en-US" dirty="0" smtClean="0"/>
              <a:t>.</a:t>
            </a:r>
          </a:p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happens if we search for key 903?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1520" y="2835962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1520" y="4692316"/>
            <a:ext cx="6796800" cy="12586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336754D-8B54-4FCC-AB74-EBDFA090978A}" type="slidenum">
              <a:rPr lang="en-US"/>
              <a:pPr/>
              <a:t>17</a:t>
            </a:fld>
            <a:endParaRPr 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Correct Deletion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18550"/>
            <a:ext cx="7659360" cy="4526396"/>
          </a:xfrm>
          <a:ln/>
        </p:spPr>
        <p:txBody>
          <a:bodyPr>
            <a:normAutofit/>
          </a:bodyPr>
          <a:lstStyle/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use a special flag to indicate the entry is now empty, but was previously occupied.</a:t>
            </a:r>
          </a:p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 smtClean="0"/>
          </a:p>
          <a:p>
            <a:pPr marL="391686" indent="-293764">
              <a:spcBef>
                <a:spcPts val="1000"/>
              </a:spcBef>
              <a:spcAft>
                <a:spcPts val="10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When </a:t>
            </a:r>
            <a:r>
              <a:rPr lang="en-US" dirty="0"/>
              <a:t>searching a hash table, the probe must continue past the slot(s) with the special flag.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8720" y="5392443"/>
            <a:ext cx="6796800" cy="12586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58720" y="3123023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810218D-AD0F-40C4-8D5C-D4178A909689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Clustering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grouping of keys in a common area.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As more keys are added to the hash table, more collisions are likely to occur.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Clusters begin to form due to the probing required to find an empty slot.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As a cluster grows larger, more collisions will occur.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primary clustering</a:t>
            </a:r>
            <a:r>
              <a:rPr lang="en-US" dirty="0"/>
              <a:t> – clustering around the original hash position.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55DAE66-F31A-48F3-9DE0-F18CB6B3A5F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Probe Sequence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order in which the hash entries are visited during a probe.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linear probe steps through the entries in sequential order.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next array slot can be represented as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>
              <a:latin typeface="Courier New" pitchFamily="49" charset="0"/>
            </a:endParaRP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where</a:t>
            </a:r>
          </a:p>
          <a:p>
            <a:pPr marL="1175057" lvl="2" indent="-260644">
              <a:lnSpc>
                <a:spcPct val="94000"/>
              </a:lnSpc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/>
              <a:t> is the </a:t>
            </a:r>
            <a:r>
              <a:rPr lang="en-US" dirty="0" err="1"/>
              <a:t>i</a:t>
            </a:r>
            <a:r>
              <a:rPr lang="en-US" baseline="33000" dirty="0" err="1"/>
              <a:t>th</a:t>
            </a:r>
            <a:r>
              <a:rPr lang="en-US" dirty="0"/>
              <a:t> probe.</a:t>
            </a:r>
          </a:p>
          <a:p>
            <a:pPr marL="1175057" lvl="2" indent="-260644">
              <a:buSzPct val="75000"/>
              <a:buFont typeface="Symbol" charset="2"/>
              <a:buChar char="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home is the </a:t>
            </a:r>
            <a:r>
              <a:rPr lang="en-US" b="1" dirty="0"/>
              <a:t>home position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614032" y="4307341"/>
            <a:ext cx="2903040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12836E9-9E09-4E25-9E4E-BB46005F91C9}" type="slidenum">
              <a:rPr lang="en-US"/>
              <a:pPr/>
              <a:t>2</a:t>
            </a:fld>
            <a:endParaRPr 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When discussing search we </a:t>
            </a:r>
            <a:r>
              <a:rPr lang="en-US" dirty="0"/>
              <a:t>saw: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linear search – O( n )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binary search – O( log n )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Can we improve the search operation to achieve better than O( log n ) time?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65FB1B6-4B84-40C2-83F5-A0AEB8C98624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Modified Linear Probe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46678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improve the linear probe by changing the step size to some fixed constant.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>
              <a:latin typeface="Courier New" pitchFamily="49" charset="0"/>
            </a:endParaRPr>
          </a:p>
          <a:p>
            <a:pPr marL="391686" indent="-293764">
              <a:spcBef>
                <a:spcPts val="1633"/>
              </a:spcBef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Suppose we set c = 3 to build the hash table.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810313" y="4201316"/>
            <a:ext cx="608400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h(765) =&gt; 11         h(579) =&gt; 7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h(431) =&gt; 2          h(226) =&gt; 5   =&gt; 8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h(96)  =&gt; 5          h(903) =&gt; 6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   h(142) =&gt; 12         h(388) =&gt; 11  =&gt; 1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844000" y="2950279"/>
            <a:ext cx="3456000" cy="482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* c) % M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0240" y="5711822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0DAE50-55E7-428E-8339-E65A584A68A0}" type="slidenum">
              <a:rPr lang="en-US"/>
              <a:pPr/>
              <a:t>21</a:t>
            </a:fld>
            <a:endParaRPr lang="en-US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Quadratic Probing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26227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better approach for reducing primary clustering.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Increases the distance between each probe in the sequence.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560960" y="4546194"/>
            <a:ext cx="718848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h(579) =&gt; 7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h(226) =&gt; 5   =&gt; 6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h(903) =&gt; 6   =&gt; 7  =&gt; 10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h(388) =&gt; 11  =&gt; 12 =&gt; 2  =&gt; 7 =&gt; 1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309416" y="2487672"/>
            <a:ext cx="3317760" cy="482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**2) % M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4240" y="5783863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Quadratic probing</a:t>
            </a:r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77760" y="2277556"/>
            <a:ext cx="7188480" cy="1045550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h(579) =&gt; 7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h(226) =&gt; 5   =&gt; 6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h(903) =&gt; 6   =&gt; 7  =&gt; 10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h(388) =&gt; 11  =&gt; 12 =&gt; 2  =&gt; 7 =&gt; 1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75876" y="3863181"/>
            <a:ext cx="8594504" cy="1438024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h(226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5, second (5 + 1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6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h(903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6, second (6 + 1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=&gt; 7,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third (6 +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10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h(388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11,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second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(11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+ 1</a:t>
            </a:r>
            <a:r>
              <a:rPr lang="en-US" baseline="30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M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12,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third (11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+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fourth(11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+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3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7,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fifth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(11 +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4</a:t>
            </a:r>
            <a:r>
              <a:rPr lang="en-US" baseline="30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) % M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1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1170" y="5783863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92095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0EDCBCD-CDC9-4EA0-B61D-888A3E7D8EBC}" type="slidenum">
              <a:rPr lang="en-US"/>
              <a:pPr/>
              <a:t>23</a:t>
            </a:fld>
            <a:endParaRPr lang="en-US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Quadratic Probing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290406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Reduces the number of collisions.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Introduces the problem of </a:t>
            </a:r>
            <a:r>
              <a:rPr lang="en-US" b="1" dirty="0"/>
              <a:t>secondary clustering</a:t>
            </a:r>
            <a:r>
              <a:rPr lang="en-US" dirty="0"/>
              <a:t>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When two keys map to the same entry and have the same probe sequence.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 add key 648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hashes to entry 11 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follows the same sequence as key 388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4240" y="5592638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7FD789E-229C-4BA8-AEE2-5ED57CE73409}" type="slidenum">
              <a:rPr lang="en-US"/>
              <a:pPr/>
              <a:t>24</a:t>
            </a:fld>
            <a:endParaRPr lang="en-US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Double Hashing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46678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When a collision occurs, a second hash function is used to build a probe sequence.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Step size remains a constant throughout the probe.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Multiple keys that have the same home position, will have different probe sequences.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29280" y="2866765"/>
            <a:ext cx="4285440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slot = (home + </a:t>
            </a:r>
            <a:r>
              <a:rPr lang="en-US" sz="24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* hp(key))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F5FC8E2-1212-488F-9640-92637C395A48}" type="slidenum">
              <a:rPr lang="en-US"/>
              <a:pPr/>
              <a:t>25</a:t>
            </a:fld>
            <a:endParaRPr lang="en-US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Double Hashing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402950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 simple choice for the second hash function.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Example: let P = 8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009108" y="2484125"/>
            <a:ext cx="2903040" cy="4824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hp(key) = 1 + key % P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650240" y="3815916"/>
            <a:ext cx="5391360" cy="1045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    h(579) =&gt; 7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    h(226) =&gt; 5   =&gt; 8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    h(903) =&gt; 6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    h(388) =&gt; 11  =&gt; 3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600" y="5356999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Computations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 hashing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  <a:ea typeface="Bitstream Vera Sans" charset="0"/>
                <a:cs typeface="Courier New" panose="02070309020205020404" pitchFamily="49" charset="0"/>
              </a:rPr>
              <a:t>slot = (home +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 *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hp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(key)) %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Courier New" panose="02070309020205020404" pitchFamily="49" charset="0"/>
              </a:rPr>
              <a:t>M, e.g., M==13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hp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(key) = 1 + key % </a:t>
            </a:r>
            <a:r>
              <a:rPr lang="en-US" sz="2000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P, e.g., P == 8</a:t>
            </a:r>
            <a:endParaRPr lang="en-US" sz="2000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77760" y="2975871"/>
            <a:ext cx="7188480" cy="1045550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h(765) =&gt; 11         h(579) =&gt; 7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h(431) =&gt; 2          h(226) =&gt; 5   =&gt; 8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h(96)  =&gt; 5          h(903) =&gt; 6 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h(142) =&gt; 12         h(388) =&gt; 11  =&gt; 3</a:t>
            </a: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17480" y="4442700"/>
            <a:ext cx="7709040" cy="742758"/>
          </a:xfrm>
          <a:prstGeom prst="rect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h(226) =&gt; 5, double hashing [(5+1*(1+226))%P] % M =&gt; 8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h(388) =&gt; 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11, double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hasing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[(11+1*(1+388)%P] % M  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=&gt; 3</a:t>
            </a:r>
          </a:p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endParaRPr lang="en-US" dirty="0">
              <a:solidFill>
                <a:srgbClr val="000000"/>
              </a:solidFill>
              <a:latin typeface="Courier New" pitchFamily="49" charset="0"/>
              <a:ea typeface="Bitstream Vera Sans" charset="0"/>
              <a:cs typeface="Bitstream Vera Sans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3600" y="5542192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63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EB1EEF8-8412-45F6-8194-8C688CFF4301}" type="slidenum">
              <a:rPr lang="en-US"/>
              <a:pPr/>
              <a:t>3</a:t>
            </a:fld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Comparison-Based Searches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To locate an item, the target search key has to be compared against the other keys in the collection.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O( log n) is the best that can be achieved.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must use a different technique if we want to improve the search time.</a:t>
            </a:r>
          </a:p>
          <a:p>
            <a:pPr marL="391686" indent="-293764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8C322D9-EABF-4D9E-807F-39DECE378A0F}" type="slidenum">
              <a:rPr lang="en-US"/>
              <a:pPr/>
              <a:t>4</a:t>
            </a:fld>
            <a:endParaRPr lang="en-US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solidFill>
            <a:srgbClr val="E6E6E6"/>
          </a:solidFill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Hashing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process of mapping a search key to a limited range of array indices.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The goal </a:t>
            </a:r>
            <a:r>
              <a:rPr lang="en-US" dirty="0" smtClean="0"/>
              <a:t>is to provide </a:t>
            </a:r>
            <a:r>
              <a:rPr lang="en-US" dirty="0"/>
              <a:t>direct access to the keys.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hash table</a:t>
            </a:r>
            <a:r>
              <a:rPr lang="en-US" dirty="0"/>
              <a:t> – the array containing the keys.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hash function</a:t>
            </a:r>
            <a:r>
              <a:rPr lang="en-US" dirty="0"/>
              <a:t> – maps a key to an array index.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98B0C3-44B1-4563-88DD-659154AEFBB0}" type="slidenum">
              <a:rPr lang="en-US"/>
              <a:pPr/>
              <a:t>5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Hashing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Suppose we </a:t>
            </a:r>
            <a:r>
              <a:rPr lang="en-US" dirty="0" smtClean="0"/>
              <a:t>have a list of popular fruits, we want to find if a particular type of fruit is in our inventory.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Apple, Banana, Grape, Orange, Pear, Pineapple, Strawberry.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We could use an array of 26 elements, each is index by the first letter of the fruit name, assuming no repetition. We can simply check for fruit[name[0]]!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98B0C3-44B1-4563-88DD-659154AEFBB0}" type="slidenum">
              <a:rPr lang="en-US"/>
              <a:pPr/>
              <a:t>6</a:t>
            </a:fld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Hashing Example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>
            <a:normAutofit/>
          </a:bodyPr>
          <a:lstStyle/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Suppose we have the following set of </a:t>
            </a:r>
            <a:r>
              <a:rPr lang="en-US" dirty="0" smtClean="0"/>
              <a:t>keys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endParaRPr lang="en-US" dirty="0" smtClean="0"/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a </a:t>
            </a:r>
            <a:r>
              <a:rPr lang="en-US" dirty="0"/>
              <a:t>hash table, T, with M = 13 </a:t>
            </a:r>
            <a:r>
              <a:rPr lang="en-US" dirty="0" smtClean="0"/>
              <a:t>elements</a:t>
            </a:r>
            <a:r>
              <a:rPr lang="en-US" dirty="0"/>
              <a:t>.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We can define a simple hash function h</a:t>
            </a:r>
            <a:r>
              <a:rPr lang="en-US" dirty="0" smtClean="0"/>
              <a:t>()</a:t>
            </a:r>
          </a:p>
          <a:p>
            <a:pPr marL="391686" indent="-293764">
              <a:spcBef>
                <a:spcPts val="600"/>
              </a:spcBef>
              <a:spcAft>
                <a:spcPts val="600"/>
              </a:spcAft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 smtClean="0"/>
              <a:t>h(765) -&gt; 11, h(431) -&gt; 2, …</a:t>
            </a:r>
            <a:endParaRPr lang="en-US" dirty="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897120" y="2940148"/>
            <a:ext cx="6096517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  </a:t>
            </a: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765, 431, 96, 142, 579, 226, 903, 388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360160" y="4708522"/>
            <a:ext cx="2211840" cy="482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13715" rIns="0" bIns="0"/>
          <a:lstStyle/>
          <a:p>
            <a:pPr>
              <a:lnSpc>
                <a:spcPct val="94000"/>
              </a:lnSpc>
              <a:tabLst>
                <a:tab pos="656650" algn="l"/>
                <a:tab pos="1313299" algn="l"/>
                <a:tab pos="1969949" algn="l"/>
              </a:tabLst>
            </a:pPr>
            <a:r>
              <a:rPr lang="en-US" sz="2400" dirty="0">
                <a:solidFill>
                  <a:srgbClr val="000000"/>
                </a:solidFill>
                <a:latin typeface="Courier New" pitchFamily="49" charset="0"/>
                <a:ea typeface="Bitstream Vera Sans" charset="0"/>
                <a:cs typeface="Bitstream Vera Sans" charset="0"/>
              </a:rPr>
              <a:t>h(key) = key % 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D53CAFA-C5D8-4A42-882A-00F188BC35F3}" type="slidenum">
              <a:rPr lang="en-US"/>
              <a:pPr/>
              <a:t>7</a:t>
            </a:fld>
            <a:endParaRPr lang="en-US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Adding Keys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360746"/>
            <a:ext cx="7659360" cy="4526396"/>
          </a:xfrm>
          <a:ln/>
        </p:spPr>
        <p:txBody>
          <a:bodyPr>
            <a:normAutofit lnSpcReduction="10000"/>
          </a:bodyPr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To add a key to the hash table: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Apply the hash function to determine the array index in which the key should be stored.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h(765) =&gt; 11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h(431) =&gt; 2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h(96) =&gt; 5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h(142) =&gt; 12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h(579) =&gt; 7</a:t>
            </a:r>
          </a:p>
          <a:p>
            <a:pPr marL="783372" lvl="1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Store the key in the given slot.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2240" y="5592547"/>
            <a:ext cx="6796800" cy="78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C7B3E8A-67E3-440E-9F38-9110498E85C1}" type="slidenum">
              <a:rPr lang="en-US"/>
              <a:pPr/>
              <a:t>8</a:t>
            </a:fld>
            <a:endParaRPr lang="en-US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0" y="273629"/>
            <a:ext cx="8252640" cy="1144921"/>
          </a:xfrm>
          <a:ln/>
        </p:spPr>
        <p:txBody>
          <a:bodyPr tIns="32002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dirty="0"/>
              <a:t>Collisions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0" y="1656174"/>
            <a:ext cx="7659360" cy="4526396"/>
          </a:xfrm>
          <a:ln/>
        </p:spPr>
        <p:txBody>
          <a:bodyPr/>
          <a:lstStyle/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What happens when we attempt to add key 226?</a:t>
            </a:r>
          </a:p>
          <a:p>
            <a:pPr marL="1175057" lvl="2" indent="-260644">
              <a:lnSpc>
                <a:spcPct val="94000"/>
              </a:lnSpc>
              <a:buSzPct val="7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>
                <a:latin typeface="Courier New" pitchFamily="49" charset="0"/>
              </a:rPr>
              <a:t>h(226) =&gt; 5</a:t>
            </a:r>
          </a:p>
          <a:p>
            <a:pPr marL="391686" indent="-293764">
              <a:buSzPct val="45000"/>
              <a:buFont typeface="Wingdings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b="1" dirty="0"/>
              <a:t>collision</a:t>
            </a:r>
            <a:r>
              <a:rPr lang="en-US" dirty="0"/>
              <a:t> – when two or more keys map to the same hash location.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03200" y="2744928"/>
            <a:ext cx="6796800" cy="14977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in general two approaches to resolve collisions,</a:t>
            </a:r>
          </a:p>
          <a:p>
            <a:pPr lvl="1"/>
            <a:r>
              <a:rPr lang="en-US" dirty="0" smtClean="0"/>
              <a:t>Closed hashing: find a spot within the hash table to store the new element</a:t>
            </a:r>
          </a:p>
          <a:p>
            <a:pPr lvl="1"/>
            <a:r>
              <a:rPr lang="en-US" dirty="0" smtClean="0"/>
              <a:t>Open hashing: create a structure, e.g., a list, or a tree, in the hashed spot to store the elements that have the same hashing key</a:t>
            </a:r>
          </a:p>
          <a:p>
            <a:r>
              <a:rPr lang="en-US" dirty="0" smtClean="0"/>
              <a:t>We first concentrate on closed hashing.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5274</TotalTime>
  <Words>1411</Words>
  <Application>Microsoft Office PowerPoint</Application>
  <PresentationFormat>On-screen Show (4:3)</PresentationFormat>
  <Paragraphs>201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Arial</vt:lpstr>
      <vt:lpstr>Bitstream Vera Sans</vt:lpstr>
      <vt:lpstr>Calibri</vt:lpstr>
      <vt:lpstr>Courier New</vt:lpstr>
      <vt:lpstr>Palatino Linotype</vt:lpstr>
      <vt:lpstr>Symbol</vt:lpstr>
      <vt:lpstr>Wingdings</vt:lpstr>
      <vt:lpstr>Office Theme</vt:lpstr>
      <vt:lpstr>Hash Maps Introduction</vt:lpstr>
      <vt:lpstr>Introduction</vt:lpstr>
      <vt:lpstr>Comparison-Based Searches</vt:lpstr>
      <vt:lpstr>Hashing</vt:lpstr>
      <vt:lpstr>Hashing Example</vt:lpstr>
      <vt:lpstr>Hashing Example</vt:lpstr>
      <vt:lpstr>Adding Keys</vt:lpstr>
      <vt:lpstr>Collisions</vt:lpstr>
      <vt:lpstr>Resolving collisions</vt:lpstr>
      <vt:lpstr>Closed hashing: probing</vt:lpstr>
      <vt:lpstr>Probing</vt:lpstr>
      <vt:lpstr>Probing</vt:lpstr>
      <vt:lpstr>Searching</vt:lpstr>
      <vt:lpstr>Searching</vt:lpstr>
      <vt:lpstr>Deleting Keys</vt:lpstr>
      <vt:lpstr>Incorrect Deletion</vt:lpstr>
      <vt:lpstr>Correct Deletion</vt:lpstr>
      <vt:lpstr>Clustering</vt:lpstr>
      <vt:lpstr>Probe Sequence</vt:lpstr>
      <vt:lpstr>Modified Linear Probe</vt:lpstr>
      <vt:lpstr>Quadratic Probing</vt:lpstr>
      <vt:lpstr>Computations from last slide</vt:lpstr>
      <vt:lpstr>Quadratic Probing</vt:lpstr>
      <vt:lpstr>Double Hashing</vt:lpstr>
      <vt:lpstr>Double Hashing</vt:lpstr>
      <vt:lpstr>Computations from last slide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171</cp:revision>
  <dcterms:created xsi:type="dcterms:W3CDTF">2014-08-26T14:03:51Z</dcterms:created>
  <dcterms:modified xsi:type="dcterms:W3CDTF">2017-11-29T14:08:30Z</dcterms:modified>
</cp:coreProperties>
</file>