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42087B-42EE-4225-8FE0-1B248C76F406}" type="slidenum">
              <a:rPr lang="en-US"/>
              <a:pPr/>
              <a:t>10</a:t>
            </a:fld>
            <a:endParaRPr 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05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7CFB01-5E79-4597-BCEB-D4CCE103FE1D}" type="slidenum">
              <a:rPr lang="en-US"/>
              <a:pPr/>
              <a:t>11</a:t>
            </a:fld>
            <a:endParaRPr 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69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A7CD64-07ED-4AC5-9DB3-9A92BA7CCD73}" type="slidenum">
              <a:rPr lang="en-US"/>
              <a:pPr/>
              <a:t>12</a:t>
            </a:fld>
            <a:endParaRPr 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70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01D65D-1602-45A3-9258-4F9CCFC9841A}" type="slidenum">
              <a:rPr lang="en-US"/>
              <a:pPr/>
              <a:t>13</a:t>
            </a:fld>
            <a:endParaRPr 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5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10B092-77DA-43D4-9E86-7FFBF6FC1DEB}" type="slidenum">
              <a:rPr lang="en-US"/>
              <a:pPr/>
              <a:t>14</a:t>
            </a:fld>
            <a:endParaRPr 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40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5D3FA0-14B8-41B6-B66E-955BC3C03F29}" type="slidenum">
              <a:rPr lang="en-US"/>
              <a:pPr/>
              <a:t>15</a:t>
            </a:fld>
            <a:endParaRPr 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3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E61E81-8D8E-4467-9EC7-E009E1EFBAF4}" type="slidenum">
              <a:rPr lang="en-US"/>
              <a:pPr/>
              <a:t>16</a:t>
            </a:fld>
            <a:endParaRPr 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12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9334BB-EBB7-4AF5-B049-F85BDEB6C634}" type="slidenum">
              <a:rPr lang="en-US"/>
              <a:pPr/>
              <a:t>17</a:t>
            </a:fld>
            <a:endParaRPr 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8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4BC741-3B06-4477-817B-5FC5B0352385}" type="slidenum">
              <a:rPr lang="en-US"/>
              <a:pPr/>
              <a:t>18</a:t>
            </a:fld>
            <a:endParaRPr 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069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BA4E74-5DB4-4BEE-B9F6-36B586A5F11C}" type="slidenum">
              <a:rPr lang="en-US"/>
              <a:pPr/>
              <a:t>19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63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19356-B30F-484D-B7E8-97A58858A6FF}" type="slidenum">
              <a:rPr lang="en-US"/>
              <a:pPr/>
              <a:t>2</a:t>
            </a:fld>
            <a:endParaRPr 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480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ADA17B-F474-4B3F-A789-706A82719D8C}" type="slidenum">
              <a:rPr lang="en-US"/>
              <a:pPr/>
              <a:t>20</a:t>
            </a:fld>
            <a:endParaRPr 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02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E28681-0AFE-4D77-BA1F-B49AFB83E33D}" type="slidenum">
              <a:rPr lang="en-US"/>
              <a:pPr/>
              <a:t>21</a:t>
            </a:fld>
            <a:endParaRPr 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29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913124-3EB2-46F7-A217-C66E0BCE42F2}" type="slidenum">
              <a:rPr lang="en-US"/>
              <a:pPr/>
              <a:t>22</a:t>
            </a:fld>
            <a:endParaRPr 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953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85C274-C015-48D2-8FCF-9E3FA2C4F369}" type="slidenum">
              <a:rPr lang="en-US"/>
              <a:pPr/>
              <a:t>23</a:t>
            </a:fld>
            <a:endParaRPr 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516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FDBC0E-69C7-470D-89DC-F95E54B18D2E}" type="slidenum">
              <a:rPr lang="en-US"/>
              <a:pPr/>
              <a:t>24</a:t>
            </a:fld>
            <a:endParaRPr 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0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86344E-D5EF-44C5-B6F8-603EF7361B04}" type="slidenum">
              <a:rPr lang="en-US"/>
              <a:pPr/>
              <a:t>25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58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234210-A4D6-4747-81AE-C4412E3C4BFB}" type="slidenum">
              <a:rPr lang="en-US"/>
              <a:pPr/>
              <a:t>26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2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2A1CFE-104A-4466-A75B-872C3211A21E}" type="slidenum">
              <a:rPr lang="en-US"/>
              <a:pPr/>
              <a:t>27</a:t>
            </a:fld>
            <a:endParaRPr 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72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9F7FF7-456E-44C8-A430-3F0159D7D6CD}" type="slidenum">
              <a:rPr lang="en-US"/>
              <a:pPr/>
              <a:t>28</a:t>
            </a:fld>
            <a:endParaRPr 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26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02A478-1C13-4257-AF9B-40E1E3DDC184}" type="slidenum">
              <a:rPr lang="en-US"/>
              <a:pPr/>
              <a:t>29</a:t>
            </a:fld>
            <a:endParaRPr 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5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E580D4-155A-4175-8E54-70778B7A9B0B}" type="slidenum">
              <a:rPr lang="en-US"/>
              <a:pPr/>
              <a:t>3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273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638B1B-D317-4DFE-8252-14E83DF441A6}" type="slidenum">
              <a:rPr lang="en-US"/>
              <a:pPr/>
              <a:t>30</a:t>
            </a:fld>
            <a:endParaRPr 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26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6CDB24-24EC-4E10-8A95-106FF30468B6}" type="slidenum">
              <a:rPr lang="en-US"/>
              <a:pPr/>
              <a:t>31</a:t>
            </a:fld>
            <a:endParaRPr 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37E4FF-9BD0-402B-93A8-8713989FDCBE}" type="slidenum">
              <a:rPr lang="en-US"/>
              <a:pPr/>
              <a:t>4</a:t>
            </a:fld>
            <a:endParaRPr 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8D72D9-3FC6-4160-812D-207ADBA23756}" type="slidenum">
              <a:rPr lang="en-US"/>
              <a:pPr/>
              <a:t>5</a:t>
            </a:fld>
            <a:endParaRPr 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8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C2F217-151B-414F-97C7-E5D8D766DE64}" type="slidenum">
              <a:rPr lang="en-US"/>
              <a:pPr/>
              <a:t>6</a:t>
            </a:fld>
            <a:endParaRPr 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85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94D3A9-841E-49C3-957A-5695C055C186}" type="slidenum">
              <a:rPr lang="en-US"/>
              <a:pPr/>
              <a:t>7</a:t>
            </a:fld>
            <a:endParaRPr 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00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A84C71-20AF-41C9-B8CE-EB3378858B62}" type="slidenum">
              <a:rPr lang="en-US"/>
              <a:pPr/>
              <a:t>8</a:t>
            </a:fld>
            <a:endParaRPr 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1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A59020-F23C-4E5E-8328-2A475341267D}" type="slidenum">
              <a:rPr lang="en-US"/>
              <a:pPr/>
              <a:t>9</a:t>
            </a:fld>
            <a:endParaRPr 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5120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656174"/>
            <a:ext cx="7657920" cy="2193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3987779"/>
            <a:ext cx="7657920" cy="219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6428835"/>
            <a:ext cx="384480" cy="290911"/>
          </a:xfrm>
        </p:spPr>
        <p:txBody>
          <a:bodyPr/>
          <a:lstStyle>
            <a:lvl1pPr>
              <a:defRPr/>
            </a:lvl1pPr>
          </a:lstStyle>
          <a:p>
            <a:fld id="{DC7CCCE5-726E-4C63-9913-B0288E56A0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6221454"/>
            <a:ext cx="2128320" cy="20594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6428835"/>
            <a:ext cx="2897280" cy="29091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–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Hash Maps</a:t>
            </a:r>
            <a:br>
              <a:rPr lang="en-US" b="1" dirty="0" smtClean="0"/>
            </a:br>
            <a:r>
              <a:rPr lang="en-US" b="1" dirty="0" smtClean="0"/>
              <a:t>Implementation and Applications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08F92D-A2A3-41C1-A09C-6BED38B3EE93}" type="slidenum">
              <a:rPr lang="en-US"/>
              <a:pPr/>
              <a:t>10</a:t>
            </a:fld>
            <a:endParaRPr 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Function Guidelines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Important guidelines to consider in designing a hash function.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Computation should be simple.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Resulting index can not be random.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Every part of a multi-part key should contribute.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Table size should be a prime number.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BA4B05A-A7E8-4B64-8161-9ED000217E63}" type="slidenum">
              <a:rPr lang="en-US"/>
              <a:pPr/>
              <a:t>11</a:t>
            </a:fld>
            <a:endParaRPr 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Common Hash Functions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174"/>
            <a:ext cx="801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Division</a:t>
            </a:r>
            <a:r>
              <a:rPr lang="en-US" dirty="0"/>
              <a:t> – simplest for integer values.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dirty="0"/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Truncation</a:t>
            </a:r>
            <a:r>
              <a:rPr lang="en-US" dirty="0"/>
              <a:t> – some columns in the key are ignored.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Example: assume keys composed of 7 digits.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Use the 1</a:t>
            </a:r>
            <a:r>
              <a:rPr lang="en-US" baseline="33000" dirty="0"/>
              <a:t>st</a:t>
            </a:r>
            <a:r>
              <a:rPr lang="en-US" dirty="0"/>
              <a:t>, 3</a:t>
            </a:r>
            <a:r>
              <a:rPr lang="en-US" baseline="33000" dirty="0"/>
              <a:t>rd</a:t>
            </a:r>
            <a:r>
              <a:rPr lang="en-US" dirty="0"/>
              <a:t>, 6</a:t>
            </a:r>
            <a:r>
              <a:rPr lang="en-US" baseline="33000" dirty="0"/>
              <a:t>th</a:t>
            </a:r>
            <a:r>
              <a:rPr lang="en-US" dirty="0"/>
              <a:t> digits to form an index (M = 1000).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590800" y="2521705"/>
            <a:ext cx="2211840" cy="3254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</a:tabLst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key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F54FEE4-6C70-494D-A1C9-9D7F1C0E19AA}" type="slidenum">
              <a:rPr lang="en-US"/>
              <a:pPr/>
              <a:t>12</a:t>
            </a:fld>
            <a:endParaRPr 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Common Hash Functions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174"/>
            <a:ext cx="801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Folding</a:t>
            </a:r>
            <a:r>
              <a:rPr lang="en-US" dirty="0"/>
              <a:t> – key is split into multiple parts then combined into a single value.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Given the key value 4873152, split it into three smaller values (48, 73, 152).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Add the values together and use with division.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CAE14A9-5656-458B-A25B-D41BA1C88D51}" type="slidenum">
              <a:rPr lang="en-US"/>
              <a:pPr/>
              <a:t>13</a:t>
            </a:fld>
            <a:endParaRPr 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Hashing Strings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02950"/>
            <a:ext cx="7659360" cy="4526396"/>
          </a:xfrm>
          <a:ln/>
        </p:spPr>
        <p:txBody>
          <a:bodyPr>
            <a:normAutofit fontScale="92500"/>
          </a:bodyPr>
          <a:lstStyle/>
          <a:p>
            <a:pPr marL="391686" indent="-293764">
              <a:spcBef>
                <a:spcPts val="400"/>
              </a:spcBef>
              <a:spcAft>
                <a:spcPts val="4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Strings can also be stored in a hash table.</a:t>
            </a:r>
          </a:p>
          <a:p>
            <a:pPr marL="783372" lvl="1" indent="-293764">
              <a:spcBef>
                <a:spcPts val="400"/>
              </a:spcBef>
              <a:spcAft>
                <a:spcPts val="4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Convert to an integer value that can be used with the division or truncation methods.</a:t>
            </a:r>
          </a:p>
          <a:p>
            <a:pPr marL="391686" indent="-293764">
              <a:spcBef>
                <a:spcPts val="400"/>
              </a:spcBef>
              <a:spcAft>
                <a:spcPts val="4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Simplest approach: sum the ASCII values of individual characters.</a:t>
            </a:r>
          </a:p>
          <a:p>
            <a:pPr marL="783372" lvl="1" indent="-293764">
              <a:spcBef>
                <a:spcPts val="400"/>
              </a:spcBef>
              <a:spcAft>
                <a:spcPts val="4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Short strings will not hash to larger table </a:t>
            </a:r>
            <a:r>
              <a:rPr lang="en-US" dirty="0" smtClean="0"/>
              <a:t>entries.</a:t>
            </a:r>
          </a:p>
          <a:p>
            <a:pPr marL="383322" indent="-293764">
              <a:spcBef>
                <a:spcPts val="400"/>
              </a:spcBef>
              <a:spcAft>
                <a:spcPts val="4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Better </a:t>
            </a:r>
            <a:r>
              <a:rPr lang="en-US" dirty="0"/>
              <a:t>approach: use a polynomial.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38650" y="3340100"/>
          <a:ext cx="2667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266400" imgH="177480" progId="Equation.3">
                  <p:embed/>
                </p:oleObj>
              </mc:Choice>
              <mc:Fallback>
                <p:oleObj name="Equation" r:id="rId6" imgW="26640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3340100"/>
                        <a:ext cx="2667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5353E9-A093-49DE-9E99-0CB1F6DC56C8}" type="slidenum">
              <a:rPr lang="en-US"/>
              <a:pPr/>
              <a:t>14</a:t>
            </a:fld>
            <a:endParaRPr 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HashMap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ADT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Hash tables are commonly used to implement a map or dictionary.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Same as the Map ADT.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Keys must be </a:t>
            </a:r>
            <a:r>
              <a:rPr lang="en-US" dirty="0" err="1"/>
              <a:t>hashable</a:t>
            </a:r>
            <a:r>
              <a:rPr lang="en-US" dirty="0"/>
              <a:t>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Python's dictionary is implemented using a hash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B3F73B-CD50-4E41-A8F2-46D4BF7F906B}" type="slidenum">
              <a:rPr lang="en-US"/>
              <a:pPr/>
              <a:t>15</a:t>
            </a:fld>
            <a:endParaRPr 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HashMap</a:t>
            </a:r>
            <a:r>
              <a:rPr lang="en-US" dirty="0"/>
              <a:t> Implementation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46678"/>
            <a:ext cx="7659360" cy="4526396"/>
          </a:xfrm>
          <a:ln/>
        </p:spPr>
        <p:txBody>
          <a:bodyPr/>
          <a:lstStyle/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Hash table:</a:t>
            </a:r>
          </a:p>
          <a:p>
            <a:pPr marL="783372" lvl="1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Initial size: M = 7</a:t>
            </a:r>
          </a:p>
          <a:p>
            <a:pPr marL="783372" lvl="1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Must expand as needed.</a:t>
            </a:r>
          </a:p>
          <a:p>
            <a:pPr marL="783372" lvl="1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Load factor: 2/3</a:t>
            </a:r>
          </a:p>
          <a:p>
            <a:pPr marL="783372" lvl="1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Expansion size: 2M + 1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Entries: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641600" y="4946132"/>
            <a:ext cx="483984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_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MapEntry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         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__init__( self, key, value 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self.key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key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self.value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value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CA6F034-5E4E-4C93-8226-73A82067FA34}" type="slidenum">
              <a:rPr lang="en-US"/>
              <a:pPr/>
              <a:t>16</a:t>
            </a:fld>
            <a:endParaRPr 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HashMap</a:t>
            </a:r>
            <a:r>
              <a:rPr lang="en-US" dirty="0"/>
              <a:t> Implementation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850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 double hashing:</a:t>
            </a:r>
          </a:p>
          <a:p>
            <a:pPr marL="783372" lvl="1" indent="-293764">
              <a:spcAft>
                <a:spcPts val="6531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Hash function:</a:t>
            </a:r>
          </a:p>
          <a:p>
            <a:pPr marL="783372" lvl="1" indent="-293764">
              <a:spcAft>
                <a:spcPts val="6531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Probe function:</a:t>
            </a:r>
          </a:p>
          <a:p>
            <a:pPr marL="391686" indent="-293764">
              <a:lnSpc>
                <a:spcPct val="94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hash()</a:t>
            </a:r>
            <a:r>
              <a:rPr lang="en-US" dirty="0"/>
              <a:t> is Python's built-in </a:t>
            </a:r>
            <a:r>
              <a:rPr lang="en-US" dirty="0">
                <a:latin typeface="Courier New" pitchFamily="49" charset="0"/>
              </a:rPr>
              <a:t>hash()</a:t>
            </a:r>
            <a:r>
              <a:rPr lang="en-US" dirty="0"/>
              <a:t> function.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Takes a built-in type as the key and returns an </a:t>
            </a:r>
            <a:r>
              <a:rPr lang="en-US" dirty="0" err="1"/>
              <a:t>int</a:t>
            </a:r>
            <a:r>
              <a:rPr lang="en-US" dirty="0"/>
              <a:t> value that can be used with division method.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125312" y="2628276"/>
            <a:ext cx="3317760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|hash(key)| % M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096529" y="3799893"/>
            <a:ext cx="4839840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hp(key) = 1 + |hash(key)| % (M - 2)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574FA5B-A555-454A-9A7F-8A6D38D6C2FE}" type="slidenum">
              <a:rPr lang="en-US"/>
              <a:pPr/>
              <a:t>17</a:t>
            </a:fld>
            <a:endParaRPr 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Application: Histograms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529562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Graphical chart of tabulated frequencies.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Very common in statistics.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Used to show the distribution of data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5920" y="3490563"/>
            <a:ext cx="3690720" cy="32302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4404A7E-C14C-4F26-AE8E-56BEE99221EB}" type="slidenum">
              <a:rPr lang="en-US"/>
              <a:pPr/>
              <a:t>18</a:t>
            </a:fld>
            <a:endParaRPr 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Histogram ADT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7481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histogram is a container that can be used to collect and store discrete frequency counts across multiple categories.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category objects must be comparable.</a:t>
            </a:r>
          </a:p>
        </p:txBody>
      </p:sp>
      <p:graphicFrame>
        <p:nvGraphicFramePr>
          <p:cNvPr id="45059" name="Group 3"/>
          <p:cNvGraphicFramePr>
            <a:graphicFrameLocks noGrp="1"/>
          </p:cNvGraphicFramePr>
          <p:nvPr/>
        </p:nvGraphicFramePr>
        <p:xfrm>
          <a:off x="3299041" y="3967089"/>
          <a:ext cx="2923200" cy="2145245"/>
        </p:xfrm>
        <a:graphic>
          <a:graphicData uri="http://schemas.openxmlformats.org/drawingml/2006/table">
            <a:tbl>
              <a:tblPr/>
              <a:tblGrid>
                <a:gridCol w="2923200"/>
              </a:tblGrid>
              <a:tr h="2108145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Histogram(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catSeq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getCount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category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incCount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category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totalCount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iterator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</a:txBody>
                  <a:tcPr marL="57473" marR="57473" marT="188766" marB="172764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3277F90-F617-43C2-A896-DDBAEC174963}" type="slidenum">
              <a:rPr lang="en-US"/>
              <a:pPr/>
              <a:t>19</a:t>
            </a:fld>
            <a:endParaRPr 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Building a Histogram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3261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use the ADT to show a grade distribution.</a:t>
            </a:r>
          </a:p>
          <a:p>
            <a:pPr marL="783372" lvl="1" indent="-293764">
              <a:spcAft>
                <a:spcPts val="7801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Input: text file containing </a:t>
            </a:r>
            <a:r>
              <a:rPr lang="en-US" dirty="0" err="1"/>
              <a:t>int</a:t>
            </a:r>
            <a:r>
              <a:rPr lang="en-US" dirty="0"/>
              <a:t> grades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Output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456389" y="2910864"/>
            <a:ext cx="6719040" cy="482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2343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77 89 53 95 68 86 91 89 60 70 80 77 73 73 93 85 83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67 75 71 94 64 79 97 59 69 61 80 73 70 82 86 70 45 100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424069" y="3799409"/>
            <a:ext cx="5751360" cy="2922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0972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         Grade Distribution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A +******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B +*********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C +***********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D +******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F +***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+----+----+----+----+----+----+----+----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0    5    10   15   20   25   30   35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8CC6E88-FAC6-4350-8C51-EE8A33212DE7}" type="slidenum">
              <a:rPr lang="en-US"/>
              <a:pPr/>
              <a:t>2</a:t>
            </a:fld>
            <a:endParaRPr 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Table Size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How big should a hash table be?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If we know the max number of keys.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create it big enough to hold all of the keys.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 most instances, we don't know the number of keys.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Most probing techniques work best when the table size is a prime number.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336AF2A-B505-4F61-BC19-C2EF36B5B680}" type="slidenum">
              <a:rPr lang="en-US"/>
              <a:pPr/>
              <a:t>20</a:t>
            </a:fld>
            <a:endParaRPr 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1244160" y="1451672"/>
            <a:ext cx="6842880" cy="144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77280" y="1601449"/>
            <a:ext cx="6968160" cy="4578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0972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from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maphist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import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Histogram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main():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Create a Histogram instance for computing the frequencies.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Histogram( "ABCDF"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Open the text file containing the grades.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gradeFile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open(</a:t>
            </a:r>
            <a:r>
              <a:rPr lang="en-US" sz="15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'cs204grades.txt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', "r")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Extract the grades and increment the appropriate counter.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line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gradeFile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grade =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(line)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gradeHist.incCount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(grade)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Print the histogram chart.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printChart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6428160" y="1244291"/>
            <a:ext cx="1658880" cy="207382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12801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US" sz="1500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8FE0685-6CE1-4C8F-8247-4A6EEB348F5E}" type="slidenum">
              <a:rPr lang="en-US"/>
              <a:pPr/>
              <a:t>21</a:t>
            </a:fld>
            <a:endParaRPr 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1244160" y="1451672"/>
            <a:ext cx="6842880" cy="144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277280" y="1601449"/>
            <a:ext cx="6415200" cy="4578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0972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# Determines the letter grade for the given numeric value.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grade 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90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'A'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80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'B'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70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'C'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60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'D'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'F'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6428160" y="1244291"/>
            <a:ext cx="1658880" cy="207382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12801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US" sz="1500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7A5237A-DD8A-4C7D-BEA0-6447E05D4E0E}" type="slidenum">
              <a:rPr lang="en-US"/>
              <a:pPr/>
              <a:t>22</a:t>
            </a:fld>
            <a:endParaRPr 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1244160" y="1451672"/>
            <a:ext cx="6842880" cy="144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77280" y="1601449"/>
            <a:ext cx="6082560" cy="4578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0972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printChart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"           Grade Distribution" )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Print the body of the chart.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letterGrades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( 'A', 'B', 'C', 'D', 'F'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letter 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letterGrades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"  |"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letter + " +", end = ""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freq =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gradeHist.getCount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letter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'*' * freq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Print the x-axis.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|"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+----+----+----+----+----+----+----+----"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0    5    10   15   20   25   30   35"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# Calls the main routine.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main()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endParaRPr lang="en-US" sz="15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428160" y="1244291"/>
            <a:ext cx="1658880" cy="207382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12801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US" sz="1500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7E72324-D41F-4E53-9063-8642FF9F5345}" type="slidenum">
              <a:rPr lang="en-US"/>
              <a:pPr/>
              <a:t>23</a:t>
            </a:fld>
            <a:endParaRPr 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Color Histogram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Used to tabulate the frequency counts of individual colors within a digital image.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 that deals with millions of distinct categories, none of which are known up front.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Used in image processing and digital photography.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Histogram ADT would not be efficient for this application.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32F528D-C960-403E-95EA-8EDB73CBD2FB}" type="slidenum">
              <a:rPr lang="en-US"/>
              <a:pPr/>
              <a:t>24</a:t>
            </a:fld>
            <a:endParaRPr 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 ADT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88882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</a:t>
            </a:r>
            <a:r>
              <a:rPr lang="en-US" i="1" dirty="0">
                <a:solidFill>
                  <a:srgbClr val="104475"/>
                </a:solidFill>
              </a:rPr>
              <a:t>color histogram</a:t>
            </a:r>
            <a:r>
              <a:rPr lang="en-US" dirty="0"/>
              <a:t> is a container that can be used to collect and store frequency counts for multiple discrete RGB colors.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RGB values are discrete in the range [0 ... 255].</a:t>
            </a: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/>
        </p:nvGraphicFramePr>
        <p:xfrm>
          <a:off x="3158041" y="4104174"/>
          <a:ext cx="3673440" cy="2145245"/>
        </p:xfrm>
        <a:graphic>
          <a:graphicData uri="http://schemas.openxmlformats.org/drawingml/2006/table">
            <a:tbl>
              <a:tblPr/>
              <a:tblGrid>
                <a:gridCol w="3673440"/>
              </a:tblGrid>
              <a:tr h="2108145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ColorHistogram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getCount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 red, green, blue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incCount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 red, green, blue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totalCount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iterator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57473" marR="57473" marT="188766" marB="172764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C93971-62AE-4778-A206-848D13A364F1}" type="slidenum">
              <a:rPr lang="en-US"/>
              <a:pPr/>
              <a:t>25</a:t>
            </a:fld>
            <a:endParaRPr 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5"/>
            <a:ext cx="7659360" cy="3942768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data structure should be used?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3-D array of size 256 x 256 x 256: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Very fast with direct access.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Far too costly in terms of memory.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Vector or linked list: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Better in terms of memory.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Inefficient when working with millions of colors.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F425BCA-AF71-43B4-AFCC-A68AB3C2EB4A}" type="slidenum">
              <a:rPr lang="en-US"/>
              <a:pPr/>
              <a:t>26</a:t>
            </a:fld>
            <a:endParaRPr 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980043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about hashing?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Closed hashing: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Inefficient due to the many rehashes that would be required.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Separate chaining: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Requires a good hash function and appropriately sized hash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6764B44-05FE-49DE-9020-5BE892FBB5CA}" type="slidenum">
              <a:rPr lang="en-US"/>
              <a:pPr/>
              <a:t>27</a:t>
            </a:fld>
            <a:endParaRPr 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7018"/>
            <a:ext cx="7659360" cy="4980043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about a custom structure that combines: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advantage of direct access of a 3-D array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limited memory use and fast searches of hashing.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Structure: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2-D array of linked lists.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array elements correspond to red and green.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linked lists represent the chains for all colors with the same red and green components.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009F084-951C-4055-8FCD-04F02EF6FCD8}" type="slidenum">
              <a:rPr lang="en-US"/>
              <a:pPr/>
              <a:t>28</a:t>
            </a:fld>
            <a:endParaRPr 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897120" y="1656174"/>
            <a:ext cx="7659360" cy="49800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8080" y="1283176"/>
            <a:ext cx="6027840" cy="5111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C17735-79AB-4DA0-ABEA-47D151D7006D}" type="slidenum">
              <a:rPr lang="en-US"/>
              <a:pPr/>
              <a:t>29</a:t>
            </a:fld>
            <a:endParaRPr 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87358"/>
            <a:ext cx="7659360" cy="4526396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After a color histogram is constructed, it's common to perform a traversal over the unique colors.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Could traverse over every element of the 2-D array.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Look for non empty chains and traverse the list.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This can be time consuming.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 practice, many of the elements will not contain any colors.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How can we improve the time required to perform a traversal.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BFA4F9-CBB3-4F6F-90A9-B92869C5E595}" type="slidenum">
              <a:rPr lang="en-US"/>
              <a:pPr/>
              <a:t>3</a:t>
            </a:fld>
            <a:endParaRPr 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Rehashing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31086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start with a small table and expand it as needed.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Similar to the approach used with the </a:t>
            </a:r>
            <a:r>
              <a:rPr lang="en-US" dirty="0" smtClean="0"/>
              <a:t>array.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load factor</a:t>
            </a:r>
            <a:r>
              <a:rPr lang="en-US" dirty="0"/>
              <a:t> – the ratio between the number of keys and the size of the table.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hash table should be expanded before the load factor reaches 80%.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4117CC-C9AC-4CD9-9D4C-5CB1290B8F67}" type="slidenum">
              <a:rPr lang="en-US"/>
              <a:pPr/>
              <a:t>30</a:t>
            </a:fld>
            <a:endParaRPr 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Modify the structure: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add a second link to each color node to create multi-linked nodes.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when a new color is added to the histogram, add it to a second linked list (</a:t>
            </a:r>
            <a:r>
              <a:rPr lang="en-US" dirty="0" err="1">
                <a:solidFill>
                  <a:srgbClr val="003B7C"/>
                </a:solidFill>
              </a:rPr>
              <a:t>colorList</a:t>
            </a:r>
            <a:r>
              <a:rPr lang="en-US" dirty="0"/>
              <a:t>).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traversal is performed by iterating over the nodes in the </a:t>
            </a:r>
            <a:r>
              <a:rPr lang="en-US" dirty="0" err="1">
                <a:solidFill>
                  <a:srgbClr val="003B7C"/>
                </a:solidFill>
              </a:rPr>
              <a:t>colorList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37E48B7-4364-49F9-BD00-6D1D631D8A2A}" type="slidenum">
              <a:rPr lang="en-US"/>
              <a:pPr/>
              <a:t>31</a:t>
            </a:fld>
            <a:endParaRPr 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897120" y="1656174"/>
            <a:ext cx="7659360" cy="49800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8080" y="1283176"/>
            <a:ext cx="6027840" cy="5111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FEF85C6-5C21-4EE6-8EDE-456D217F5A63}" type="slidenum">
              <a:rPr lang="en-US"/>
              <a:pPr/>
              <a:t>4</a:t>
            </a:fld>
            <a:endParaRPr 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Rehashing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234134"/>
            <a:ext cx="7659360" cy="4526396"/>
          </a:xfrm>
          <a:ln/>
        </p:spPr>
        <p:txBody>
          <a:bodyPr/>
          <a:lstStyle/>
          <a:p>
            <a:pPr marL="391686" indent="-293764">
              <a:spcAft>
                <a:spcPts val="9797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After creating a larger array for the table, we can not simply copy the original keys to the new table.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must rebuild or rehash the entire table.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600" y="2963255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614604" y="4555608"/>
            <a:ext cx="456192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0          h(579) =&gt; 1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6          h(226) =&gt; 5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11         h(903) =&gt; 2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6  =&gt; 7    h(388) =&gt; 14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4160" y="5865933"/>
            <a:ext cx="7454880" cy="653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35637A0-8251-4082-9D5A-365B9D1A2217}" type="slidenum">
              <a:rPr lang="en-US"/>
              <a:pPr/>
              <a:t>5</a:t>
            </a:fld>
            <a:endParaRPr 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Expansion Size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Size of the expansion depends on the application.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Good rule of thumb is to at least double its size.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Two common approaches: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double the size of the table, then search for the first larger prime number.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double the size of the table and add one to ensure M is odd.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C16A345-7478-47B2-9A5E-E6EC89E614B2}" type="slidenum">
              <a:rPr lang="en-US"/>
              <a:pPr/>
              <a:t>6</a:t>
            </a:fld>
            <a:endParaRPr 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Depends on: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hash function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size of the table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type of collision resolution probe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Once an empty slot is located, adding or deleting a key can be done in O(1) time.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time required to perform the search is the main contributor to the overall time of all ops.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9041051-FE9B-4150-B660-EE30F274D3C5}" type="slidenum">
              <a:rPr lang="en-US"/>
              <a:pPr/>
              <a:t>7</a:t>
            </a:fld>
            <a:endParaRPr lang="en-US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174"/>
            <a:ext cx="781200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Best case:  O(1)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key maps directly to the correct entry.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There are no collisions.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Worst case: O(m)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Assume there are </a:t>
            </a:r>
            <a:r>
              <a:rPr lang="en-US" i="1" dirty="0"/>
              <a:t>n</a:t>
            </a:r>
            <a:r>
              <a:rPr lang="en-US" dirty="0"/>
              <a:t> keys stored in a table of size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probe has to visit every entry in the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F22A131-D01E-4E1C-B08F-9EC3623BC4F1}" type="slidenum">
              <a:rPr lang="en-US"/>
              <a:pPr/>
              <a:t>8</a:t>
            </a:fld>
            <a:endParaRPr 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01426"/>
            <a:ext cx="7812000" cy="4526396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400" dirty="0"/>
              <a:t>While hashing appears to be no better than a basic linear </a:t>
            </a:r>
            <a:r>
              <a:rPr lang="en-US" sz="2400" dirty="0" smtClean="0"/>
              <a:t>search or binary search in worst case, </a:t>
            </a:r>
            <a:r>
              <a:rPr lang="en-US" sz="2400" dirty="0"/>
              <a:t>hashing is very efficient in the average </a:t>
            </a:r>
            <a:r>
              <a:rPr lang="en-US" sz="2400" dirty="0" smtClean="0"/>
              <a:t>case with load factor &lt; 0.8. (Table shows the data for M == 13.)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400" dirty="0" smtClean="0"/>
              <a:t>Remember linear search O(n), binary search O(log n) and log 13 is about 3.7.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sz="2400" dirty="0"/>
          </a:p>
        </p:txBody>
      </p:sp>
      <p:graphicFrame>
        <p:nvGraphicFramePr>
          <p:cNvPr id="317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29492"/>
              </p:ext>
            </p:extLst>
          </p:nvPr>
        </p:nvGraphicFramePr>
        <p:xfrm>
          <a:off x="1524000" y="4050557"/>
          <a:ext cx="6244259" cy="2305793"/>
        </p:xfrm>
        <a:graphic>
          <a:graphicData uri="http://schemas.openxmlformats.org/drawingml/2006/table">
            <a:tbl>
              <a:tblPr/>
              <a:tblGrid>
                <a:gridCol w="2346088"/>
                <a:gridCol w="724636"/>
                <a:gridCol w="725875"/>
                <a:gridCol w="724636"/>
                <a:gridCol w="724636"/>
                <a:gridCol w="998388"/>
              </a:tblGrid>
              <a:tr h="32931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Load Factor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0.25</a:t>
                      </a:r>
                    </a:p>
                  </a:txBody>
                  <a:tcPr marL="32655" marR="32655" marT="48661" marB="3265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0.5</a:t>
                      </a:r>
                    </a:p>
                  </a:txBody>
                  <a:tcPr marL="81638" marR="81638" marT="58459" marB="42456" anchor="ctr" horzOverflow="overflow">
                    <a:lnL>
                      <a:noFill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0.67</a:t>
                      </a:r>
                    </a:p>
                  </a:txBody>
                  <a:tcPr marL="81638" marR="81638" marT="58459" marB="4245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0.8</a:t>
                      </a:r>
                    </a:p>
                  </a:txBody>
                  <a:tcPr marL="81638" marR="81638" marT="58459" marB="4245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0.99</a:t>
                      </a:r>
                    </a:p>
                  </a:txBody>
                  <a:tcPr marL="81638" marR="81638" marT="58459" marB="4245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Successful search: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Linear probe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1.17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1.50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2.02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3.00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50.50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Quadratic probe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1.66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2.00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2.39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2.90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6.71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Unsuccessful search: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80658" marR="80658" marT="71881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Linear probe</a:t>
                      </a:r>
                    </a:p>
                  </a:txBody>
                  <a:tcPr marL="80658" marR="80658" marT="73482" marB="57479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1.39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2.50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5.09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13.00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5000.50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29316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Quadratic probe</a:t>
                      </a:r>
                    </a:p>
                  </a:txBody>
                  <a:tcPr marL="80658" marR="80658" marT="73482" marB="5747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1.33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2.00</a:t>
                      </a:r>
                    </a:p>
                  </a:txBody>
                  <a:tcPr marL="80658" marR="80658" marT="73482" marB="5747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3.03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5.00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100.00</a:t>
                      </a:r>
                    </a:p>
                  </a:txBody>
                  <a:tcPr marL="80658" marR="80658" marT="73482" marB="5747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7A9707-57E0-4264-AEFC-A631DA204791}" type="slidenum">
              <a:rPr lang="en-US"/>
              <a:pPr/>
              <a:t>9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 Functions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efficiency of hashing depends in large part on the selection of a good hash function.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“perfect” function will map every key to a different table entry.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This is seldom achieved except in special cases.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“good” hash function distributes the keys evenly across the range of table entries.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5292</TotalTime>
  <Words>1761</Words>
  <Application>Microsoft Office PowerPoint</Application>
  <PresentationFormat>On-screen Show (4:3)</PresentationFormat>
  <Paragraphs>325</Paragraphs>
  <Slides>31</Slides>
  <Notes>31</Notes>
  <HiddenSlides>9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Arial</vt:lpstr>
      <vt:lpstr>Bitstream Vera Sans</vt:lpstr>
      <vt:lpstr>Calibri</vt:lpstr>
      <vt:lpstr>Courier New</vt:lpstr>
      <vt:lpstr>Palatino Linotype</vt:lpstr>
      <vt:lpstr>Symbol</vt:lpstr>
      <vt:lpstr>Times New Roman</vt:lpstr>
      <vt:lpstr>WenQuanYi Zen Hei</vt:lpstr>
      <vt:lpstr>Wingdings</vt:lpstr>
      <vt:lpstr>Office Theme</vt:lpstr>
      <vt:lpstr>Equation</vt:lpstr>
      <vt:lpstr>Hash Maps Implementation and Applications</vt:lpstr>
      <vt:lpstr>Table Size</vt:lpstr>
      <vt:lpstr>Rehashing</vt:lpstr>
      <vt:lpstr>Rehashing Example</vt:lpstr>
      <vt:lpstr>Expansion Size</vt:lpstr>
      <vt:lpstr>Efficiency Analysis</vt:lpstr>
      <vt:lpstr>Efficiency Analysis</vt:lpstr>
      <vt:lpstr>Efficiency Analysis</vt:lpstr>
      <vt:lpstr>Hash Functions</vt:lpstr>
      <vt:lpstr>Function Guidelines</vt:lpstr>
      <vt:lpstr>Common Hash Functions</vt:lpstr>
      <vt:lpstr>Common Hash Functions</vt:lpstr>
      <vt:lpstr>Hashing Strings</vt:lpstr>
      <vt:lpstr>The HashMap ADT</vt:lpstr>
      <vt:lpstr>HashMap Implementation</vt:lpstr>
      <vt:lpstr>HashMap Implementation</vt:lpstr>
      <vt:lpstr>Application: Histograms</vt:lpstr>
      <vt:lpstr>The Histogram ADT</vt:lpstr>
      <vt:lpstr>Building a Histogram</vt:lpstr>
      <vt:lpstr>Histogram: Example</vt:lpstr>
      <vt:lpstr>Histogram: Example</vt:lpstr>
      <vt:lpstr>Histogram: Example</vt:lpstr>
      <vt:lpstr>The Color Histogram</vt:lpstr>
      <vt:lpstr>Color Histogram ADT</vt:lpstr>
      <vt:lpstr>Color Histogram: Organization</vt:lpstr>
      <vt:lpstr>Color Histogram: Organization</vt:lpstr>
      <vt:lpstr>Color Histogram: Organization</vt:lpstr>
      <vt:lpstr>Color Histogram: Organization</vt:lpstr>
      <vt:lpstr>Color Histogram: Traversals</vt:lpstr>
      <vt:lpstr>Color Histogram: Traversals</vt:lpstr>
      <vt:lpstr>Color Histogram: Traversals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170</cp:revision>
  <dcterms:created xsi:type="dcterms:W3CDTF">2014-08-26T14:03:51Z</dcterms:created>
  <dcterms:modified xsi:type="dcterms:W3CDTF">2017-12-02T14:51:23Z</dcterms:modified>
</cp:coreProperties>
</file>