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23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4DCDF-35F0-F147-AFB9-F4BEFDC51621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EE600-4886-A046-8E83-7B6E3CC703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5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1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2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4D9FF48-900D-44CD-989A-E61EF789B26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5615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8737D4E-EAC6-4F41-B09B-79084C5A7496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5775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BAE34C8-83FC-4248-A556-21E1B54D3D01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6547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C58C25-750A-4BDF-B633-6793DD6F413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0007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F0CB2C7-FAE8-4257-BD38-CEF121BD573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0191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ED78A8-988E-4942-B03F-7571118B6572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0244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33B4F65-81C1-42A0-BA26-3A54A04FA688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069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080EF5C-751E-4632-A862-DC115009BF0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78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8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19387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00C4DC-68FB-4FD7-A454-5A9787679637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88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402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BFC384C-B307-4B92-A9F5-418262C7593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6060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4BB263-55FD-4659-ACB2-2F3B66AB718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5296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1A9AB86-0269-47E1-AA27-5F59F2163F6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45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406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DA2B34A-33D5-45C3-8476-3892A3D1F40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310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59B032-BFAE-4BB1-BF2F-BBC9B0DDCD9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551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4A46873-62BB-4311-B4BD-D3A4706BE01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369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38EB6C-8D53-425A-BA09-A3DCEE7AF15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431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CFFA2F-8460-4A34-A63E-34DFE3127FA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322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5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6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2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8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3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3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9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8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8/27/2014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Intro to Intro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Prof. Evan Peck</a:t>
            </a:r>
            <a:fld id="{9105DF03-1079-5F46-BBF5-B451F2A1FC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3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tIns="32002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b="1" dirty="0" err="1" smtClean="0"/>
              <a:t>Mergesort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97922"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/>
              <a:t>R</a:t>
            </a:r>
            <a:r>
              <a:rPr lang="en-US" dirty="0" smtClean="0"/>
              <a:t>evised based on textbook author’s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2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56FE8C0-FAED-4FF9-BEC7-794CA7A8457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Merge Sort – Improved Version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previous version: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only works with Python lists.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splitting creates new physical lists.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uses the splice operation which is time consuming.</a:t>
            </a:r>
          </a:p>
        </p:txBody>
      </p:sp>
    </p:spTree>
    <p:extLst>
      <p:ext uri="{BB962C8B-B14F-4D97-AF65-F5344CB8AC3E}">
        <p14:creationId xmlns:p14="http://schemas.microsoft.com/office/powerpoint/2010/main" val="3252013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A3815AA-0BD7-4945-B789-8D0981FE3D1E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Merge Sort – Improved Version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401720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We can improve the implementation: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using virtual subsequences.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that works with any sequence.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481" y="3094921"/>
            <a:ext cx="4053600" cy="3235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74180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D24901E-1BB5-4FE5-8E58-B2F982116C71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Merge Sort Code #2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203402" y="2886408"/>
            <a:ext cx="7590240" cy="329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2343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33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recMergeSort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>
                <a:latin typeface="Courier New" panose="02070309020205020404" pitchFamily="49" charset="0"/>
              </a:rPr>
              <a:t>theSeq</a:t>
            </a:r>
            <a:r>
              <a:rPr lang="en-US" altLang="en-US" sz="1633" dirty="0">
                <a:latin typeface="Courier New" panose="02070309020205020404" pitchFamily="49" charset="0"/>
              </a:rPr>
              <a:t>, first, last, </a:t>
            </a:r>
            <a:r>
              <a:rPr lang="en-US" altLang="en-US" sz="1633" dirty="0" err="1">
                <a:latin typeface="Courier New" panose="02070309020205020404" pitchFamily="49" charset="0"/>
              </a:rPr>
              <a:t>tmpArray</a:t>
            </a:r>
            <a:r>
              <a:rPr lang="en-US" altLang="en-US" sz="1633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# Check the base case.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  <a:r>
              <a:rPr lang="en-US" altLang="en-US" sz="1633" b="1" dirty="0">
                <a:latin typeface="Courier New" panose="02070309020205020404" pitchFamily="49" charset="0"/>
              </a:rPr>
              <a:t>if</a:t>
            </a:r>
            <a:r>
              <a:rPr lang="en-US" altLang="en-US" sz="1633" dirty="0">
                <a:latin typeface="Courier New" panose="02070309020205020404" pitchFamily="49" charset="0"/>
              </a:rPr>
              <a:t> first == last :</a:t>
            </a:r>
          </a:p>
          <a:p>
            <a:pPr>
              <a:lnSpc>
                <a:spcPct val="94000"/>
              </a:lnSpc>
            </a:pPr>
            <a:r>
              <a:rPr lang="en-US" altLang="en-US" sz="1633">
                <a:latin typeface="Courier New" panose="02070309020205020404" pitchFamily="49" charset="0"/>
              </a:rPr>
              <a:t>    </a:t>
            </a:r>
            <a:r>
              <a:rPr lang="en-US" altLang="en-US" sz="1633" b="1" smtClean="0">
                <a:latin typeface="Courier New" panose="02070309020205020404" pitchFamily="49" charset="0"/>
              </a:rPr>
              <a:t>return</a:t>
            </a:r>
            <a:endParaRPr lang="en-US" altLang="en-US" sz="1633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  <a:r>
              <a:rPr lang="en-US" altLang="en-US" sz="1633" b="1" dirty="0">
                <a:latin typeface="Courier New" panose="02070309020205020404" pitchFamily="49" charset="0"/>
              </a:rPr>
              <a:t>else</a:t>
            </a:r>
            <a:r>
              <a:rPr lang="en-US" altLang="en-US" sz="1633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Compute the mid point.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mid = (first + last) // 2 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Split the sequence and perform the recursive step.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dirty="0" err="1">
                <a:latin typeface="Courier New" panose="02070309020205020404" pitchFamily="49" charset="0"/>
              </a:rPr>
              <a:t>recMergeSort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>
                <a:latin typeface="Courier New" panose="02070309020205020404" pitchFamily="49" charset="0"/>
              </a:rPr>
              <a:t>theSeq</a:t>
            </a:r>
            <a:r>
              <a:rPr lang="en-US" altLang="en-US" sz="1633" dirty="0">
                <a:latin typeface="Courier New" panose="02070309020205020404" pitchFamily="49" charset="0"/>
              </a:rPr>
              <a:t>, first, mid, </a:t>
            </a:r>
            <a:r>
              <a:rPr lang="en-US" altLang="en-US" sz="1633" dirty="0" err="1">
                <a:latin typeface="Courier New" panose="02070309020205020404" pitchFamily="49" charset="0"/>
              </a:rPr>
              <a:t>tmpArray</a:t>
            </a:r>
            <a:r>
              <a:rPr lang="en-US" altLang="en-US" sz="1633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dirty="0" err="1">
                <a:latin typeface="Courier New" panose="02070309020205020404" pitchFamily="49" charset="0"/>
              </a:rPr>
              <a:t>recMergeSort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>
                <a:latin typeface="Courier New" panose="02070309020205020404" pitchFamily="49" charset="0"/>
              </a:rPr>
              <a:t>theSeq</a:t>
            </a:r>
            <a:r>
              <a:rPr lang="en-US" altLang="en-US" sz="1633" dirty="0">
                <a:latin typeface="Courier New" panose="02070309020205020404" pitchFamily="49" charset="0"/>
              </a:rPr>
              <a:t>, mid+1, last, </a:t>
            </a:r>
            <a:r>
              <a:rPr lang="en-US" altLang="en-US" sz="1633" dirty="0" err="1">
                <a:latin typeface="Courier New" panose="02070309020205020404" pitchFamily="49" charset="0"/>
              </a:rPr>
              <a:t>tmpArray</a:t>
            </a:r>
            <a:r>
              <a:rPr lang="en-US" altLang="en-US" sz="1633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633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Merge the two ordered subsequences.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mergeSeq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>
                <a:latin typeface="Courier New" panose="02070309020205020404" pitchFamily="49" charset="0"/>
              </a:rPr>
              <a:t>theSeq</a:t>
            </a:r>
            <a:r>
              <a:rPr lang="en-US" altLang="en-US" sz="1633" dirty="0">
                <a:latin typeface="Courier New" panose="02070309020205020404" pitchFamily="49" charset="0"/>
              </a:rPr>
              <a:t>, first, mid+1, </a:t>
            </a:r>
            <a:r>
              <a:rPr lang="en-US" altLang="en-US" sz="1633" dirty="0" smtClean="0">
                <a:latin typeface="Courier New" panose="02070309020205020404" pitchFamily="49" charset="0"/>
              </a:rPr>
              <a:t>last, </a:t>
            </a:r>
            <a:r>
              <a:rPr lang="en-US" altLang="en-US" sz="1633" dirty="0" err="1">
                <a:latin typeface="Courier New" panose="02070309020205020404" pitchFamily="49" charset="0"/>
              </a:rPr>
              <a:t>tmpArray</a:t>
            </a:r>
            <a:r>
              <a:rPr lang="en-US" altLang="en-US" sz="1633" dirty="0">
                <a:latin typeface="Courier New" panose="02070309020205020404" pitchFamily="49" charset="0"/>
              </a:rPr>
              <a:t> 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1230047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An improved version of the merge </a:t>
            </a:r>
            <a:r>
              <a:rPr lang="en-US" altLang="en-US" dirty="0" smtClean="0"/>
              <a:t>sort.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324177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3A92571-DDF9-491A-BF78-D6EF4EEA24F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Merging Sorted Sequences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963361" y="1659241"/>
            <a:ext cx="7217280" cy="3526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2343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33" b="1" dirty="0">
                <a:latin typeface="Courier New" panose="02070309020205020404" pitchFamily="49" charset="0"/>
              </a:rPr>
              <a:t>def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 smtClean="0">
                <a:latin typeface="Courier New" panose="02070309020205020404" pitchFamily="49" charset="0"/>
              </a:rPr>
              <a:t>mergeSeq</a:t>
            </a:r>
            <a:r>
              <a:rPr lang="en-US" altLang="en-US" sz="1633" dirty="0">
                <a:latin typeface="Courier New" panose="02070309020205020404" pitchFamily="49" charset="0"/>
              </a:rPr>
              <a:t>( </a:t>
            </a:r>
            <a:r>
              <a:rPr lang="en-US" altLang="en-US" sz="1633" dirty="0" err="1">
                <a:latin typeface="Courier New" panose="02070309020205020404" pitchFamily="49" charset="0"/>
              </a:rPr>
              <a:t>theSeq</a:t>
            </a:r>
            <a:r>
              <a:rPr lang="en-US" altLang="en-US" sz="1633" dirty="0">
                <a:latin typeface="Courier New" panose="02070309020205020404" pitchFamily="49" charset="0"/>
              </a:rPr>
              <a:t>, left, right, end, </a:t>
            </a:r>
            <a:r>
              <a:rPr lang="en-US" altLang="en-US" sz="1633" dirty="0" err="1">
                <a:latin typeface="Courier New" panose="02070309020205020404" pitchFamily="49" charset="0"/>
              </a:rPr>
              <a:t>tmpArray</a:t>
            </a:r>
            <a:r>
              <a:rPr lang="en-US" altLang="en-US" sz="1633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a = left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b = right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m = 0                                      </a:t>
            </a:r>
          </a:p>
          <a:p>
            <a:pPr>
              <a:lnSpc>
                <a:spcPct val="94000"/>
              </a:lnSpc>
            </a:pPr>
            <a:endParaRPr lang="en-US" altLang="en-US" sz="1633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  <a:r>
              <a:rPr lang="en-US" altLang="en-US" sz="1633" b="1" dirty="0">
                <a:latin typeface="Courier New" panose="02070309020205020404" pitchFamily="49" charset="0"/>
              </a:rPr>
              <a:t>while</a:t>
            </a:r>
            <a:r>
              <a:rPr lang="en-US" altLang="en-US" sz="1633" dirty="0">
                <a:latin typeface="Courier New" panose="02070309020205020404" pitchFamily="49" charset="0"/>
              </a:rPr>
              <a:t> a &lt; right and b </a:t>
            </a:r>
            <a:r>
              <a:rPr lang="en-US" altLang="en-US" sz="1633" dirty="0" smtClean="0">
                <a:latin typeface="Courier New" panose="02070309020205020404" pitchFamily="49" charset="0"/>
              </a:rPr>
              <a:t>&lt;= </a:t>
            </a:r>
            <a:r>
              <a:rPr lang="en-US" altLang="en-US" sz="1633" dirty="0">
                <a:latin typeface="Courier New" panose="02070309020205020404" pitchFamily="49" charset="0"/>
              </a:rPr>
              <a:t>end 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b="1" dirty="0">
                <a:latin typeface="Courier New" panose="02070309020205020404" pitchFamily="49" charset="0"/>
              </a:rPr>
              <a:t>if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theSeq</a:t>
            </a:r>
            <a:r>
              <a:rPr lang="en-US" altLang="en-US" sz="1633" dirty="0">
                <a:latin typeface="Courier New" panose="02070309020205020404" pitchFamily="49" charset="0"/>
              </a:rPr>
              <a:t>[a] &lt; </a:t>
            </a:r>
            <a:r>
              <a:rPr lang="en-US" altLang="en-US" sz="1633" dirty="0" err="1">
                <a:latin typeface="Courier New" panose="02070309020205020404" pitchFamily="49" charset="0"/>
              </a:rPr>
              <a:t>theSeq</a:t>
            </a:r>
            <a:r>
              <a:rPr lang="en-US" altLang="en-US" sz="1633" dirty="0">
                <a:latin typeface="Courier New" panose="02070309020205020404" pitchFamily="49" charset="0"/>
              </a:rPr>
              <a:t>[b] 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>
                <a:latin typeface="Courier New" panose="02070309020205020404" pitchFamily="49" charset="0"/>
              </a:rPr>
              <a:t>tmpArray</a:t>
            </a:r>
            <a:r>
              <a:rPr lang="en-US" altLang="en-US" sz="1633" dirty="0">
                <a:latin typeface="Courier New" panose="02070309020205020404" pitchFamily="49" charset="0"/>
              </a:rPr>
              <a:t>[m] = </a:t>
            </a:r>
            <a:r>
              <a:rPr lang="en-US" altLang="en-US" sz="1633" dirty="0" err="1">
                <a:latin typeface="Courier New" panose="02070309020205020404" pitchFamily="49" charset="0"/>
              </a:rPr>
              <a:t>theSeq</a:t>
            </a:r>
            <a:r>
              <a:rPr lang="en-US" altLang="en-US" sz="1633" dirty="0">
                <a:latin typeface="Courier New" panose="02070309020205020404" pitchFamily="49" charset="0"/>
              </a:rPr>
              <a:t>[a]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a += 1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b="1" dirty="0">
                <a:latin typeface="Courier New" panose="02070309020205020404" pitchFamily="49" charset="0"/>
              </a:rPr>
              <a:t>else</a:t>
            </a:r>
            <a:r>
              <a:rPr lang="en-US" altLang="en-US" sz="1633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</a:t>
            </a:r>
            <a:r>
              <a:rPr lang="en-US" altLang="en-US" sz="1633" dirty="0" err="1">
                <a:latin typeface="Courier New" panose="02070309020205020404" pitchFamily="49" charset="0"/>
              </a:rPr>
              <a:t>tmpArray</a:t>
            </a:r>
            <a:r>
              <a:rPr lang="en-US" altLang="en-US" sz="1633" dirty="0">
                <a:latin typeface="Courier New" panose="02070309020205020404" pitchFamily="49" charset="0"/>
              </a:rPr>
              <a:t>[m] = </a:t>
            </a:r>
            <a:r>
              <a:rPr lang="en-US" altLang="en-US" sz="1633" dirty="0" err="1">
                <a:latin typeface="Courier New" panose="02070309020205020404" pitchFamily="49" charset="0"/>
              </a:rPr>
              <a:t>theSeq</a:t>
            </a:r>
            <a:r>
              <a:rPr lang="en-US" altLang="en-US" sz="1633" dirty="0">
                <a:latin typeface="Courier New" panose="02070309020205020404" pitchFamily="49" charset="0"/>
              </a:rPr>
              <a:t>[b]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b += 1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m += 1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     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     :   </a:t>
            </a:r>
          </a:p>
        </p:txBody>
      </p:sp>
    </p:spTree>
    <p:extLst>
      <p:ext uri="{BB962C8B-B14F-4D97-AF65-F5344CB8AC3E}">
        <p14:creationId xmlns:p14="http://schemas.microsoft.com/office/powerpoint/2010/main" val="17163743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5D04166D-FD0B-4494-B545-677F1E23DE44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Merging Sorted Sequences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244050" y="1659241"/>
            <a:ext cx="3981600" cy="3526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2343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    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       :</a:t>
            </a:r>
          </a:p>
          <a:p>
            <a:pPr>
              <a:lnSpc>
                <a:spcPct val="94000"/>
              </a:lnSpc>
            </a:pPr>
            <a:endParaRPr lang="en-US" altLang="en-US" sz="1633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  <a:r>
              <a:rPr lang="en-US" altLang="en-US" sz="1633" b="1" dirty="0">
                <a:latin typeface="Courier New" panose="02070309020205020404" pitchFamily="49" charset="0"/>
              </a:rPr>
              <a:t>while</a:t>
            </a:r>
            <a:r>
              <a:rPr lang="en-US" altLang="en-US" sz="1633" dirty="0">
                <a:latin typeface="Courier New" panose="02070309020205020404" pitchFamily="49" charset="0"/>
              </a:rPr>
              <a:t> a &lt; right </a:t>
            </a:r>
            <a:r>
              <a:rPr lang="en-US" altLang="en-US" sz="1633" dirty="0" smtClean="0">
                <a:latin typeface="Courier New" panose="02070309020205020404" pitchFamily="49" charset="0"/>
              </a:rPr>
              <a:t>:  # in parallel with first while</a:t>
            </a:r>
            <a:endParaRPr lang="en-US" altLang="en-US" sz="1633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dirty="0" err="1">
                <a:latin typeface="Courier New" panose="02070309020205020404" pitchFamily="49" charset="0"/>
              </a:rPr>
              <a:t>tmpArray</a:t>
            </a:r>
            <a:r>
              <a:rPr lang="en-US" altLang="en-US" sz="1633" dirty="0">
                <a:latin typeface="Courier New" panose="02070309020205020404" pitchFamily="49" charset="0"/>
              </a:rPr>
              <a:t>[m] = </a:t>
            </a:r>
            <a:r>
              <a:rPr lang="en-US" altLang="en-US" sz="1633" dirty="0" err="1">
                <a:latin typeface="Courier New" panose="02070309020205020404" pitchFamily="49" charset="0"/>
              </a:rPr>
              <a:t>theSeq</a:t>
            </a:r>
            <a:r>
              <a:rPr lang="en-US" altLang="en-US" sz="1633" dirty="0">
                <a:latin typeface="Courier New" panose="02070309020205020404" pitchFamily="49" charset="0"/>
              </a:rPr>
              <a:t>[a]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a += 1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m += 1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  <a:r>
              <a:rPr lang="en-US" altLang="en-US" sz="1633" b="1" dirty="0">
                <a:latin typeface="Courier New" panose="02070309020205020404" pitchFamily="49" charset="0"/>
              </a:rPr>
              <a:t>while</a:t>
            </a:r>
            <a:r>
              <a:rPr lang="en-US" altLang="en-US" sz="1633" dirty="0">
                <a:latin typeface="Courier New" panose="02070309020205020404" pitchFamily="49" charset="0"/>
              </a:rPr>
              <a:t> b </a:t>
            </a:r>
            <a:r>
              <a:rPr lang="en-US" altLang="en-US" sz="1633" dirty="0" smtClean="0">
                <a:latin typeface="Courier New" panose="02070309020205020404" pitchFamily="49" charset="0"/>
              </a:rPr>
              <a:t>&lt;= </a:t>
            </a:r>
            <a:r>
              <a:rPr lang="en-US" altLang="en-US" sz="1633" dirty="0">
                <a:latin typeface="Courier New" panose="02070309020205020404" pitchFamily="49" charset="0"/>
              </a:rPr>
              <a:t>end </a:t>
            </a:r>
            <a:r>
              <a:rPr lang="en-US" altLang="en-US" sz="1633" dirty="0" smtClean="0">
                <a:latin typeface="Courier New" panose="02070309020205020404" pitchFamily="49" charset="0"/>
              </a:rPr>
              <a:t>:    # in parallel with the two whiles</a:t>
            </a:r>
            <a:endParaRPr lang="en-US" altLang="en-US" sz="1633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dirty="0" err="1">
                <a:latin typeface="Courier New" panose="02070309020205020404" pitchFamily="49" charset="0"/>
              </a:rPr>
              <a:t>tmpArray</a:t>
            </a:r>
            <a:r>
              <a:rPr lang="en-US" altLang="en-US" sz="1633" dirty="0">
                <a:latin typeface="Courier New" panose="02070309020205020404" pitchFamily="49" charset="0"/>
              </a:rPr>
              <a:t>[m] = </a:t>
            </a:r>
            <a:r>
              <a:rPr lang="en-US" altLang="en-US" sz="1633" dirty="0" err="1">
                <a:latin typeface="Courier New" panose="02070309020205020404" pitchFamily="49" charset="0"/>
              </a:rPr>
              <a:t>theSeq</a:t>
            </a:r>
            <a:r>
              <a:rPr lang="en-US" altLang="en-US" sz="1633" dirty="0">
                <a:latin typeface="Courier New" panose="02070309020205020404" pitchFamily="49" charset="0"/>
              </a:rPr>
              <a:t>[b]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b += 1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m += 1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</a:t>
            </a:r>
            <a:r>
              <a:rPr lang="en-US" altLang="en-US" sz="1633" b="1" dirty="0">
                <a:latin typeface="Courier New" panose="02070309020205020404" pitchFamily="49" charset="0"/>
              </a:rPr>
              <a:t>for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dirty="0" err="1">
                <a:latin typeface="Courier New" panose="02070309020205020404" pitchFamily="49" charset="0"/>
              </a:rPr>
              <a:t>i</a:t>
            </a:r>
            <a:r>
              <a:rPr lang="en-US" altLang="en-US" sz="1633" dirty="0">
                <a:latin typeface="Courier New" panose="02070309020205020404" pitchFamily="49" charset="0"/>
              </a:rPr>
              <a:t> </a:t>
            </a:r>
            <a:r>
              <a:rPr lang="en-US" altLang="en-US" sz="1633" b="1" dirty="0">
                <a:latin typeface="Courier New" panose="02070309020205020404" pitchFamily="49" charset="0"/>
              </a:rPr>
              <a:t>in</a:t>
            </a:r>
            <a:r>
              <a:rPr lang="en-US" altLang="en-US" sz="1633" dirty="0">
                <a:latin typeface="Courier New" panose="02070309020205020404" pitchFamily="49" charset="0"/>
              </a:rPr>
              <a:t> range( end </a:t>
            </a:r>
            <a:r>
              <a:rPr lang="en-US" altLang="en-US" sz="1633" dirty="0" smtClean="0">
                <a:latin typeface="Courier New" panose="02070309020205020404" pitchFamily="49" charset="0"/>
              </a:rPr>
              <a:t>– left + 1 </a:t>
            </a:r>
            <a:r>
              <a:rPr lang="en-US" altLang="en-US" sz="1633" dirty="0">
                <a:latin typeface="Courier New" panose="02070309020205020404" pitchFamily="49" charset="0"/>
              </a:rPr>
              <a:t>) :</a:t>
            </a:r>
          </a:p>
          <a:p>
            <a:pPr>
              <a:lnSpc>
                <a:spcPct val="94000"/>
              </a:lnSpc>
            </a:pPr>
            <a:r>
              <a:rPr lang="en-US" altLang="en-US" sz="1633" dirty="0">
                <a:latin typeface="Courier New" panose="02070309020205020404" pitchFamily="49" charset="0"/>
              </a:rPr>
              <a:t>    </a:t>
            </a:r>
            <a:r>
              <a:rPr lang="en-US" altLang="en-US" sz="1633" dirty="0" err="1">
                <a:latin typeface="Courier New" panose="02070309020205020404" pitchFamily="49" charset="0"/>
              </a:rPr>
              <a:t>theSeq</a:t>
            </a:r>
            <a:r>
              <a:rPr lang="en-US" altLang="en-US" sz="1633" dirty="0">
                <a:latin typeface="Courier New" panose="02070309020205020404" pitchFamily="49" charset="0"/>
              </a:rPr>
              <a:t>[</a:t>
            </a:r>
            <a:r>
              <a:rPr lang="en-US" altLang="en-US" sz="1633" dirty="0" err="1">
                <a:latin typeface="Courier New" panose="02070309020205020404" pitchFamily="49" charset="0"/>
              </a:rPr>
              <a:t>i+left</a:t>
            </a:r>
            <a:r>
              <a:rPr lang="en-US" altLang="en-US" sz="1633" dirty="0">
                <a:latin typeface="Courier New" panose="02070309020205020404" pitchFamily="49" charset="0"/>
              </a:rPr>
              <a:t>] = </a:t>
            </a:r>
            <a:r>
              <a:rPr lang="en-US" altLang="en-US" sz="1633" dirty="0" err="1">
                <a:latin typeface="Courier New" panose="02070309020205020404" pitchFamily="49" charset="0"/>
              </a:rPr>
              <a:t>tmpArray</a:t>
            </a:r>
            <a:r>
              <a:rPr lang="en-US" altLang="en-US" sz="1633" dirty="0">
                <a:latin typeface="Courier New" panose="02070309020205020404" pitchFamily="49" charset="0"/>
              </a:rPr>
              <a:t>[</a:t>
            </a:r>
            <a:r>
              <a:rPr lang="en-US" altLang="en-US" sz="1633" dirty="0" err="1">
                <a:latin typeface="Courier New" panose="02070309020205020404" pitchFamily="49" charset="0"/>
              </a:rPr>
              <a:t>i</a:t>
            </a:r>
            <a:r>
              <a:rPr lang="en-US" altLang="en-US" sz="1633" dirty="0">
                <a:latin typeface="Courier New" panose="02070309020205020404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1846992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FAFFECF-6904-467C-84FA-203A080DADD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Merge Sort – Temporary Array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473477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A temporary array is used to merge two virtual subsequences.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921" y="2548609"/>
            <a:ext cx="5352480" cy="3847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34143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3C8E1F3-D93B-4C8E-8C02-77921FA4528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Wrapper Functions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459409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A function that provides a simpler and cleaner interface for another function.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Provides little or no additional functionality.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Commonly used with recursive functions that require additional arguments.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668961" y="4431465"/>
            <a:ext cx="5806080" cy="1301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3715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814" b="1" dirty="0">
                <a:latin typeface="Courier New" panose="02070309020205020404" pitchFamily="49" charset="0"/>
              </a:rPr>
              <a:t>def</a:t>
            </a:r>
            <a:r>
              <a:rPr lang="en-US" altLang="en-US" sz="1814" dirty="0">
                <a:latin typeface="Courier New" panose="02070309020205020404" pitchFamily="49" charset="0"/>
              </a:rPr>
              <a:t> </a:t>
            </a:r>
            <a:r>
              <a:rPr lang="en-US" altLang="en-US" sz="1814" dirty="0" err="1">
                <a:latin typeface="Courier New" panose="02070309020205020404" pitchFamily="49" charset="0"/>
              </a:rPr>
              <a:t>mergeSort</a:t>
            </a:r>
            <a:r>
              <a:rPr lang="en-US" altLang="en-US" sz="1814" dirty="0">
                <a:latin typeface="Courier New" panose="02070309020205020404" pitchFamily="49" charset="0"/>
              </a:rPr>
              <a:t>( </a:t>
            </a:r>
            <a:r>
              <a:rPr lang="en-US" altLang="en-US" sz="1814" dirty="0" err="1">
                <a:latin typeface="Courier New" panose="02070309020205020404" pitchFamily="49" charset="0"/>
              </a:rPr>
              <a:t>theSeq</a:t>
            </a:r>
            <a:r>
              <a:rPr lang="en-US" altLang="en-US" sz="1814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n = </a:t>
            </a:r>
            <a:r>
              <a:rPr lang="en-US" altLang="en-US" sz="1814" dirty="0" err="1">
                <a:latin typeface="Courier New" panose="02070309020205020404" pitchFamily="49" charset="0"/>
              </a:rPr>
              <a:t>len</a:t>
            </a:r>
            <a:r>
              <a:rPr lang="en-US" altLang="en-US" sz="1814" dirty="0">
                <a:latin typeface="Courier New" panose="02070309020205020404" pitchFamily="49" charset="0"/>
              </a:rPr>
              <a:t>( </a:t>
            </a:r>
            <a:r>
              <a:rPr lang="en-US" altLang="en-US" sz="1814" dirty="0" err="1">
                <a:latin typeface="Courier New" panose="02070309020205020404" pitchFamily="49" charset="0"/>
              </a:rPr>
              <a:t>theSeq</a:t>
            </a:r>
            <a:r>
              <a:rPr lang="en-US" altLang="en-US" sz="1814" dirty="0">
                <a:latin typeface="Courier New" panose="02070309020205020404" pitchFamily="49" charset="0"/>
              </a:rPr>
              <a:t> )  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</a:t>
            </a:r>
            <a:r>
              <a:rPr lang="en-US" altLang="en-US" sz="1814" dirty="0" err="1">
                <a:latin typeface="Courier New" panose="02070309020205020404" pitchFamily="49" charset="0"/>
              </a:rPr>
              <a:t>tmpArray</a:t>
            </a:r>
            <a:r>
              <a:rPr lang="en-US" altLang="en-US" sz="1814" dirty="0">
                <a:latin typeface="Courier New" panose="02070309020205020404" pitchFamily="49" charset="0"/>
              </a:rPr>
              <a:t> = Array( n )  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</a:t>
            </a:r>
            <a:r>
              <a:rPr lang="en-US" altLang="en-US" sz="1814" dirty="0" err="1">
                <a:latin typeface="Courier New" panose="02070309020205020404" pitchFamily="49" charset="0"/>
              </a:rPr>
              <a:t>recMergeSort</a:t>
            </a:r>
            <a:r>
              <a:rPr lang="en-US" altLang="en-US" sz="1814" dirty="0">
                <a:latin typeface="Courier New" panose="02070309020205020404" pitchFamily="49" charset="0"/>
              </a:rPr>
              <a:t>( </a:t>
            </a:r>
            <a:r>
              <a:rPr lang="en-US" altLang="en-US" sz="1814" dirty="0" err="1">
                <a:latin typeface="Courier New" panose="02070309020205020404" pitchFamily="49" charset="0"/>
              </a:rPr>
              <a:t>theSeq</a:t>
            </a:r>
            <a:r>
              <a:rPr lang="en-US" altLang="en-US" sz="1814" dirty="0">
                <a:latin typeface="Courier New" panose="02070309020205020404" pitchFamily="49" charset="0"/>
              </a:rPr>
              <a:t>, 0, n-1, </a:t>
            </a:r>
            <a:r>
              <a:rPr lang="en-US" altLang="en-US" sz="1814" dirty="0" err="1">
                <a:latin typeface="Courier New" panose="02070309020205020404" pitchFamily="49" charset="0"/>
              </a:rPr>
              <a:t>tmpArray</a:t>
            </a:r>
            <a:r>
              <a:rPr lang="en-US" altLang="en-US" sz="1814" dirty="0">
                <a:latin typeface="Courier New" panose="02070309020205020404" pitchFamily="49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13745108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8BC324B-77D4-4099-B834-68F8D24F77C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Merge Sort – Efficiency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557885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We need to determine the number of invocations and the time required by each function.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801" y="2696041"/>
            <a:ext cx="7852320" cy="291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03534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DE45E03-C774-45E5-ABC9-89C7CACD3021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Merge Sort – Efficiency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Consider a sequence of </a:t>
            </a:r>
            <a:r>
              <a:rPr lang="en-US" altLang="en-US" i="1"/>
              <a:t>n</a:t>
            </a:r>
            <a:r>
              <a:rPr lang="en-US" altLang="en-US"/>
              <a:t> items.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281" y="2438281"/>
            <a:ext cx="7021440" cy="362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3670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BE2D3FE-EEEB-4805-9ADA-3B517F5F350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Review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b="1"/>
              <a:t>sorting</a:t>
            </a:r>
            <a:r>
              <a:rPr lang="en-US" altLang="en-US"/>
              <a:t> – the process of arranging a collection of items such that each item and its successor satisfy a prescribed relationship.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b="1"/>
              <a:t>sort key</a:t>
            </a:r>
            <a:r>
              <a:rPr lang="en-US" altLang="en-US"/>
              <a:t> – values on which items are ordered. 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items arranged in ascending or descending order.</a:t>
            </a:r>
          </a:p>
        </p:txBody>
      </p:sp>
    </p:spTree>
    <p:extLst>
      <p:ext uri="{BB962C8B-B14F-4D97-AF65-F5344CB8AC3E}">
        <p14:creationId xmlns:p14="http://schemas.microsoft.com/office/powerpoint/2010/main" val="6029571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Sorting Algorithms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Can be divided into two categories: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b="1" dirty="0"/>
              <a:t>comparison sorts</a:t>
            </a:r>
          </a:p>
          <a:p>
            <a:pPr marL="1175057" lvl="2" indent="-260644">
              <a:buSzPct val="75000"/>
              <a:buFont typeface="Symbol" panose="05050102010706020507" pitchFamily="18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items are arranged by performing pairwise logical comparisons between two sort keys.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b="1" dirty="0"/>
              <a:t>distribution sorts</a:t>
            </a:r>
          </a:p>
          <a:p>
            <a:pPr marL="1175057" lvl="2" indent="-260644">
              <a:buSzPct val="75000"/>
              <a:buFont typeface="Symbol" panose="05050102010706020507" pitchFamily="18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distributes the sort keys into intermediate groups  based on individual key values.</a:t>
            </a:r>
          </a:p>
        </p:txBody>
      </p:sp>
    </p:spTree>
    <p:extLst>
      <p:ext uri="{BB962C8B-B14F-4D97-AF65-F5344CB8AC3E}">
        <p14:creationId xmlns:p14="http://schemas.microsoft.com/office/powerpoint/2010/main" val="8663006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97E8D41-C206-46A8-87E7-14F8C4D72CE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solidFill>
            <a:srgbClr val="E6E6E6"/>
          </a:solidFill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Merge Sort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Uses a divide and conquer strategy to sort the keys stored in a sequence.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Keys are recursively divided into smaller and smaller subsequences.</a:t>
            </a:r>
          </a:p>
          <a:p>
            <a:pPr marL="783372" lvl="1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Subsequences are merged back together.</a:t>
            </a:r>
          </a:p>
        </p:txBody>
      </p:sp>
    </p:spTree>
    <p:extLst>
      <p:ext uri="{BB962C8B-B14F-4D97-AF65-F5344CB8AC3E}">
        <p14:creationId xmlns:p14="http://schemas.microsoft.com/office/powerpoint/2010/main" val="11502998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87D99F2-C82C-4BB3-B2CF-16661D6F022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Merge Sort – Divide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Starts by splitting the original sequence in the middle to create two subsequences of  approximately equal size.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281" y="4021842"/>
            <a:ext cx="6084000" cy="2004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18541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117047D-FA19-4AFE-9E1B-854B58A780F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Merge Sort – Divide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two subsequences are then split in the middle. 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521" y="3181321"/>
            <a:ext cx="7169760" cy="204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6483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C40DC9E-E5A4-4619-A9F8-38A3A605155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Merge Sort – Divide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The subdivision continues until there is a single item in the sequence.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01" y="3110761"/>
            <a:ext cx="7587360" cy="203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39900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2701DF3-194F-4549-90AC-B27ED99A669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Merge Sort – Conquer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7121" y="1656361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/>
              <a:t>After the sequences are split, they are merge back together, two at a time to create sorted sequences.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204" y="3425028"/>
            <a:ext cx="5101719" cy="3037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27446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C16714D-2C54-45DE-AAC6-B539DEDBD1A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961"/>
            <a:ext cx="8252640" cy="1144800"/>
          </a:xfrm>
          <a:ln/>
        </p:spPr>
        <p:txBody>
          <a:bodyPr vert="horz" lIns="91440" tIns="32002" rIns="91440" bIns="45720" rtlCol="0" anchor="ctr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altLang="en-US"/>
              <a:t>Merge Sort Code #1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244161" y="2620672"/>
            <a:ext cx="7464960" cy="3918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13715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814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814" dirty="0">
                <a:latin typeface="Courier New" panose="02070309020205020404" pitchFamily="49" charset="0"/>
              </a:rPr>
              <a:t> </a:t>
            </a:r>
            <a:r>
              <a:rPr lang="en-US" altLang="en-US" sz="1814" dirty="0" err="1">
                <a:latin typeface="Courier New" panose="02070309020205020404" pitchFamily="49" charset="0"/>
              </a:rPr>
              <a:t>pythonMergeSort</a:t>
            </a:r>
            <a:r>
              <a:rPr lang="en-US" altLang="en-US" sz="1814" dirty="0">
                <a:latin typeface="Courier New" panose="02070309020205020404" pitchFamily="49" charset="0"/>
              </a:rPr>
              <a:t>( </a:t>
            </a:r>
            <a:r>
              <a:rPr lang="en-US" altLang="en-US" sz="1814" dirty="0" err="1">
                <a:latin typeface="Courier New" panose="02070309020205020404" pitchFamily="49" charset="0"/>
              </a:rPr>
              <a:t>theList</a:t>
            </a:r>
            <a:r>
              <a:rPr lang="en-US" altLang="en-US" sz="1814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814" i="1" dirty="0">
                <a:solidFill>
                  <a:srgbClr val="003B7C"/>
                </a:solidFill>
                <a:latin typeface="Courier New" panose="02070309020205020404" pitchFamily="49" charset="0"/>
              </a:rPr>
              <a:t>   # Check the base case.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</a:t>
            </a:r>
            <a:r>
              <a:rPr lang="en-US" altLang="en-US" sz="1814" b="1" dirty="0">
                <a:latin typeface="Courier New" panose="02070309020205020404" pitchFamily="49" charset="0"/>
              </a:rPr>
              <a:t>if</a:t>
            </a:r>
            <a:r>
              <a:rPr lang="en-US" altLang="en-US" sz="1814" dirty="0">
                <a:latin typeface="Courier New" panose="02070309020205020404" pitchFamily="49" charset="0"/>
              </a:rPr>
              <a:t> </a:t>
            </a:r>
            <a:r>
              <a:rPr lang="en-US" altLang="en-US" sz="1814" dirty="0" err="1">
                <a:latin typeface="Courier New" panose="02070309020205020404" pitchFamily="49" charset="0"/>
              </a:rPr>
              <a:t>len</a:t>
            </a:r>
            <a:r>
              <a:rPr lang="en-US" altLang="en-US" sz="1814" dirty="0">
                <a:latin typeface="Courier New" panose="02070309020205020404" pitchFamily="49" charset="0"/>
              </a:rPr>
              <a:t>(</a:t>
            </a:r>
            <a:r>
              <a:rPr lang="en-US" altLang="en-US" sz="1814" dirty="0" err="1">
                <a:latin typeface="Courier New" panose="02070309020205020404" pitchFamily="49" charset="0"/>
              </a:rPr>
              <a:t>theList</a:t>
            </a:r>
            <a:r>
              <a:rPr lang="en-US" altLang="en-US" sz="1814" dirty="0">
                <a:latin typeface="Courier New" panose="02070309020205020404" pitchFamily="49" charset="0"/>
              </a:rPr>
              <a:t>) &lt;= 1 :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  </a:t>
            </a:r>
            <a:r>
              <a:rPr lang="en-US" altLang="en-US" sz="1814" b="1" dirty="0">
                <a:latin typeface="Courier New" panose="02070309020205020404" pitchFamily="49" charset="0"/>
              </a:rPr>
              <a:t>return</a:t>
            </a:r>
            <a:r>
              <a:rPr lang="en-US" altLang="en-US" sz="1814" dirty="0">
                <a:latin typeface="Courier New" panose="02070309020205020404" pitchFamily="49" charset="0"/>
              </a:rPr>
              <a:t> </a:t>
            </a:r>
            <a:r>
              <a:rPr lang="en-US" altLang="en-US" sz="1814" dirty="0" err="1">
                <a:latin typeface="Courier New" panose="02070309020205020404" pitchFamily="49" charset="0"/>
              </a:rPr>
              <a:t>theList</a:t>
            </a:r>
            <a:endParaRPr lang="en-US" altLang="en-US" sz="1814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</a:t>
            </a:r>
            <a:r>
              <a:rPr lang="en-US" altLang="en-US" sz="1814" b="1" dirty="0">
                <a:latin typeface="Courier New" panose="02070309020205020404" pitchFamily="49" charset="0"/>
              </a:rPr>
              <a:t>else</a:t>
            </a:r>
            <a:r>
              <a:rPr lang="en-US" altLang="en-US" sz="1814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814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Compute the midpoint.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  mid = </a:t>
            </a:r>
            <a:r>
              <a:rPr lang="en-US" altLang="en-US" sz="1814" dirty="0" err="1">
                <a:latin typeface="Courier New" panose="02070309020205020404" pitchFamily="49" charset="0"/>
              </a:rPr>
              <a:t>len</a:t>
            </a:r>
            <a:r>
              <a:rPr lang="en-US" altLang="en-US" sz="1814" dirty="0">
                <a:latin typeface="Courier New" panose="02070309020205020404" pitchFamily="49" charset="0"/>
              </a:rPr>
              <a:t>(</a:t>
            </a:r>
            <a:r>
              <a:rPr lang="en-US" altLang="en-US" sz="1814" dirty="0" err="1">
                <a:latin typeface="Courier New" panose="02070309020205020404" pitchFamily="49" charset="0"/>
              </a:rPr>
              <a:t>theList</a:t>
            </a:r>
            <a:r>
              <a:rPr lang="en-US" altLang="en-US" sz="1814" dirty="0">
                <a:latin typeface="Courier New" panose="02070309020205020404" pitchFamily="49" charset="0"/>
              </a:rPr>
              <a:t>) // 2</a:t>
            </a:r>
          </a:p>
          <a:p>
            <a:pPr>
              <a:lnSpc>
                <a:spcPct val="94000"/>
              </a:lnSpc>
            </a:pPr>
            <a:endParaRPr lang="en-US" altLang="en-US" sz="1814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814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 Split the list and perform the recursive step.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  </a:t>
            </a:r>
            <a:r>
              <a:rPr lang="en-US" altLang="en-US" sz="1814" dirty="0" err="1">
                <a:latin typeface="Courier New" panose="02070309020205020404" pitchFamily="49" charset="0"/>
              </a:rPr>
              <a:t>leftHalf</a:t>
            </a:r>
            <a:r>
              <a:rPr lang="en-US" altLang="en-US" sz="1814" dirty="0">
                <a:latin typeface="Courier New" panose="02070309020205020404" pitchFamily="49" charset="0"/>
              </a:rPr>
              <a:t> = </a:t>
            </a:r>
            <a:r>
              <a:rPr lang="en-US" altLang="en-US" sz="1814" dirty="0" err="1">
                <a:latin typeface="Courier New" panose="02070309020205020404" pitchFamily="49" charset="0"/>
              </a:rPr>
              <a:t>pythonMergeSort</a:t>
            </a:r>
            <a:r>
              <a:rPr lang="en-US" altLang="en-US" sz="1814" dirty="0">
                <a:latin typeface="Courier New" panose="02070309020205020404" pitchFamily="49" charset="0"/>
              </a:rPr>
              <a:t>( </a:t>
            </a:r>
            <a:r>
              <a:rPr lang="en-US" altLang="en-US" sz="1814" dirty="0" err="1">
                <a:latin typeface="Courier New" panose="02070309020205020404" pitchFamily="49" charset="0"/>
              </a:rPr>
              <a:t>theList</a:t>
            </a:r>
            <a:r>
              <a:rPr lang="en-US" altLang="en-US" sz="1814" dirty="0">
                <a:latin typeface="Courier New" panose="02070309020205020404" pitchFamily="49" charset="0"/>
              </a:rPr>
              <a:t>[ :mid ] )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  </a:t>
            </a:r>
            <a:r>
              <a:rPr lang="en-US" altLang="en-US" sz="1814" dirty="0" err="1">
                <a:latin typeface="Courier New" panose="02070309020205020404" pitchFamily="49" charset="0"/>
              </a:rPr>
              <a:t>rightHalf</a:t>
            </a:r>
            <a:r>
              <a:rPr lang="en-US" altLang="en-US" sz="1814" dirty="0">
                <a:latin typeface="Courier New" panose="02070309020205020404" pitchFamily="49" charset="0"/>
              </a:rPr>
              <a:t> = </a:t>
            </a:r>
            <a:r>
              <a:rPr lang="en-US" altLang="en-US" sz="1814" dirty="0" err="1">
                <a:latin typeface="Courier New" panose="02070309020205020404" pitchFamily="49" charset="0"/>
              </a:rPr>
              <a:t>pythonMergeSort</a:t>
            </a:r>
            <a:r>
              <a:rPr lang="en-US" altLang="en-US" sz="1814" dirty="0">
                <a:latin typeface="Courier New" panose="02070309020205020404" pitchFamily="49" charset="0"/>
              </a:rPr>
              <a:t>( </a:t>
            </a:r>
            <a:r>
              <a:rPr lang="en-US" altLang="en-US" sz="1814" dirty="0" err="1">
                <a:latin typeface="Courier New" panose="02070309020205020404" pitchFamily="49" charset="0"/>
              </a:rPr>
              <a:t>theList</a:t>
            </a:r>
            <a:r>
              <a:rPr lang="en-US" altLang="en-US" sz="1814" dirty="0">
                <a:latin typeface="Courier New" panose="02070309020205020404" pitchFamily="49" charset="0"/>
              </a:rPr>
              <a:t>[ mid: ] )    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814" i="1" dirty="0">
                <a:solidFill>
                  <a:srgbClr val="003B7C"/>
                </a:solidFill>
                <a:latin typeface="Courier New" panose="02070309020205020404" pitchFamily="49" charset="0"/>
              </a:rPr>
              <a:t>     #Merge the two ordered </a:t>
            </a:r>
            <a:r>
              <a:rPr lang="en-US" altLang="en-US" sz="1814" i="1" dirty="0" err="1">
                <a:solidFill>
                  <a:srgbClr val="003B7C"/>
                </a:solidFill>
                <a:latin typeface="Courier New" panose="02070309020205020404" pitchFamily="49" charset="0"/>
              </a:rPr>
              <a:t>sublists</a:t>
            </a:r>
            <a:r>
              <a:rPr lang="en-US" altLang="en-US" sz="1814" i="1" dirty="0">
                <a:solidFill>
                  <a:srgbClr val="003B7C"/>
                </a:solidFill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  </a:t>
            </a:r>
            <a:r>
              <a:rPr lang="en-US" altLang="en-US" sz="1814" dirty="0" err="1">
                <a:latin typeface="Courier New" panose="02070309020205020404" pitchFamily="49" charset="0"/>
              </a:rPr>
              <a:t>newList</a:t>
            </a:r>
            <a:r>
              <a:rPr lang="en-US" altLang="en-US" sz="1814" dirty="0">
                <a:latin typeface="Courier New" panose="02070309020205020404" pitchFamily="49" charset="0"/>
              </a:rPr>
              <a:t> = </a:t>
            </a:r>
            <a:r>
              <a:rPr lang="en-US" altLang="en-US" sz="1814" dirty="0" err="1">
                <a:latin typeface="Courier New" panose="02070309020205020404" pitchFamily="49" charset="0"/>
              </a:rPr>
              <a:t>mergeOrderedLists</a:t>
            </a:r>
            <a:r>
              <a:rPr lang="en-US" altLang="en-US" sz="1814" dirty="0">
                <a:latin typeface="Courier New" panose="02070309020205020404" pitchFamily="49" charset="0"/>
              </a:rPr>
              <a:t>( </a:t>
            </a:r>
            <a:r>
              <a:rPr lang="en-US" altLang="en-US" sz="1814" dirty="0" err="1">
                <a:latin typeface="Courier New" panose="02070309020205020404" pitchFamily="49" charset="0"/>
              </a:rPr>
              <a:t>leftHalf</a:t>
            </a:r>
            <a:r>
              <a:rPr lang="en-US" altLang="en-US" sz="1814" dirty="0">
                <a:latin typeface="Courier New" panose="02070309020205020404" pitchFamily="49" charset="0"/>
              </a:rPr>
              <a:t>, </a:t>
            </a:r>
            <a:r>
              <a:rPr lang="en-US" altLang="en-US" sz="1814" dirty="0" err="1">
                <a:latin typeface="Courier New" panose="02070309020205020404" pitchFamily="49" charset="0"/>
              </a:rPr>
              <a:t>rightHalf</a:t>
            </a:r>
            <a:r>
              <a:rPr lang="en-US" altLang="en-US" sz="1814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r>
              <a:rPr lang="en-US" altLang="en-US" sz="1814" dirty="0">
                <a:latin typeface="Courier New" panose="02070309020205020404" pitchFamily="49" charset="0"/>
              </a:rPr>
              <a:t>    </a:t>
            </a:r>
            <a:r>
              <a:rPr lang="en-US" altLang="en-US" sz="1814" b="1" dirty="0">
                <a:latin typeface="Courier New" panose="02070309020205020404" pitchFamily="49" charset="0"/>
              </a:rPr>
              <a:t>return</a:t>
            </a:r>
            <a:r>
              <a:rPr lang="en-US" altLang="en-US" sz="1814" dirty="0">
                <a:latin typeface="Courier New" panose="02070309020205020404" pitchFamily="49" charset="0"/>
              </a:rPr>
              <a:t> </a:t>
            </a:r>
            <a:r>
              <a:rPr lang="en-US" altLang="en-US" sz="1814" dirty="0" err="1">
                <a:latin typeface="Courier New" panose="02070309020205020404" pitchFamily="49" charset="0"/>
              </a:rPr>
              <a:t>newList</a:t>
            </a:r>
            <a:r>
              <a:rPr lang="en-US" altLang="en-US" sz="1814" dirty="0">
                <a:latin typeface="Courier New" panose="02070309020205020404" pitchFamily="49" charset="0"/>
              </a:rPr>
              <a:t>   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121" y="1320695"/>
            <a:ext cx="7659360" cy="4525920"/>
          </a:xfrm>
          <a:ln/>
        </p:spPr>
        <p:txBody>
          <a:bodyPr/>
          <a:lstStyle/>
          <a:p>
            <a:pPr marL="391686" indent="-293764">
              <a:buSzPct val="45000"/>
              <a:buFont typeface="Wingdings" panose="05000000000000000000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altLang="en-US" dirty="0"/>
              <a:t>A simple implementation for sorting a Python list.</a:t>
            </a:r>
          </a:p>
        </p:txBody>
      </p:sp>
    </p:spTree>
    <p:extLst>
      <p:ext uri="{BB962C8B-B14F-4D97-AF65-F5344CB8AC3E}">
        <p14:creationId xmlns:p14="http://schemas.microsoft.com/office/powerpoint/2010/main" val="42041822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5379</TotalTime>
  <Words>773</Words>
  <Application>Microsoft Office PowerPoint</Application>
  <PresentationFormat>On-screen Show (4:3)</PresentationFormat>
  <Paragraphs>146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Bitstream Vera Sans</vt:lpstr>
      <vt:lpstr>Calibri</vt:lpstr>
      <vt:lpstr>Courier New</vt:lpstr>
      <vt:lpstr>Palatino Linotype</vt:lpstr>
      <vt:lpstr>Symbol</vt:lpstr>
      <vt:lpstr>Wingdings</vt:lpstr>
      <vt:lpstr>Office Theme</vt:lpstr>
      <vt:lpstr>Mergesort</vt:lpstr>
      <vt:lpstr>Review</vt:lpstr>
      <vt:lpstr>Sorting Algorithms</vt:lpstr>
      <vt:lpstr>Merge Sort</vt:lpstr>
      <vt:lpstr>Merge Sort – Divide</vt:lpstr>
      <vt:lpstr>Merge Sort – Divide</vt:lpstr>
      <vt:lpstr>Merge Sort – Divide</vt:lpstr>
      <vt:lpstr>Merge Sort – Conquer</vt:lpstr>
      <vt:lpstr>Merge Sort Code #1</vt:lpstr>
      <vt:lpstr>Merge Sort – Improved Version</vt:lpstr>
      <vt:lpstr>Merge Sort – Improved Version</vt:lpstr>
      <vt:lpstr>Merge Sort Code #2</vt:lpstr>
      <vt:lpstr>Merging Sorted Sequences</vt:lpstr>
      <vt:lpstr>Merging Sorted Sequences</vt:lpstr>
      <vt:lpstr>Merge Sort – Temporary Array</vt:lpstr>
      <vt:lpstr>Wrapper Functions</vt:lpstr>
      <vt:lpstr>Merge Sort – Efficiency</vt:lpstr>
      <vt:lpstr>Merge Sort – Efficiency</vt:lpstr>
    </vt:vector>
  </TitlesOfParts>
  <Company>Bucknell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Computer Science II</dc:title>
  <dc:creator>Evan Peck</dc:creator>
  <cp:lastModifiedBy>Xiannong Meng</cp:lastModifiedBy>
  <cp:revision>174</cp:revision>
  <dcterms:created xsi:type="dcterms:W3CDTF">2014-08-26T14:03:51Z</dcterms:created>
  <dcterms:modified xsi:type="dcterms:W3CDTF">2017-12-02T16:10:33Z</dcterms:modified>
</cp:coreProperties>
</file>