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D9FF48-900D-44CD-989A-E61EF789B26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615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737D4E-EAC6-4F41-B09B-79084C5A749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577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AE34C8-83FC-4248-A556-21E1B54D3D0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654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C58C25-750A-4BDF-B633-6793DD6F413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000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0CB2C7-FAE8-4257-BD38-CEF121BD573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0191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ED78A8-988E-4942-B03F-7571118B657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0244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3B4F65-81C1-42A0-BA26-3A54A04FA68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4069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80EF5C-751E-4632-A862-DC115009BF0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938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00C4DC-68FB-4FD7-A454-5A978767963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40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FC384C-B307-4B92-A9F5-418262C7593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06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4BB263-55FD-4659-ACB2-2F3B66AB718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296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A9AB86-0269-47E1-AA27-5F59F2163F6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406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A2B34A-33D5-45C3-8476-3892A3D1F40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31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59B032-BFAE-4BB1-BF2F-BBC9B0DDCD9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551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A46873-62BB-4311-B4BD-D3A4706BE01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369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38EB6C-8D53-425A-BA09-A3DCEE7AF15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31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CFFA2F-8460-4A34-A63E-34DFE3127FA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32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err="1" smtClean="0"/>
              <a:t>Mergesort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56FE8C0-FAED-4FF9-BEC7-794CA7A8457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Improved Version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previous version: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only works with Python lists.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splitting creates new physical lists.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uses the splice operation which is time consuming.</a:t>
            </a:r>
          </a:p>
        </p:txBody>
      </p:sp>
    </p:spTree>
    <p:extLst>
      <p:ext uri="{BB962C8B-B14F-4D97-AF65-F5344CB8AC3E}">
        <p14:creationId xmlns:p14="http://schemas.microsoft.com/office/powerpoint/2010/main" val="325201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A3815AA-0BD7-4945-B789-8D0981FE3D1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Improved Version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01720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We can improve the implementation: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using virtual subsequences.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that works with any sequence.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481" y="3094921"/>
            <a:ext cx="4053600" cy="323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418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24901E-1BB5-4FE5-8E58-B2F982116C7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Code #2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203402" y="2886408"/>
            <a:ext cx="7590240" cy="329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, first, last,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Check the base case.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first == last :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  </a:t>
            </a:r>
            <a:r>
              <a:rPr lang="en-US" altLang="en-US" sz="1633" b="1" smtClean="0">
                <a:latin typeface="Courier New" panose="02070309020205020404" pitchFamily="49" charset="0"/>
              </a:rPr>
              <a:t>return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Compute the mid point.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mid = (first + last) // 2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Split the sequence and perform the recursive step.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, first, mid,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, mid+1, last,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Merge the two ordered subsequences.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mergeSeq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, first, mid+1,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last,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1230047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An improved version of the merge </a:t>
            </a:r>
            <a:r>
              <a:rPr lang="en-US" altLang="en-US" dirty="0" smtClean="0"/>
              <a:t>sort.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2417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3A92571-DDF9-491A-BF78-D6EF4EEA24F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Merging Sorted Sequences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63361" y="1659241"/>
            <a:ext cx="7217280" cy="352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mergeSeq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, left, right, end,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a = left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b = right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m = 0                                      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while</a:t>
            </a:r>
            <a:r>
              <a:rPr lang="en-US" altLang="en-US" sz="1633" dirty="0">
                <a:latin typeface="Courier New" panose="02070309020205020404" pitchFamily="49" charset="0"/>
              </a:rPr>
              <a:t> a &lt; right and b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&lt;= </a:t>
            </a:r>
            <a:r>
              <a:rPr lang="en-US" altLang="en-US" sz="1633" dirty="0">
                <a:latin typeface="Courier New" panose="02070309020205020404" pitchFamily="49" charset="0"/>
              </a:rPr>
              <a:t>end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[a] &lt;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[b]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[m] =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[a]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a +=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else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[m] =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[b]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b +=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m +=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   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    :   </a:t>
            </a:r>
          </a:p>
        </p:txBody>
      </p:sp>
    </p:spTree>
    <p:extLst>
      <p:ext uri="{BB962C8B-B14F-4D97-AF65-F5344CB8AC3E}">
        <p14:creationId xmlns:p14="http://schemas.microsoft.com/office/powerpoint/2010/main" val="17163743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D04166D-FD0B-4494-B545-677F1E23DE4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Merging Sorted Sequences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244050" y="1659241"/>
            <a:ext cx="3981600" cy="352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  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   :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while</a:t>
            </a:r>
            <a:r>
              <a:rPr lang="en-US" altLang="en-US" sz="1633" dirty="0">
                <a:latin typeface="Courier New" panose="02070309020205020404" pitchFamily="49" charset="0"/>
              </a:rPr>
              <a:t> a &lt; right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:  # in parallel with first while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[m] =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[a]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a +=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m +=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while</a:t>
            </a:r>
            <a:r>
              <a:rPr lang="en-US" altLang="en-US" sz="1633" dirty="0">
                <a:latin typeface="Courier New" panose="02070309020205020404" pitchFamily="49" charset="0"/>
              </a:rPr>
              <a:t> b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&lt;= </a:t>
            </a:r>
            <a:r>
              <a:rPr lang="en-US" altLang="en-US" sz="1633" dirty="0">
                <a:latin typeface="Courier New" panose="02070309020205020404" pitchFamily="49" charset="0"/>
              </a:rPr>
              <a:t>end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:    # in parallel with the two whiles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[m] =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[b]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b +=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m +=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>
                <a:latin typeface="Courier New" panose="02070309020205020404" pitchFamily="49" charset="0"/>
              </a:rPr>
              <a:t>for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i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in</a:t>
            </a:r>
            <a:r>
              <a:rPr lang="en-US" altLang="en-US" sz="1633" dirty="0">
                <a:latin typeface="Courier New" panose="02070309020205020404" pitchFamily="49" charset="0"/>
              </a:rPr>
              <a:t> range( end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– left + 1 </a:t>
            </a:r>
            <a:r>
              <a:rPr lang="en-US" altLang="en-US" sz="1633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theSeq</a:t>
            </a:r>
            <a:r>
              <a:rPr lang="en-US" altLang="en-US" sz="1633" dirty="0">
                <a:latin typeface="Courier New" panose="02070309020205020404" pitchFamily="49" charset="0"/>
              </a:rPr>
              <a:t>[</a:t>
            </a:r>
            <a:r>
              <a:rPr lang="en-US" altLang="en-US" sz="1633" dirty="0" err="1">
                <a:latin typeface="Courier New" panose="02070309020205020404" pitchFamily="49" charset="0"/>
              </a:rPr>
              <a:t>i+left</a:t>
            </a:r>
            <a:r>
              <a:rPr lang="en-US" altLang="en-US" sz="1633" dirty="0">
                <a:latin typeface="Courier New" panose="02070309020205020404" pitchFamily="49" charset="0"/>
              </a:rPr>
              <a:t>] = </a:t>
            </a:r>
            <a:r>
              <a:rPr lang="en-US" altLang="en-US" sz="1633" dirty="0" err="1">
                <a:latin typeface="Courier New" panose="02070309020205020404" pitchFamily="49" charset="0"/>
              </a:rPr>
              <a:t>tmpArray</a:t>
            </a:r>
            <a:r>
              <a:rPr lang="en-US" altLang="en-US" sz="1633" dirty="0">
                <a:latin typeface="Courier New" panose="02070309020205020404" pitchFamily="49" charset="0"/>
              </a:rPr>
              <a:t>[</a:t>
            </a:r>
            <a:r>
              <a:rPr lang="en-US" altLang="en-US" sz="1633" dirty="0" err="1">
                <a:latin typeface="Courier New" panose="02070309020205020404" pitchFamily="49" charset="0"/>
              </a:rPr>
              <a:t>i</a:t>
            </a:r>
            <a:r>
              <a:rPr lang="en-US" altLang="en-US" sz="1633" dirty="0">
                <a:latin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84699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FAFFECF-6904-467C-84FA-203A080DADD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Temporary Array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73477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temporary array is used to merge two virtual subsequences.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921" y="2548609"/>
            <a:ext cx="5352480" cy="384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4143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3C8E1F3-D93B-4C8E-8C02-77921FA4528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Wrapper Functions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59409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function that provides a simpler and cleaner interface for another function.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Provides little or no additional functionality.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Commonly used with recursive functions that require additional arguments.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668961" y="4431465"/>
            <a:ext cx="5806080" cy="130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mergeSort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theSeq</a:t>
            </a:r>
            <a:r>
              <a:rPr lang="en-US" altLang="en-US" sz="1814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 = </a:t>
            </a:r>
            <a:r>
              <a:rPr lang="en-US" altLang="en-US" sz="1814" dirty="0" err="1">
                <a:latin typeface="Courier New" panose="02070309020205020404" pitchFamily="49" charset="0"/>
              </a:rPr>
              <a:t>len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theSeq</a:t>
            </a:r>
            <a:r>
              <a:rPr lang="en-US" altLang="en-US" sz="1814" dirty="0">
                <a:latin typeface="Courier New" panose="02070309020205020404" pitchFamily="49" charset="0"/>
              </a:rPr>
              <a:t> )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tmpArray</a:t>
            </a:r>
            <a:r>
              <a:rPr lang="en-US" altLang="en-US" sz="1814" dirty="0">
                <a:latin typeface="Courier New" panose="02070309020205020404" pitchFamily="49" charset="0"/>
              </a:rPr>
              <a:t> = Array( n )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recMergeSort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theSeq</a:t>
            </a:r>
            <a:r>
              <a:rPr lang="en-US" altLang="en-US" sz="1814" dirty="0">
                <a:latin typeface="Courier New" panose="02070309020205020404" pitchFamily="49" charset="0"/>
              </a:rPr>
              <a:t>, 0, n-1, </a:t>
            </a:r>
            <a:r>
              <a:rPr lang="en-US" altLang="en-US" sz="1814" dirty="0" err="1">
                <a:latin typeface="Courier New" panose="02070309020205020404" pitchFamily="49" charset="0"/>
              </a:rPr>
              <a:t>tmpArray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374510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8BC324B-77D4-4099-B834-68F8D24F77C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Efficiency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557885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We need to determine the number of invocations and the time required by each function.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01" y="2696041"/>
            <a:ext cx="7852320" cy="291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353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E45E03-C774-45E5-ABC9-89C7CACD302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Efficiency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Consider a sequence of </a:t>
            </a:r>
            <a:r>
              <a:rPr lang="en-US" altLang="en-US" i="1"/>
              <a:t>n</a:t>
            </a:r>
            <a:r>
              <a:rPr lang="en-US" altLang="en-US"/>
              <a:t> items.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81" y="2438281"/>
            <a:ext cx="7021440" cy="362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67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BE2D3FE-EEEB-4805-9ADA-3B517F5F350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Review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/>
              <a:t>sorting</a:t>
            </a:r>
            <a:r>
              <a:rPr lang="en-US" altLang="en-US"/>
              <a:t> – the process of arranging a collection of items such that each item and its successor satisfy a prescribed relationship.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/>
              <a:t>sort key</a:t>
            </a:r>
            <a:r>
              <a:rPr lang="en-US" altLang="en-US"/>
              <a:t> – values on which items are ordered. 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items arranged in ascending or descending order.</a:t>
            </a:r>
          </a:p>
        </p:txBody>
      </p:sp>
    </p:spTree>
    <p:extLst>
      <p:ext uri="{BB962C8B-B14F-4D97-AF65-F5344CB8AC3E}">
        <p14:creationId xmlns:p14="http://schemas.microsoft.com/office/powerpoint/2010/main" val="6029571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Sorting Algorithms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Can be divided into two categories: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comparison sorts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items are arranged by performing pairwise logical comparisons between two sort keys.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distribution sorts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distributes the sort keys into intermediate groups  based on individual key values.</a:t>
            </a:r>
          </a:p>
        </p:txBody>
      </p:sp>
    </p:spTree>
    <p:extLst>
      <p:ext uri="{BB962C8B-B14F-4D97-AF65-F5344CB8AC3E}">
        <p14:creationId xmlns:p14="http://schemas.microsoft.com/office/powerpoint/2010/main" val="866300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97E8D41-C206-46A8-87E7-14F8C4D72CE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Merge Sort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Uses a divide and conquer strategy to sort the keys stored in a sequence.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Keys are recursively divided into smaller and smaller subsequences.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Subsequences are merged back together.</a:t>
            </a:r>
          </a:p>
        </p:txBody>
      </p:sp>
    </p:spTree>
    <p:extLst>
      <p:ext uri="{BB962C8B-B14F-4D97-AF65-F5344CB8AC3E}">
        <p14:creationId xmlns:p14="http://schemas.microsoft.com/office/powerpoint/2010/main" val="1150299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87D99F2-C82C-4BB3-B2CF-16661D6F022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Divide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Starts by splitting the original sequence in the middle to create two subsequences of  approximately equal size.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281" y="4021842"/>
            <a:ext cx="6084000" cy="200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854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117047D-FA19-4AFE-9E1B-854B58A780F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Divide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two subsequences are then split in the middle. 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21" y="3181321"/>
            <a:ext cx="7169760" cy="204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483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C40DC9E-E5A4-4619-A9F8-38A3A605155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Divide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subdivision continues until there is a single item in the sequence.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01" y="3110761"/>
            <a:ext cx="7587360" cy="203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990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2701DF3-194F-4549-90AC-B27ED99A669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– Conquer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After the sequences are split, they are merge back together, two at a time to create sorted sequences.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204" y="3425028"/>
            <a:ext cx="5101719" cy="3037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744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C16714D-2C54-45DE-AAC6-B539DEDBD1A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Merge Sort Code #1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44161" y="2620672"/>
            <a:ext cx="7464960" cy="391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pythonMergeSort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theList</a:t>
            </a:r>
            <a:r>
              <a:rPr lang="en-US" altLang="en-US" sz="1814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Check the base case.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len</a:t>
            </a:r>
            <a:r>
              <a:rPr lang="en-US" altLang="en-US" sz="1814" dirty="0">
                <a:latin typeface="Courier New" panose="02070309020205020404" pitchFamily="49" charset="0"/>
              </a:rPr>
              <a:t>(</a:t>
            </a:r>
            <a:r>
              <a:rPr lang="en-US" altLang="en-US" sz="1814" dirty="0" err="1">
                <a:latin typeface="Courier New" panose="02070309020205020404" pitchFamily="49" charset="0"/>
              </a:rPr>
              <a:t>theList</a:t>
            </a:r>
            <a:r>
              <a:rPr lang="en-US" altLang="en-US" sz="1814" dirty="0">
                <a:latin typeface="Courier New" panose="02070309020205020404" pitchFamily="49" charset="0"/>
              </a:rPr>
              <a:t>) &lt;= 1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b="1" dirty="0">
                <a:latin typeface="Courier New" panose="02070309020205020404" pitchFamily="49" charset="0"/>
              </a:rPr>
              <a:t>return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theList</a:t>
            </a:r>
            <a:endParaRPr lang="en-US" altLang="en-US" sz="1814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else</a:t>
            </a:r>
            <a:r>
              <a:rPr lang="en-US" altLang="en-US" sz="1814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Compute the midpoint.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mid = </a:t>
            </a:r>
            <a:r>
              <a:rPr lang="en-US" altLang="en-US" sz="1814" dirty="0" err="1">
                <a:latin typeface="Courier New" panose="02070309020205020404" pitchFamily="49" charset="0"/>
              </a:rPr>
              <a:t>len</a:t>
            </a:r>
            <a:r>
              <a:rPr lang="en-US" altLang="en-US" sz="1814" dirty="0">
                <a:latin typeface="Courier New" panose="02070309020205020404" pitchFamily="49" charset="0"/>
              </a:rPr>
              <a:t>(</a:t>
            </a:r>
            <a:r>
              <a:rPr lang="en-US" altLang="en-US" sz="1814" dirty="0" err="1">
                <a:latin typeface="Courier New" panose="02070309020205020404" pitchFamily="49" charset="0"/>
              </a:rPr>
              <a:t>theList</a:t>
            </a:r>
            <a:r>
              <a:rPr lang="en-US" altLang="en-US" sz="1814" dirty="0">
                <a:latin typeface="Courier New" panose="02070309020205020404" pitchFamily="49" charset="0"/>
              </a:rPr>
              <a:t>) // 2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Split the list and perform the recursive step.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leftHalf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pythonMergeSort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theList</a:t>
            </a:r>
            <a:r>
              <a:rPr lang="en-US" altLang="en-US" sz="1814" dirty="0">
                <a:latin typeface="Courier New" panose="02070309020205020404" pitchFamily="49" charset="0"/>
              </a:rPr>
              <a:t>[ :mid ]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rightHalf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pythonMergeSort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theList</a:t>
            </a:r>
            <a:r>
              <a:rPr lang="en-US" altLang="en-US" sz="1814" dirty="0">
                <a:latin typeface="Courier New" panose="02070309020205020404" pitchFamily="49" charset="0"/>
              </a:rPr>
              <a:t>[ mid: ] )  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#Merge the two ordered </a:t>
            </a:r>
            <a:r>
              <a:rPr lang="en-US" altLang="en-US" sz="1814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sublists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newList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mergeOrderedLists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>
                <a:latin typeface="Courier New" panose="02070309020205020404" pitchFamily="49" charset="0"/>
              </a:rPr>
              <a:t>leftHalf</a:t>
            </a:r>
            <a:r>
              <a:rPr lang="en-US" altLang="en-US" sz="1814" dirty="0">
                <a:latin typeface="Courier New" panose="02070309020205020404" pitchFamily="49" charset="0"/>
              </a:rPr>
              <a:t>, </a:t>
            </a:r>
            <a:r>
              <a:rPr lang="en-US" altLang="en-US" sz="1814" dirty="0" err="1">
                <a:latin typeface="Courier New" panose="02070309020205020404" pitchFamily="49" charset="0"/>
              </a:rPr>
              <a:t>rightHalf</a:t>
            </a:r>
            <a:r>
              <a:rPr lang="en-US" altLang="en-US" sz="1814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b="1" dirty="0">
                <a:latin typeface="Courier New" panose="02070309020205020404" pitchFamily="49" charset="0"/>
              </a:rPr>
              <a:t>return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newList</a:t>
            </a: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1320695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simple implementation for sorting a Python list.</a:t>
            </a:r>
          </a:p>
        </p:txBody>
      </p:sp>
    </p:spTree>
    <p:extLst>
      <p:ext uri="{BB962C8B-B14F-4D97-AF65-F5344CB8AC3E}">
        <p14:creationId xmlns:p14="http://schemas.microsoft.com/office/powerpoint/2010/main" val="4204182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</TotalTime>
  <Words>773</Words>
  <Application>Microsoft Office PowerPoint</Application>
  <PresentationFormat>On-screen Show (4:3)</PresentationFormat>
  <Paragraphs>146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Bitstream Vera Sans</vt:lpstr>
      <vt:lpstr>Calibri</vt:lpstr>
      <vt:lpstr>Courier New</vt:lpstr>
      <vt:lpstr>Palatino Linotype</vt:lpstr>
      <vt:lpstr>Symbol</vt:lpstr>
      <vt:lpstr>Wingdings</vt:lpstr>
      <vt:lpstr>Office Theme</vt:lpstr>
      <vt:lpstr>Mergesort</vt:lpstr>
      <vt:lpstr>Review</vt:lpstr>
      <vt:lpstr>Sorting Algorithms</vt:lpstr>
      <vt:lpstr>Merge Sort</vt:lpstr>
      <vt:lpstr>Merge Sort – Divide</vt:lpstr>
      <vt:lpstr>Merge Sort – Divide</vt:lpstr>
      <vt:lpstr>Merge Sort – Divide</vt:lpstr>
      <vt:lpstr>Merge Sort – Conquer</vt:lpstr>
      <vt:lpstr>Merge Sort Code #1</vt:lpstr>
      <vt:lpstr>Merge Sort – Improved Version</vt:lpstr>
      <vt:lpstr>Merge Sort – Improved Version</vt:lpstr>
      <vt:lpstr>Merge Sort Code #2</vt:lpstr>
      <vt:lpstr>Merging Sorted Sequences</vt:lpstr>
      <vt:lpstr>Merging Sorted Sequences</vt:lpstr>
      <vt:lpstr>Merge Sort – Temporary Array</vt:lpstr>
      <vt:lpstr>Wrapper Functions</vt:lpstr>
      <vt:lpstr>Merge Sort – Efficiency</vt:lpstr>
      <vt:lpstr>Merge Sort – Efficiency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174</cp:revision>
  <dcterms:created xsi:type="dcterms:W3CDTF">2014-08-26T14:03:51Z</dcterms:created>
  <dcterms:modified xsi:type="dcterms:W3CDTF">2017-12-02T16:10:33Z</dcterms:modified>
</cp:coreProperties>
</file>