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quicktime"/>
  <Default Extension="emf" ContentType="image/x-emf"/>
  <Default Extension="rels" ContentType="application/vnd.openxmlformats-package.relationships+xml"/>
  <Default Extension="xml" ContentType="application/xml"/>
  <Default Extension="gif" ContentType="video/unknown"/>
  <Default Extension="vml" ContentType="application/vnd.openxmlformats-officedocument.vmlDrawing"/>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1308" r:id="rId3"/>
    <p:sldId id="1309" r:id="rId4"/>
    <p:sldId id="482" r:id="rId5"/>
    <p:sldId id="483" r:id="rId6"/>
    <p:sldId id="484" r:id="rId7"/>
    <p:sldId id="485" r:id="rId8"/>
    <p:sldId id="486" r:id="rId9"/>
    <p:sldId id="1297" r:id="rId10"/>
    <p:sldId id="1252" r:id="rId11"/>
    <p:sldId id="299" r:id="rId12"/>
    <p:sldId id="1294" r:id="rId13"/>
    <p:sldId id="1268" r:id="rId14"/>
    <p:sldId id="453" r:id="rId15"/>
    <p:sldId id="462" r:id="rId16"/>
    <p:sldId id="466" r:id="rId17"/>
    <p:sldId id="467" r:id="rId18"/>
    <p:sldId id="463" r:id="rId19"/>
    <p:sldId id="1295" r:id="rId20"/>
    <p:sldId id="1280" r:id="rId21"/>
    <p:sldId id="1281" r:id="rId22"/>
    <p:sldId id="1282" r:id="rId23"/>
    <p:sldId id="1283" r:id="rId24"/>
    <p:sldId id="1284" r:id="rId25"/>
    <p:sldId id="1257" r:id="rId26"/>
    <p:sldId id="1275" r:id="rId27"/>
    <p:sldId id="1274" r:id="rId28"/>
    <p:sldId id="1276" r:id="rId29"/>
    <p:sldId id="1298" r:id="rId30"/>
    <p:sldId id="1303" r:id="rId31"/>
    <p:sldId id="1304" r:id="rId32"/>
    <p:sldId id="1293" r:id="rId33"/>
    <p:sldId id="1289" r:id="rId34"/>
    <p:sldId id="1290" r:id="rId35"/>
    <p:sldId id="1291" r:id="rId36"/>
    <p:sldId id="1299" r:id="rId37"/>
    <p:sldId id="1273" r:id="rId38"/>
    <p:sldId id="1277" r:id="rId39"/>
    <p:sldId id="1300" r:id="rId40"/>
    <p:sldId id="1301" r:id="rId41"/>
    <p:sldId id="1302" r:id="rId42"/>
    <p:sldId id="1285" r:id="rId43"/>
    <p:sldId id="1286" r:id="rId44"/>
    <p:sldId id="1287" r:id="rId45"/>
    <p:sldId id="1288" r:id="rId46"/>
    <p:sldId id="1305" r:id="rId47"/>
    <p:sldId id="1306" r:id="rId48"/>
    <p:sldId id="1307" r:id="rId49"/>
    <p:sldId id="12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43" userDrawn="1">
          <p15:clr>
            <a:srgbClr val="A4A3A4"/>
          </p15:clr>
        </p15:guide>
        <p15:guide id="3" orient="horz" pos="96" userDrawn="1">
          <p15:clr>
            <a:srgbClr val="A4A3A4"/>
          </p15:clr>
        </p15:guide>
        <p15:guide id="4" orient="horz"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38" autoAdjust="0"/>
  </p:normalViewPr>
  <p:slideViewPr>
    <p:cSldViewPr snapToGrid="0">
      <p:cViewPr varScale="1">
        <p:scale>
          <a:sx n="70" d="100"/>
          <a:sy n="70" d="100"/>
        </p:scale>
        <p:origin x="444" y="64"/>
      </p:cViewPr>
      <p:guideLst>
        <p:guide pos="143"/>
        <p:guide orient="horz" pos="96"/>
        <p:guide orient="horz" pos="432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7E6F3-300E-409B-88FC-95A614E7EA93}"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EA0E6-3DDC-4F4B-B6B1-5ABE1C848AD2}" type="slidenum">
              <a:rPr lang="en-US" smtClean="0"/>
              <a:t>‹#›</a:t>
            </a:fld>
            <a:endParaRPr lang="en-US"/>
          </a:p>
        </p:txBody>
      </p:sp>
    </p:spTree>
    <p:extLst>
      <p:ext uri="{BB962C8B-B14F-4D97-AF65-F5344CB8AC3E}">
        <p14:creationId xmlns:p14="http://schemas.microsoft.com/office/powerpoint/2010/main" val="82570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how theory that accurately predicts front propagation can also explain bacteria.</a:t>
            </a:r>
          </a:p>
          <a:p>
            <a:endParaRPr lang="en-US" dirty="0"/>
          </a:p>
          <a:p>
            <a:r>
              <a:rPr lang="en-US" dirty="0"/>
              <a:t>So we’ll discuss how the theory works with reaction fronts before diving into the summer’s work…which is swimming bacteria.</a:t>
            </a:r>
          </a:p>
        </p:txBody>
      </p:sp>
      <p:sp>
        <p:nvSpPr>
          <p:cNvPr id="4" name="Slide Number Placeholder 3"/>
          <p:cNvSpPr>
            <a:spLocks noGrp="1"/>
          </p:cNvSpPr>
          <p:nvPr>
            <p:ph type="sldNum" sz="quarter" idx="5"/>
          </p:nvPr>
        </p:nvSpPr>
        <p:spPr/>
        <p:txBody>
          <a:bodyPr/>
          <a:lstStyle/>
          <a:p>
            <a:fld id="{82DEA0E6-3DDC-4F4B-B6B1-5ABE1C848AD2}" type="slidenum">
              <a:rPr lang="en-US" smtClean="0"/>
              <a:t>1</a:t>
            </a:fld>
            <a:endParaRPr lang="en-US"/>
          </a:p>
        </p:txBody>
      </p:sp>
    </p:spTree>
    <p:extLst>
      <p:ext uri="{BB962C8B-B14F-4D97-AF65-F5344CB8AC3E}">
        <p14:creationId xmlns:p14="http://schemas.microsoft.com/office/powerpoint/2010/main" val="212278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Experiments done in the past confirm the existence of BIMS in various vortex flows.</a:t>
            </a:r>
          </a:p>
          <a:p>
            <a:r>
              <a:rPr lang="en-US" baseline="0" dirty="0"/>
              <a:t>See on the right, green represents reaction front…follows path traced and predicted by BIM (red)</a:t>
            </a:r>
          </a:p>
          <a:p>
            <a:r>
              <a:rPr lang="en-US" baseline="0" dirty="0"/>
              <a:t>On left, experimental images copy the theoretical prediction (right)</a:t>
            </a:r>
          </a:p>
          <a:p>
            <a:endParaRPr lang="en-US" baseline="0" dirty="0"/>
          </a:p>
          <a:p>
            <a:r>
              <a:rPr lang="en-US" baseline="0" dirty="0"/>
              <a:t>Now, we have done numerous experiments of fronts moving in a range of vortex flows, and what we have found in every case is that there are what we call “burning invariant manifolds” that are predicted by the theory and which show up in the experiments as barriers that block the propagating reaction fronts.</a:t>
            </a:r>
          </a:p>
          <a:p>
            <a:endParaRPr lang="en-US" baseline="0" dirty="0"/>
          </a:p>
          <a:p>
            <a:pPr algn="r"/>
            <a:r>
              <a:rPr lang="en-US" baseline="0" dirty="0"/>
              <a:t>Now, almost the EXAM SAME THING happens when we look at active tracers in a fluid flow …</a:t>
            </a:r>
          </a:p>
          <a:p>
            <a:pPr algn="r"/>
            <a:endParaRPr lang="en-US" dirty="0"/>
          </a:p>
        </p:txBody>
      </p:sp>
      <p:sp>
        <p:nvSpPr>
          <p:cNvPr id="4" name="Slide Number Placeholder 3"/>
          <p:cNvSpPr>
            <a:spLocks noGrp="1"/>
          </p:cNvSpPr>
          <p:nvPr>
            <p:ph type="sldNum" sz="quarter" idx="10"/>
          </p:nvPr>
        </p:nvSpPr>
        <p:spPr>
          <a:xfrm>
            <a:off x="3980324" y="8845700"/>
            <a:ext cx="3044343" cy="464972"/>
          </a:xfrm>
          <a:prstGeom prst="rect">
            <a:avLst/>
          </a:prstGeom>
        </p:spPr>
        <p:txBody>
          <a:bodyPr lIns="92464" tIns="46232" rIns="92464" bIns="46232"/>
          <a:lstStyle/>
          <a:p>
            <a:pPr>
              <a:defRPr/>
            </a:pPr>
            <a:fld id="{4C5B1BF4-1E95-43CF-90B4-A320DF51D637}"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07850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Experiments done in the past confirm the existence of BIMS in various vortex flows.</a:t>
            </a:r>
          </a:p>
          <a:p>
            <a:r>
              <a:rPr lang="en-US" baseline="0" dirty="0"/>
              <a:t>See on the right, green represents reaction front…follows path traced and predicted by BIM (red)</a:t>
            </a:r>
          </a:p>
          <a:p>
            <a:r>
              <a:rPr lang="en-US" baseline="0" dirty="0"/>
              <a:t>On left, experimental images copy the theoretical prediction (right)</a:t>
            </a:r>
          </a:p>
          <a:p>
            <a:endParaRPr lang="en-US" baseline="0" dirty="0"/>
          </a:p>
          <a:p>
            <a:r>
              <a:rPr lang="en-US" baseline="0" dirty="0"/>
              <a:t>Now, we have done numerous experiments of fronts moving in a range of vortex flows, and what we have found in every case is that there are what we call “burning invariant manifolds” that are predicted by the theory and which show up in the experiments as barriers that block the propagating reaction fronts.</a:t>
            </a:r>
          </a:p>
          <a:p>
            <a:endParaRPr lang="en-US" baseline="0" dirty="0"/>
          </a:p>
          <a:p>
            <a:pPr algn="r"/>
            <a:r>
              <a:rPr lang="en-US" baseline="0" dirty="0"/>
              <a:t>Now, almost the EXAM SAME THING happens when we look at active tracers in a fluid flow …</a:t>
            </a:r>
          </a:p>
          <a:p>
            <a:pPr algn="r"/>
            <a:endParaRPr lang="en-US" dirty="0"/>
          </a:p>
        </p:txBody>
      </p:sp>
      <p:sp>
        <p:nvSpPr>
          <p:cNvPr id="4" name="Slide Number Placeholder 3"/>
          <p:cNvSpPr>
            <a:spLocks noGrp="1"/>
          </p:cNvSpPr>
          <p:nvPr>
            <p:ph type="sldNum" sz="quarter" idx="10"/>
          </p:nvPr>
        </p:nvSpPr>
        <p:spPr>
          <a:xfrm>
            <a:off x="3980324" y="8845700"/>
            <a:ext cx="3044343" cy="464972"/>
          </a:xfrm>
          <a:prstGeom prst="rect">
            <a:avLst/>
          </a:prstGeom>
        </p:spPr>
        <p:txBody>
          <a:bodyPr lIns="92464" tIns="46232" rIns="92464" bIns="46232"/>
          <a:lstStyle/>
          <a:p>
            <a:pPr>
              <a:defRPr/>
            </a:pPr>
            <a:fld id="{4C5B1BF4-1E95-43CF-90B4-A320DF51D637}"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14777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baseline="0" dirty="0"/>
              <a:t>EQ should look familiar</a:t>
            </a:r>
          </a:p>
          <a:p>
            <a:pPr defTabSz="466801">
              <a:defRPr/>
            </a:pPr>
            <a:endParaRPr lang="en-US" baseline="0" dirty="0"/>
          </a:p>
          <a:p>
            <a:pPr defTabSz="466801">
              <a:defRPr/>
            </a:pPr>
            <a:r>
              <a:rPr lang="en-US" baseline="0" dirty="0"/>
              <a:t>The same theory can be applied to a microbe, or tracer, in a flow!</a:t>
            </a:r>
          </a:p>
          <a:p>
            <a:pPr defTabSz="466801">
              <a:defRPr/>
            </a:pPr>
            <a:r>
              <a:rPr lang="en-US" baseline="0" dirty="0"/>
              <a:t>Only change is accounting for shape of the organism (point)</a:t>
            </a:r>
          </a:p>
          <a:p>
            <a:pPr defTabSz="466801">
              <a:defRPr/>
            </a:pPr>
            <a:endParaRPr lang="en-US" baseline="0" dirty="0"/>
          </a:p>
          <a:p>
            <a:pPr defTabSz="466801">
              <a:defRPr/>
            </a:pPr>
            <a:endParaRPr lang="en-US" baseline="0" dirty="0"/>
          </a:p>
          <a:p>
            <a:pPr defTabSz="466801">
              <a:defRPr/>
            </a:pPr>
            <a:r>
              <a:rPr lang="en-US" baseline="0" dirty="0"/>
              <a:t>If we now consider a swimming microbe in a fluid flow, again we need three variables to denote it’s location and angle [point to x, y and \theta].  And again, there are three things that can happen to this microbe, just like a reaction front element.  The microbe can (1) be carried by the flow; (2) can SWIM relative to the fluid flow [I usually act this out by waving my hand]; and (3) it can be rotated by the flow. The only difference between the theory for active tracers versus propagating fronts is that the aspect ratio of the swimmer has to be considered in the third equation.</a:t>
            </a:r>
          </a:p>
          <a:p>
            <a:pPr defTabSz="466801">
              <a:defRPr/>
            </a:pPr>
            <a:endParaRPr lang="en-US" baseline="0" dirty="0"/>
          </a:p>
          <a:p>
            <a:pPr algn="r" defTabSz="466801">
              <a:defRPr/>
            </a:pPr>
            <a:r>
              <a:rPr lang="en-US" baseline="0" dirty="0"/>
              <a:t>So, one of the key ideas in this active mixing work is that …</a:t>
            </a:r>
          </a:p>
        </p:txBody>
      </p:sp>
      <p:sp>
        <p:nvSpPr>
          <p:cNvPr id="4" name="Slide Number Placeholder 3"/>
          <p:cNvSpPr>
            <a:spLocks noGrp="1"/>
          </p:cNvSpPr>
          <p:nvPr>
            <p:ph type="sldNum" sz="quarter" idx="10"/>
          </p:nvPr>
        </p:nvSpPr>
        <p:spPr/>
        <p:txBody>
          <a:bodyPr/>
          <a:lstStyle/>
          <a:p>
            <a:fld id="{2C4BF8FF-BB5A-B444-92EC-2FC6AD42576E}" type="slidenum">
              <a:rPr lang="en-US" smtClean="0"/>
              <a:t>14</a:t>
            </a:fld>
            <a:endParaRPr lang="en-US"/>
          </a:p>
        </p:txBody>
      </p:sp>
    </p:spTree>
    <p:extLst>
      <p:ext uri="{BB962C8B-B14F-4D97-AF65-F5344CB8AC3E}">
        <p14:creationId xmlns:p14="http://schemas.microsoft.com/office/powerpoint/2010/main" val="164457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baseline="0" dirty="0"/>
              <a:t>Once again, the microbe can be carried by the current..</a:t>
            </a:r>
          </a:p>
          <a:p>
            <a:pPr defTabSz="466801">
              <a:defRPr/>
            </a:pPr>
            <a:endParaRPr lang="en-US" baseline="0" dirty="0"/>
          </a:p>
          <a:p>
            <a:pPr defTabSz="466801">
              <a:defRPr/>
            </a:pPr>
            <a:r>
              <a:rPr lang="en-US" baseline="0" dirty="0"/>
              <a:t>If we now consider a swimming microbe in a fluid flow, again we need three variables to denote it’s location and angle [point to x, y and \theta].  And again, there are three things that can happen to this microbe, just like a reaction front element.  The microbe can (1) be carried by the flow; (2) can SWIM relative to the fluid flow [I usually act this out by waving my hand]; and (3) it can be rotated by the flow. The only difference between the theory for active tracers versus propagating fronts is that the aspect ratio of the swimmer has to be considered in the third equation.</a:t>
            </a:r>
          </a:p>
          <a:p>
            <a:pPr defTabSz="466801">
              <a:defRPr/>
            </a:pPr>
            <a:endParaRPr lang="en-US" baseline="0" dirty="0"/>
          </a:p>
          <a:p>
            <a:pPr algn="r" defTabSz="466801">
              <a:defRPr/>
            </a:pPr>
            <a:r>
              <a:rPr lang="en-US" baseline="0" dirty="0"/>
              <a:t>So, one of the key ideas in this active mixing work is that …</a:t>
            </a:r>
          </a:p>
        </p:txBody>
      </p:sp>
      <p:sp>
        <p:nvSpPr>
          <p:cNvPr id="4" name="Slide Number Placeholder 3"/>
          <p:cNvSpPr>
            <a:spLocks noGrp="1"/>
          </p:cNvSpPr>
          <p:nvPr>
            <p:ph type="sldNum" sz="quarter" idx="10"/>
          </p:nvPr>
        </p:nvSpPr>
        <p:spPr/>
        <p:txBody>
          <a:bodyPr/>
          <a:lstStyle/>
          <a:p>
            <a:fld id="{2C4BF8FF-BB5A-B444-92EC-2FC6AD42576E}" type="slidenum">
              <a:rPr lang="en-US" smtClean="0"/>
              <a:t>15</a:t>
            </a:fld>
            <a:endParaRPr lang="en-US"/>
          </a:p>
        </p:txBody>
      </p:sp>
    </p:spTree>
    <p:extLst>
      <p:ext uri="{BB962C8B-B14F-4D97-AF65-F5344CB8AC3E}">
        <p14:creationId xmlns:p14="http://schemas.microsoft.com/office/powerpoint/2010/main" val="1971119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baseline="0" dirty="0"/>
              <a:t>Swim under its own power…</a:t>
            </a:r>
          </a:p>
          <a:p>
            <a:pPr defTabSz="466801">
              <a:defRPr/>
            </a:pPr>
            <a:endParaRPr lang="en-US" baseline="0" dirty="0"/>
          </a:p>
          <a:p>
            <a:pPr defTabSz="466801">
              <a:defRPr/>
            </a:pPr>
            <a:r>
              <a:rPr lang="en-US" baseline="0" dirty="0"/>
              <a:t>If we now consider a swimming microbe in a fluid flow, again we need three variables to denote it’s location and angle [point to x, y and \theta].  And again, there are three things that can happen to this microbe, just like a reaction front element.  The microbe can (1) be carried by the flow; (2) can SWIM relative to the fluid flow [I usually act this out by waving my hand]; and (3) it can be rotated by the flow. The only difference between the theory for active tracers versus propagating fronts is that the aspect ratio of the swimmer has to be considered in the third equation.</a:t>
            </a:r>
          </a:p>
          <a:p>
            <a:pPr defTabSz="466801">
              <a:defRPr/>
            </a:pPr>
            <a:endParaRPr lang="en-US" baseline="0" dirty="0"/>
          </a:p>
          <a:p>
            <a:pPr algn="r" defTabSz="466801">
              <a:defRPr/>
            </a:pPr>
            <a:r>
              <a:rPr lang="en-US" baseline="0" dirty="0"/>
              <a:t>So, one of the key ideas in this active mixing work is that …</a:t>
            </a:r>
          </a:p>
        </p:txBody>
      </p:sp>
      <p:sp>
        <p:nvSpPr>
          <p:cNvPr id="4" name="Slide Number Placeholder 3"/>
          <p:cNvSpPr>
            <a:spLocks noGrp="1"/>
          </p:cNvSpPr>
          <p:nvPr>
            <p:ph type="sldNum" sz="quarter" idx="10"/>
          </p:nvPr>
        </p:nvSpPr>
        <p:spPr/>
        <p:txBody>
          <a:bodyPr/>
          <a:lstStyle/>
          <a:p>
            <a:fld id="{2C4BF8FF-BB5A-B444-92EC-2FC6AD42576E}" type="slidenum">
              <a:rPr lang="en-US" smtClean="0"/>
              <a:t>16</a:t>
            </a:fld>
            <a:endParaRPr lang="en-US"/>
          </a:p>
        </p:txBody>
      </p:sp>
    </p:spTree>
    <p:extLst>
      <p:ext uri="{BB962C8B-B14F-4D97-AF65-F5344CB8AC3E}">
        <p14:creationId xmlns:p14="http://schemas.microsoft.com/office/powerpoint/2010/main" val="2645605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baseline="0" dirty="0"/>
              <a:t>Or be rotated by the flow!</a:t>
            </a:r>
          </a:p>
          <a:p>
            <a:pPr defTabSz="466801">
              <a:defRPr/>
            </a:pPr>
            <a:r>
              <a:rPr lang="en-US" baseline="0" dirty="0"/>
              <a:t>And take into account the swimming direction</a:t>
            </a:r>
          </a:p>
          <a:p>
            <a:pPr marL="0" marR="0" lvl="0" indent="0" algn="l" defTabSz="466801" rtl="0" eaLnBrk="1" fontAlgn="auto" latinLnBrk="0" hangingPunct="1">
              <a:lnSpc>
                <a:spcPct val="100000"/>
              </a:lnSpc>
              <a:spcBef>
                <a:spcPts val="0"/>
              </a:spcBef>
              <a:spcAft>
                <a:spcPts val="0"/>
              </a:spcAft>
              <a:buClrTx/>
              <a:buSzTx/>
              <a:buFontTx/>
              <a:buNone/>
              <a:tabLst/>
              <a:defRPr/>
            </a:pPr>
            <a:r>
              <a:rPr lang="en-US" baseline="0" dirty="0"/>
              <a:t>Explain </a:t>
            </a:r>
            <a:r>
              <a:rPr lang="en-US" baseline="0" dirty="0" err="1"/>
              <a:t>alpa</a:t>
            </a:r>
            <a:r>
              <a:rPr lang="en-US" baseline="0" dirty="0"/>
              <a:t> (positive negative)</a:t>
            </a:r>
          </a:p>
          <a:p>
            <a:pPr marL="0" marR="0" lvl="0" indent="0" algn="l" defTabSz="466801" rtl="0" eaLnBrk="1" fontAlgn="auto" latinLnBrk="0" hangingPunct="1">
              <a:lnSpc>
                <a:spcPct val="100000"/>
              </a:lnSpc>
              <a:spcBef>
                <a:spcPts val="0"/>
              </a:spcBef>
              <a:spcAft>
                <a:spcPts val="0"/>
              </a:spcAft>
              <a:buClrTx/>
              <a:buSzTx/>
              <a:buFontTx/>
              <a:buNone/>
              <a:tabLst/>
              <a:defRPr/>
            </a:pPr>
            <a:r>
              <a:rPr lang="en-US" baseline="0" dirty="0"/>
              <a:t>Special case </a:t>
            </a:r>
            <a:r>
              <a:rPr lang="en-US" baseline="0" dirty="0">
                <a:sym typeface="Wingdings" panose="05000000000000000000" pitchFamily="2" charset="2"/>
              </a:rPr>
              <a:t></a:t>
            </a:r>
            <a:r>
              <a:rPr lang="en-US" baseline="0" dirty="0"/>
              <a:t> \alpha = -1 = reaction front</a:t>
            </a:r>
          </a:p>
          <a:p>
            <a:pPr marL="0" marR="0" lvl="0" indent="0" algn="l" defTabSz="466801" rtl="0" eaLnBrk="1" fontAlgn="auto" latinLnBrk="0" hangingPunct="1">
              <a:lnSpc>
                <a:spcPct val="100000"/>
              </a:lnSpc>
              <a:spcBef>
                <a:spcPts val="0"/>
              </a:spcBef>
              <a:spcAft>
                <a:spcPts val="0"/>
              </a:spcAft>
              <a:buClrTx/>
              <a:buSzTx/>
              <a:buFontTx/>
              <a:buNone/>
              <a:tabLst/>
              <a:defRPr/>
            </a:pPr>
            <a:endParaRPr lang="en-US" baseline="0" dirty="0"/>
          </a:p>
          <a:p>
            <a:pPr defTabSz="466801">
              <a:defRPr/>
            </a:pPr>
            <a:endParaRPr lang="en-US" baseline="0" dirty="0"/>
          </a:p>
          <a:p>
            <a:pPr defTabSz="466801">
              <a:defRPr/>
            </a:pPr>
            <a:endParaRPr lang="en-US" baseline="0" dirty="0"/>
          </a:p>
          <a:p>
            <a:pPr defTabSz="466801">
              <a:defRPr/>
            </a:pPr>
            <a:r>
              <a:rPr lang="en-US" baseline="0" dirty="0"/>
              <a:t>If we now consider a swimming microbe in a fluid flow, again we need three variables to denote it’s location and angle [point to x, y and \theta].  And again, there are three things that can happen to this microbe, just like a reaction front element.  The microbe can (1) be carried by the flow; (2) can SWIM relative to the fluid flow [I usually act this out by waving my hand]; and (3) it can be rotated by the flow. The only difference between the theory for active tracers versus propagating fronts is that the aspect ratio of the swimmer has to be considered in the third equation.</a:t>
            </a:r>
          </a:p>
          <a:p>
            <a:pPr defTabSz="466801">
              <a:defRPr/>
            </a:pPr>
            <a:endParaRPr lang="en-US" baseline="0" dirty="0"/>
          </a:p>
          <a:p>
            <a:pPr algn="r" defTabSz="466801">
              <a:defRPr/>
            </a:pPr>
            <a:r>
              <a:rPr lang="en-US" baseline="0" dirty="0"/>
              <a:t>So, one of the key ideas in this active mixing work is that …</a:t>
            </a:r>
          </a:p>
        </p:txBody>
      </p:sp>
      <p:sp>
        <p:nvSpPr>
          <p:cNvPr id="4" name="Slide Number Placeholder 3"/>
          <p:cNvSpPr>
            <a:spLocks noGrp="1"/>
          </p:cNvSpPr>
          <p:nvPr>
            <p:ph type="sldNum" sz="quarter" idx="10"/>
          </p:nvPr>
        </p:nvSpPr>
        <p:spPr/>
        <p:txBody>
          <a:bodyPr/>
          <a:lstStyle/>
          <a:p>
            <a:fld id="{2C4BF8FF-BB5A-B444-92EC-2FC6AD42576E}" type="slidenum">
              <a:rPr lang="en-US" smtClean="0"/>
              <a:t>17</a:t>
            </a:fld>
            <a:endParaRPr lang="en-US"/>
          </a:p>
        </p:txBody>
      </p:sp>
    </p:spTree>
    <p:extLst>
      <p:ext uri="{BB962C8B-B14F-4D97-AF65-F5344CB8AC3E}">
        <p14:creationId xmlns:p14="http://schemas.microsoft.com/office/powerpoint/2010/main" val="2585126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baseline="0" dirty="0"/>
              <a:t>Again, resulting in 3D phase space and 3 ODEs. This application of the theory has been tested previously as well…</a:t>
            </a:r>
          </a:p>
          <a:p>
            <a:pPr defTabSz="466801">
              <a:defRPr/>
            </a:pPr>
            <a:endParaRPr lang="en-US" baseline="0" dirty="0"/>
          </a:p>
          <a:p>
            <a:pPr defTabSz="466801">
              <a:defRPr/>
            </a:pPr>
            <a:r>
              <a:rPr lang="en-US" baseline="0" dirty="0"/>
              <a:t>If we now consider a swimming microbe in a fluid flow, again we need three variables to denote it’s location and angle [point to x, y and \theta].  And again, there are three things that can happen to this microbe, just like a reaction front element.  The microbe can (1) be carried by the flow; (2) can SWIM relative to the fluid flow [I usually act this out by waving my hand]; and (3) it can be rotated by the flow. The only difference between the theory for active tracers versus propagating fronts is that the aspect ratio of the swimmer has to be considered in the third equation.</a:t>
            </a:r>
          </a:p>
          <a:p>
            <a:pPr defTabSz="466801">
              <a:defRPr/>
            </a:pPr>
            <a:endParaRPr lang="en-US" baseline="0" dirty="0"/>
          </a:p>
          <a:p>
            <a:pPr algn="r" defTabSz="466801">
              <a:defRPr/>
            </a:pPr>
            <a:r>
              <a:rPr lang="en-US" baseline="0" dirty="0"/>
              <a:t>So, one of the key ideas in this active mixing work is that …</a:t>
            </a:r>
          </a:p>
        </p:txBody>
      </p:sp>
      <p:sp>
        <p:nvSpPr>
          <p:cNvPr id="4" name="Slide Number Placeholder 3"/>
          <p:cNvSpPr>
            <a:spLocks noGrp="1"/>
          </p:cNvSpPr>
          <p:nvPr>
            <p:ph type="sldNum" sz="quarter" idx="10"/>
          </p:nvPr>
        </p:nvSpPr>
        <p:spPr/>
        <p:txBody>
          <a:bodyPr/>
          <a:lstStyle/>
          <a:p>
            <a:fld id="{2C4BF8FF-BB5A-B444-92EC-2FC6AD42576E}" type="slidenum">
              <a:rPr lang="en-US" smtClean="0"/>
              <a:t>18</a:t>
            </a:fld>
            <a:endParaRPr lang="en-US"/>
          </a:p>
        </p:txBody>
      </p:sp>
    </p:spTree>
    <p:extLst>
      <p:ext uri="{BB962C8B-B14F-4D97-AF65-F5344CB8AC3E}">
        <p14:creationId xmlns:p14="http://schemas.microsoft.com/office/powerpoint/2010/main" val="117343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 barriers such as these. Remember they are determined by the swimming velocity. That reveals one of the largest challenges of this project,</a:t>
            </a:r>
          </a:p>
          <a:p>
            <a:endParaRPr lang="en-US" dirty="0"/>
          </a:p>
          <a:p>
            <a:r>
              <a:rPr lang="en-US" dirty="0"/>
              <a:t>Notice how the bacteria are first blocked by the red SWIM, but then can pass through the other side</a:t>
            </a:r>
          </a:p>
        </p:txBody>
      </p:sp>
      <p:sp>
        <p:nvSpPr>
          <p:cNvPr id="4" name="Slide Number Placeholder 3"/>
          <p:cNvSpPr>
            <a:spLocks noGrp="1"/>
          </p:cNvSpPr>
          <p:nvPr>
            <p:ph type="sldNum" sz="quarter" idx="5"/>
          </p:nvPr>
        </p:nvSpPr>
        <p:spPr/>
        <p:txBody>
          <a:bodyPr/>
          <a:lstStyle/>
          <a:p>
            <a:fld id="{82DEA0E6-3DDC-4F4B-B6B1-5ABE1C848AD2}" type="slidenum">
              <a:rPr lang="en-US" smtClean="0"/>
              <a:t>19</a:t>
            </a:fld>
            <a:endParaRPr lang="en-US"/>
          </a:p>
        </p:txBody>
      </p:sp>
    </p:spTree>
    <p:extLst>
      <p:ext uri="{BB962C8B-B14F-4D97-AF65-F5344CB8AC3E}">
        <p14:creationId xmlns:p14="http://schemas.microsoft.com/office/powerpoint/2010/main" val="585033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likely, “But there isn’t time for a detailed discussion of the results (which are all very preliminary</a:t>
            </a:r>
            <a:r>
              <a:rPr lang="en-US" baseline="0" dirty="0" smtClean="0"/>
              <a:t> now anyway).  [Just flip through the slides quickly and jump to the summary.]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635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likely, “But there isn’t time for a detailed discussion of the results (which are all very preliminary</a:t>
            </a:r>
            <a:r>
              <a:rPr lang="en-US" baseline="0" dirty="0" smtClean="0"/>
              <a:t> now anyway).  [Just flip through the slides quickly and jump to the summary.]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416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66801"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BUT the really cool thing about this work is that the same theory describes a wide </a:t>
            </a:r>
            <a:br>
              <a:rPr lang="en-US" baseline="0" dirty="0" smtClean="0"/>
            </a:br>
            <a:r>
              <a:rPr lang="en-US" baseline="0" dirty="0" smtClean="0"/>
              <a:t>range of active mixing problems, not just swimming microbes. </a:t>
            </a:r>
            <a:r>
              <a:rPr lang="en-US" dirty="0" smtClean="0"/>
              <a:t>In fact, the</a:t>
            </a:r>
            <a:r>
              <a:rPr lang="en-US" baseline="0" dirty="0" smtClean="0"/>
              <a:t> theory that we will discuss for self-propelled tracers in a flow is almost identical to one that describes the motion of reaction fronts in the same flow.  </a:t>
            </a:r>
          </a:p>
          <a:p>
            <a:pPr marL="0" marR="0" lvl="0" indent="0" algn="l" defTabSz="466801"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r" defTabSz="466801" rtl="0" eaLnBrk="1" fontAlgn="auto" latinLnBrk="0" hangingPunct="1">
              <a:lnSpc>
                <a:spcPct val="100000"/>
              </a:lnSpc>
              <a:spcBef>
                <a:spcPts val="0"/>
              </a:spcBef>
              <a:spcAft>
                <a:spcPts val="0"/>
              </a:spcAft>
              <a:buClrTx/>
              <a:buSzTx/>
              <a:buFontTx/>
              <a:buNone/>
              <a:tabLst/>
              <a:defRPr/>
            </a:pPr>
            <a:r>
              <a:rPr lang="en-US" baseline="0" dirty="0" smtClean="0"/>
              <a:t>The issue of how a reaction front propagates in a fluid flow is a problem that our group and our collaborators at UC-Merced have studied extensively over the past decade …</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67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likely, “But there isn’t time for a detailed discussion of the results (which are all very preliminary</a:t>
            </a:r>
            <a:r>
              <a:rPr lang="en-US" baseline="0" dirty="0" smtClean="0"/>
              <a:t> now anyway).  [Just flip through the slides quickly and jump to the summary.]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29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likely, “But there isn’t time for a detailed discussion of the results (which are all very preliminary</a:t>
            </a:r>
            <a:r>
              <a:rPr lang="en-US" baseline="0" dirty="0" smtClean="0"/>
              <a:t> now anyway).  [Just flip through the slides quickly and jump to the summary.]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79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[Mostly likely, “But there isn’t time for a detailed discussion of the results (which are all very preliminary</a:t>
            </a:r>
            <a:r>
              <a:rPr lang="en-US" baseline="0" dirty="0" smtClean="0"/>
              <a:t> now anyway).  [Just flip through the slides quickly and jump to the summary.]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4BF8FF-BB5A-B444-92EC-2FC6AD4257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04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velocity field. Relatively no major outliers from the calculation.</a:t>
            </a:r>
          </a:p>
        </p:txBody>
      </p:sp>
      <p:sp>
        <p:nvSpPr>
          <p:cNvPr id="4" name="Slide Number Placeholder 3"/>
          <p:cNvSpPr>
            <a:spLocks noGrp="1"/>
          </p:cNvSpPr>
          <p:nvPr>
            <p:ph type="sldNum" sz="quarter" idx="5"/>
          </p:nvPr>
        </p:nvSpPr>
        <p:spPr/>
        <p:txBody>
          <a:bodyPr/>
          <a:lstStyle/>
          <a:p>
            <a:fld id="{82DEA0E6-3DDC-4F4B-B6B1-5ABE1C848AD2}" type="slidenum">
              <a:rPr lang="en-US" smtClean="0"/>
              <a:t>25</a:t>
            </a:fld>
            <a:endParaRPr lang="en-US"/>
          </a:p>
        </p:txBody>
      </p:sp>
    </p:spTree>
    <p:extLst>
      <p:ext uri="{BB962C8B-B14F-4D97-AF65-F5344CB8AC3E}">
        <p14:creationId xmlns:p14="http://schemas.microsoft.com/office/powerpoint/2010/main" val="328775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these to no flow movies in the cell.</a:t>
            </a:r>
            <a:endParaRPr lang="en-US" dirty="0"/>
          </a:p>
        </p:txBody>
      </p:sp>
      <p:sp>
        <p:nvSpPr>
          <p:cNvPr id="4" name="Slide Number Placeholder 3"/>
          <p:cNvSpPr>
            <a:spLocks noGrp="1"/>
          </p:cNvSpPr>
          <p:nvPr>
            <p:ph type="sldNum" sz="quarter" idx="10"/>
          </p:nvPr>
        </p:nvSpPr>
        <p:spPr/>
        <p:txBody>
          <a:bodyPr/>
          <a:lstStyle/>
          <a:p>
            <a:fld id="{82DEA0E6-3DDC-4F4B-B6B1-5ABE1C848AD2}" type="slidenum">
              <a:rPr lang="en-US" smtClean="0"/>
              <a:t>27</a:t>
            </a:fld>
            <a:endParaRPr lang="en-US"/>
          </a:p>
        </p:txBody>
      </p:sp>
    </p:spTree>
    <p:extLst>
      <p:ext uri="{BB962C8B-B14F-4D97-AF65-F5344CB8AC3E}">
        <p14:creationId xmlns:p14="http://schemas.microsoft.com/office/powerpoint/2010/main" val="2956207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prevalence of loops.  Large loops</a:t>
            </a:r>
            <a:r>
              <a:rPr lang="en-US" baseline="0" dirty="0" smtClean="0"/>
              <a:t> (upper right), smaller loops (lower left and upper left), very narrow loops (upper left), and cusps, which are like vanishing loops (lower right).  In all cases, there is a flip of PI radians going around the loop.  (Note:  I think that the loops disappear for alpha = -1 and they become cusps).</a:t>
            </a:r>
          </a:p>
          <a:p>
            <a:endParaRPr lang="en-US" dirty="0" smtClean="0"/>
          </a:p>
          <a:p>
            <a:r>
              <a:rPr lang="en-US" dirty="0" smtClean="0"/>
              <a:t>These</a:t>
            </a:r>
            <a:r>
              <a:rPr lang="en-US" baseline="0" dirty="0" smtClean="0"/>
              <a:t> are sf_00275 from 102621f (upper left),  sf_06607 from 102621f (upper right),  sf_01814 from 102621f (bottom right), sh_00523 from 110121h (lower left)</a:t>
            </a:r>
            <a:endParaRPr lang="en-US" dirty="0"/>
          </a:p>
        </p:txBody>
      </p:sp>
      <p:sp>
        <p:nvSpPr>
          <p:cNvPr id="4" name="Slide Number Placeholder 3"/>
          <p:cNvSpPr>
            <a:spLocks noGrp="1"/>
          </p:cNvSpPr>
          <p:nvPr>
            <p:ph type="sldNum" sz="quarter" idx="10"/>
          </p:nvPr>
        </p:nvSpPr>
        <p:spPr/>
        <p:txBody>
          <a:bodyPr/>
          <a:lstStyle/>
          <a:p>
            <a:fld id="{82DEA0E6-3DDC-4F4B-B6B1-5ABE1C848AD2}" type="slidenum">
              <a:rPr lang="en-US" smtClean="0"/>
              <a:t>29</a:t>
            </a:fld>
            <a:endParaRPr lang="en-US"/>
          </a:p>
        </p:txBody>
      </p:sp>
    </p:spTree>
    <p:extLst>
      <p:ext uri="{BB962C8B-B14F-4D97-AF65-F5344CB8AC3E}">
        <p14:creationId xmlns:p14="http://schemas.microsoft.com/office/powerpoint/2010/main" val="2392817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prevalence of loops.  Large loops</a:t>
            </a:r>
            <a:r>
              <a:rPr lang="en-US" baseline="0" dirty="0" smtClean="0"/>
              <a:t> (upper right), smaller loops (lower left and upper left), very narrow loops (upper left), and cusps, which are like vanishing loops (lower right).  In all cases, there is a flip of PI radians going around the loop.  (Note:  I think that the loops disappear for alpha = -1 and they become cusps).</a:t>
            </a:r>
          </a:p>
          <a:p>
            <a:endParaRPr lang="en-US" dirty="0" smtClean="0"/>
          </a:p>
          <a:p>
            <a:r>
              <a:rPr lang="en-US" dirty="0" smtClean="0"/>
              <a:t>These</a:t>
            </a:r>
            <a:r>
              <a:rPr lang="en-US" baseline="0" dirty="0" smtClean="0"/>
              <a:t> are sf_00275 from 102621f (upper left),  sf_06607 from 102621f (upper right),  sf_01814 from 102621f (bottom right), sh_00523 from 110121h (lower left)</a:t>
            </a:r>
            <a:endParaRPr lang="en-US" dirty="0"/>
          </a:p>
        </p:txBody>
      </p:sp>
      <p:sp>
        <p:nvSpPr>
          <p:cNvPr id="4" name="Slide Number Placeholder 3"/>
          <p:cNvSpPr>
            <a:spLocks noGrp="1"/>
          </p:cNvSpPr>
          <p:nvPr>
            <p:ph type="sldNum" sz="quarter" idx="10"/>
          </p:nvPr>
        </p:nvSpPr>
        <p:spPr/>
        <p:txBody>
          <a:bodyPr/>
          <a:lstStyle/>
          <a:p>
            <a:fld id="{82DEA0E6-3DDC-4F4B-B6B1-5ABE1C848AD2}" type="slidenum">
              <a:rPr lang="en-US" smtClean="0"/>
              <a:t>30</a:t>
            </a:fld>
            <a:endParaRPr lang="en-US"/>
          </a:p>
        </p:txBody>
      </p:sp>
    </p:spTree>
    <p:extLst>
      <p:ext uri="{BB962C8B-B14F-4D97-AF65-F5344CB8AC3E}">
        <p14:creationId xmlns:p14="http://schemas.microsoft.com/office/powerpoint/2010/main" val="3354336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prevalence of loops.  Large loops</a:t>
            </a:r>
            <a:r>
              <a:rPr lang="en-US" baseline="0" dirty="0" smtClean="0"/>
              <a:t> (upper right), smaller loops (lower left and upper left), very narrow loops (upper left), and cusps, which are like vanishing loops (lower right).  In all cases, there is a flip of PI radians going around the loop.  (Note:  I think that the loops disappear for alpha = -1 and they become cusps).</a:t>
            </a:r>
          </a:p>
          <a:p>
            <a:endParaRPr lang="en-US" dirty="0" smtClean="0"/>
          </a:p>
          <a:p>
            <a:r>
              <a:rPr lang="en-US" dirty="0" smtClean="0"/>
              <a:t>These</a:t>
            </a:r>
            <a:r>
              <a:rPr lang="en-US" baseline="0" dirty="0" smtClean="0"/>
              <a:t> are sf_00275 from 102621f (upper left),  sf_06607 from 102621f (upper right),  sf_01814 from 102621f (bottom right), sh_00523 from 110121h (lower left)</a:t>
            </a:r>
            <a:endParaRPr lang="en-US" dirty="0"/>
          </a:p>
        </p:txBody>
      </p:sp>
      <p:sp>
        <p:nvSpPr>
          <p:cNvPr id="4" name="Slide Number Placeholder 3"/>
          <p:cNvSpPr>
            <a:spLocks noGrp="1"/>
          </p:cNvSpPr>
          <p:nvPr>
            <p:ph type="sldNum" sz="quarter" idx="10"/>
          </p:nvPr>
        </p:nvSpPr>
        <p:spPr/>
        <p:txBody>
          <a:bodyPr/>
          <a:lstStyle/>
          <a:p>
            <a:fld id="{82DEA0E6-3DDC-4F4B-B6B1-5ABE1C848AD2}" type="slidenum">
              <a:rPr lang="en-US" smtClean="0"/>
              <a:t>31</a:t>
            </a:fld>
            <a:endParaRPr lang="en-US"/>
          </a:p>
        </p:txBody>
      </p:sp>
    </p:spTree>
    <p:extLst>
      <p:ext uri="{BB962C8B-B14F-4D97-AF65-F5344CB8AC3E}">
        <p14:creationId xmlns:p14="http://schemas.microsoft.com/office/powerpoint/2010/main" val="2546405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these equations predicts BIMS (Burning…) = 1 way barrier to reaction. See when it reaches it</a:t>
            </a:r>
          </a:p>
          <a:p>
            <a:r>
              <a:rPr lang="en-US" dirty="0"/>
              <a:t>The arrow on this tracer depicts the </a:t>
            </a:r>
            <a:r>
              <a:rPr lang="en-US" dirty="0" err="1"/>
              <a:t>penetratable</a:t>
            </a:r>
            <a:r>
              <a:rPr lang="en-US" dirty="0"/>
              <a:t> side</a:t>
            </a:r>
          </a:p>
          <a:p>
            <a:endParaRPr lang="en-US" dirty="0"/>
          </a:p>
          <a:p>
            <a:r>
              <a:rPr lang="en-US" dirty="0"/>
              <a:t>"we have verified that these BIMs act as barriers to front propagation in several different fluid flows"</a:t>
            </a:r>
          </a:p>
        </p:txBody>
      </p:sp>
      <p:sp>
        <p:nvSpPr>
          <p:cNvPr id="4" name="Slide Number Placeholder 3"/>
          <p:cNvSpPr>
            <a:spLocks noGrp="1"/>
          </p:cNvSpPr>
          <p:nvPr>
            <p:ph type="sldNum" sz="quarter" idx="5"/>
          </p:nvPr>
        </p:nvSpPr>
        <p:spPr/>
        <p:txBody>
          <a:bodyPr/>
          <a:lstStyle/>
          <a:p>
            <a:fld id="{82DEA0E6-3DDC-4F4B-B6B1-5ABE1C848AD2}" type="slidenum">
              <a:rPr lang="en-US" smtClean="0"/>
              <a:t>32</a:t>
            </a:fld>
            <a:endParaRPr lang="en-US"/>
          </a:p>
        </p:txBody>
      </p:sp>
    </p:spTree>
    <p:extLst>
      <p:ext uri="{BB962C8B-B14F-4D97-AF65-F5344CB8AC3E}">
        <p14:creationId xmlns:p14="http://schemas.microsoft.com/office/powerpoint/2010/main" val="343241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Vo/U.</a:t>
            </a:r>
            <a:r>
              <a:rPr lang="en-US" baseline="0" dirty="0" smtClean="0"/>
              <a:t>  Comparison with fronts.  </a:t>
            </a:r>
          </a:p>
          <a:p>
            <a:r>
              <a:rPr lang="en-US" dirty="0" smtClean="0"/>
              <a:t>Add stuff from Simon/Kevin’s paper. Chaotic and ordered behavior.  Tori. Trapping.</a:t>
            </a:r>
            <a:endParaRPr lang="en-US" dirty="0"/>
          </a:p>
        </p:txBody>
      </p:sp>
      <p:sp>
        <p:nvSpPr>
          <p:cNvPr id="4" name="Slide Number Placeholder 3"/>
          <p:cNvSpPr>
            <a:spLocks noGrp="1"/>
          </p:cNvSpPr>
          <p:nvPr>
            <p:ph type="sldNum" sz="quarter" idx="10"/>
          </p:nvPr>
        </p:nvSpPr>
        <p:spPr/>
        <p:txBody>
          <a:bodyPr/>
          <a:lstStyle/>
          <a:p>
            <a:fld id="{82DEA0E6-3DDC-4F4B-B6B1-5ABE1C848AD2}" type="slidenum">
              <a:rPr lang="en-US" smtClean="0"/>
              <a:t>42</a:t>
            </a:fld>
            <a:endParaRPr lang="en-US"/>
          </a:p>
        </p:txBody>
      </p:sp>
    </p:spTree>
    <p:extLst>
      <p:ext uri="{BB962C8B-B14F-4D97-AF65-F5344CB8AC3E}">
        <p14:creationId xmlns:p14="http://schemas.microsoft.com/office/powerpoint/2010/main" val="2238538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43"/>
          <p:cNvSpPr>
            <a:spLocks noGrp="1" noChangeArrowheads="1"/>
          </p:cNvSpPr>
          <p:nvPr>
            <p:ph type="sldNum" sz="quarter" idx="5"/>
          </p:nvPr>
        </p:nvSpPr>
        <p:spPr/>
        <p:txBody>
          <a:bodyPr/>
          <a:lstStyle/>
          <a:p>
            <a:pPr>
              <a:defRPr/>
            </a:pPr>
            <a:fld id="{3D94BB18-AA0F-4D2C-86D2-4CEF770C8B1C}" type="slidenum">
              <a:rPr lang="en-US">
                <a:solidFill>
                  <a:prstClr val="black"/>
                </a:solidFill>
              </a:rPr>
              <a:pPr>
                <a:defRPr/>
              </a:pPr>
              <a:t>3</a:t>
            </a:fld>
            <a:endParaRPr lang="en-US">
              <a:solidFill>
                <a:prstClr val="black"/>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702790" y="4423653"/>
            <a:ext cx="5620697" cy="4189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Front propagation, most generally, is the growth of a species A, at the expense of another species B.</a:t>
            </a:r>
          </a:p>
          <a:p>
            <a:endParaRPr lang="en-US" smtClean="0"/>
          </a:p>
          <a:p>
            <a:r>
              <a:rPr lang="en-US" smtClean="0"/>
              <a:t>My favorite example – pour gasoline on floor, light a match …</a:t>
            </a:r>
          </a:p>
          <a:p>
            <a:endParaRPr lang="en-US" smtClean="0"/>
          </a:p>
          <a:p>
            <a:r>
              <a:rPr lang="en-US" smtClean="0"/>
              <a:t>Our question:  how is the behavior of the fronts affected by fluid mixing?  In the analogy with burning gasoline on the floor, this is the question of what happens if we are stirring the gasoline while the flame is moving across.</a:t>
            </a:r>
          </a:p>
          <a:p>
            <a:endParaRPr lang="en-US" smtClean="0"/>
          </a:p>
          <a:p>
            <a:r>
              <a:rPr lang="en-US" smtClean="0"/>
              <a:t>Examples of front propagation include combustible systems, where you have a flame propagating across fuel.</a:t>
            </a:r>
          </a:p>
          <a:p>
            <a:r>
              <a:rPr lang="en-US" smtClean="0"/>
              <a:t>Epidemiological systems, where disease spreads from the infected to the uninfected.</a:t>
            </a:r>
          </a:p>
          <a:p>
            <a:r>
              <a:rPr lang="en-US" smtClean="0"/>
              <a:t>Solidification, where a solid grows from a liquid.</a:t>
            </a:r>
          </a:p>
        </p:txBody>
      </p:sp>
    </p:spTree>
    <p:extLst>
      <p:ext uri="{BB962C8B-B14F-4D97-AF65-F5344CB8AC3E}">
        <p14:creationId xmlns:p14="http://schemas.microsoft.com/office/powerpoint/2010/main" val="291760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works remarkably well, even though bacteria swim with different speeds</a:t>
            </a:r>
            <a:r>
              <a:rPr lang="en-US" baseline="0" dirty="0" smtClean="0"/>
              <a:t> and </a:t>
            </a:r>
            <a:r>
              <a:rPr lang="en-US" dirty="0" smtClean="0"/>
              <a:t>aren’t swimming</a:t>
            </a:r>
            <a:r>
              <a:rPr lang="en-US" baseline="0" dirty="0" smtClean="0"/>
              <a:t> perfectly straight – lots of rocking back ‘n forth, varies from one to another. </a:t>
            </a:r>
            <a:r>
              <a:rPr lang="en-US" dirty="0" smtClean="0"/>
              <a:t>What about for bacteria that have NOT been mutated to swim </a:t>
            </a:r>
            <a:endParaRPr lang="en-US" dirty="0"/>
          </a:p>
        </p:txBody>
      </p:sp>
      <p:sp>
        <p:nvSpPr>
          <p:cNvPr id="4" name="Slide Number Placeholder 3"/>
          <p:cNvSpPr>
            <a:spLocks noGrp="1"/>
          </p:cNvSpPr>
          <p:nvPr>
            <p:ph type="sldNum" sz="quarter" idx="10"/>
          </p:nvPr>
        </p:nvSpPr>
        <p:spPr/>
        <p:txBody>
          <a:bodyPr/>
          <a:lstStyle/>
          <a:p>
            <a:fld id="{2C4BF8FF-BB5A-B444-92EC-2FC6AD42576E}" type="slidenum">
              <a:rPr lang="en-US" smtClean="0"/>
              <a:t>46</a:t>
            </a:fld>
            <a:endParaRPr lang="en-US"/>
          </a:p>
        </p:txBody>
      </p:sp>
    </p:spTree>
    <p:extLst>
      <p:ext uri="{BB962C8B-B14F-4D97-AF65-F5344CB8AC3E}">
        <p14:creationId xmlns:p14="http://schemas.microsoft.com/office/powerpoint/2010/main" val="3450763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Talk with Simon – has been doing simulations of chaotic trajectories in this flow.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668" rtl="0" eaLnBrk="0" fontAlgn="base" latinLnBrk="0" hangingPunct="0">
              <a:lnSpc>
                <a:spcPct val="100000"/>
              </a:lnSpc>
              <a:spcBef>
                <a:spcPct val="20000"/>
              </a:spcBef>
              <a:spcAft>
                <a:spcPct val="0"/>
              </a:spcAft>
              <a:buClrTx/>
              <a:buSzTx/>
              <a:buFontTx/>
              <a:buNone/>
              <a:tabLst/>
              <a:defRPr/>
            </a:pPr>
            <a:fld id="{3BC75733-09CE-764A-9FA1-D7DC4E260803}"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32668" rtl="0" eaLnBrk="0" fontAlgn="base" latinLnBrk="0" hangingPunct="0">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1324759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Talk with Simon – has been doing simulations of chaotic trajectories in this flow.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32668" rtl="0" eaLnBrk="0" fontAlgn="base" latinLnBrk="0" hangingPunct="0">
              <a:lnSpc>
                <a:spcPct val="100000"/>
              </a:lnSpc>
              <a:spcBef>
                <a:spcPct val="20000"/>
              </a:spcBef>
              <a:spcAft>
                <a:spcPct val="0"/>
              </a:spcAft>
              <a:buClrTx/>
              <a:buSzTx/>
              <a:buFontTx/>
              <a:buNone/>
              <a:tabLst/>
              <a:defRPr/>
            </a:pPr>
            <a:fld id="{3BC75733-09CE-764A-9FA1-D7DC4E260803}" type="slidenum">
              <a:rPr kumimoji="0" lang="en-US" sz="1200" b="0" i="0" u="none" strike="noStrike" kern="1200" cap="none" spc="0" normalizeH="0" baseline="0" noProof="0" smtClean="0">
                <a:ln>
                  <a:noFill/>
                </a:ln>
                <a:solidFill>
                  <a:srgbClr val="000000"/>
                </a:solidFill>
                <a:effectLst/>
                <a:uLnTx/>
                <a:uFillTx/>
                <a:latin typeface="Tahoma" pitchFamily="34" charset="0"/>
                <a:ea typeface="+mn-ea"/>
                <a:cs typeface="+mn-cs"/>
              </a:rPr>
              <a:pPr marL="0" marR="0" lvl="0" indent="0" algn="r" defTabSz="932668" rtl="0" eaLnBrk="0" fontAlgn="base" latinLnBrk="0" hangingPunct="0">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3103618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data is always helpful</a:t>
            </a:r>
          </a:p>
          <a:p>
            <a:r>
              <a:rPr lang="en-US" dirty="0"/>
              <a:t>Time dependent flows maybe = chaotic </a:t>
            </a:r>
            <a:r>
              <a:rPr lang="en-US" dirty="0" err="1"/>
              <a:t>traj’s</a:t>
            </a:r>
            <a:r>
              <a:rPr lang="en-US" dirty="0"/>
              <a:t>….</a:t>
            </a:r>
          </a:p>
          <a:p>
            <a:r>
              <a:rPr lang="en-US" dirty="0"/>
              <a:t>Different alpha = different manifolds/barrier shapes and patterns</a:t>
            </a:r>
          </a:p>
          <a:p>
            <a:endParaRPr lang="en-US" dirty="0"/>
          </a:p>
          <a:p>
            <a:r>
              <a:rPr lang="en-US" dirty="0"/>
              <a:t>Again, completing velocity subtraction opens up the doors for complete analysis of these systems.</a:t>
            </a:r>
          </a:p>
        </p:txBody>
      </p:sp>
      <p:sp>
        <p:nvSpPr>
          <p:cNvPr id="4" name="Slide Number Placeholder 3"/>
          <p:cNvSpPr>
            <a:spLocks noGrp="1"/>
          </p:cNvSpPr>
          <p:nvPr>
            <p:ph type="sldNum" sz="quarter" idx="5"/>
          </p:nvPr>
        </p:nvSpPr>
        <p:spPr/>
        <p:txBody>
          <a:bodyPr/>
          <a:lstStyle/>
          <a:p>
            <a:fld id="{82DEA0E6-3DDC-4F4B-B6B1-5ABE1C848AD2}" type="slidenum">
              <a:rPr lang="en-US" smtClean="0"/>
              <a:t>49</a:t>
            </a:fld>
            <a:endParaRPr lang="en-US"/>
          </a:p>
        </p:txBody>
      </p:sp>
    </p:spTree>
    <p:extLst>
      <p:ext uri="{BB962C8B-B14F-4D97-AF65-F5344CB8AC3E}">
        <p14:creationId xmlns:p14="http://schemas.microsoft.com/office/powerpoint/2010/main" val="206182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dirty="0"/>
              <a:t>We’ll spend a couple minutes talking about front propagation…these general ideas apply to microbes as well, so bear with me. </a:t>
            </a:r>
          </a:p>
          <a:p>
            <a:pPr defTabSz="466801">
              <a:defRPr/>
            </a:pPr>
            <a:endParaRPr lang="en-US" dirty="0"/>
          </a:p>
          <a:p>
            <a:pPr defTabSz="466801">
              <a:defRPr/>
            </a:pPr>
            <a:r>
              <a:rPr lang="en-US" dirty="0"/>
              <a:t>First dive into the theory</a:t>
            </a:r>
          </a:p>
          <a:p>
            <a:pPr defTabSz="466801">
              <a:defRPr/>
            </a:pPr>
            <a:endParaRPr lang="en-US" dirty="0"/>
          </a:p>
          <a:p>
            <a:pPr defTabSz="466801">
              <a:defRPr/>
            </a:pPr>
            <a:r>
              <a:rPr lang="en-US" dirty="0" err="1"/>
              <a:t>Chacterize</a:t>
            </a:r>
            <a:r>
              <a:rPr lang="en-US" dirty="0"/>
              <a:t> reaction front w/ 3 terms</a:t>
            </a:r>
          </a:p>
          <a:p>
            <a:pPr defTabSz="466801">
              <a:defRPr/>
            </a:pPr>
            <a:r>
              <a:rPr lang="en-US" dirty="0"/>
              <a:t>Does three things in a flow</a:t>
            </a:r>
          </a:p>
          <a:p>
            <a:pPr defTabSz="466801">
              <a:defRPr/>
            </a:pPr>
            <a:endParaRPr lang="en-US" dirty="0"/>
          </a:p>
          <a:p>
            <a:pPr defTabSz="466801">
              <a:defRPr/>
            </a:pPr>
            <a:r>
              <a:rPr lang="en-US" dirty="0"/>
              <a:t>[Point to the little segment.] When looking at a reaction front, we choose a small piece of the front and characterize it by</a:t>
            </a:r>
            <a:r>
              <a:rPr lang="en-US" baseline="0" dirty="0"/>
              <a:t> </a:t>
            </a:r>
            <a:r>
              <a:rPr lang="en-US" dirty="0"/>
              <a:t>its x- and y-position [sweep</a:t>
            </a:r>
            <a:r>
              <a:rPr lang="en-US" baseline="0" dirty="0"/>
              <a:t> to the right with the pointer when saying “x” and upward when saying “y”] and by the angle that its tangent makes [sweep along the segment].</a:t>
            </a:r>
          </a:p>
          <a:p>
            <a:pPr defTabSz="466801">
              <a:defRPr/>
            </a:pPr>
            <a:endParaRPr lang="en-US" baseline="0" dirty="0"/>
          </a:p>
          <a:p>
            <a:pPr defTabSz="466801">
              <a:defRPr/>
            </a:pPr>
            <a:r>
              <a:rPr lang="en-US" baseline="0" dirty="0"/>
              <a:t>NOW, this front element can do three things in a fluid flow.  It can … [switch slides]</a:t>
            </a:r>
          </a:p>
        </p:txBody>
      </p:sp>
      <p:sp>
        <p:nvSpPr>
          <p:cNvPr id="4" name="Slide Number Placeholder 3"/>
          <p:cNvSpPr>
            <a:spLocks noGrp="1"/>
          </p:cNvSpPr>
          <p:nvPr>
            <p:ph type="sldNum" sz="quarter" idx="10"/>
          </p:nvPr>
        </p:nvSpPr>
        <p:spPr/>
        <p:txBody>
          <a:bodyPr/>
          <a:lstStyle/>
          <a:p>
            <a:fld id="{2C4BF8FF-BB5A-B444-92EC-2FC6AD42576E}" type="slidenum">
              <a:rPr lang="en-US" smtClean="0"/>
              <a:t>4</a:t>
            </a:fld>
            <a:endParaRPr lang="en-US"/>
          </a:p>
        </p:txBody>
      </p:sp>
    </p:spTree>
    <p:extLst>
      <p:ext uri="{BB962C8B-B14F-4D97-AF65-F5344CB8AC3E}">
        <p14:creationId xmlns:p14="http://schemas.microsoft.com/office/powerpoint/2010/main" val="309162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dirty="0"/>
              <a:t>Advected, or carried by the fluid flow…</a:t>
            </a:r>
          </a:p>
          <a:p>
            <a:pPr defTabSz="466801">
              <a:defRPr/>
            </a:pPr>
            <a:endParaRPr lang="en-US" dirty="0"/>
          </a:p>
          <a:p>
            <a:pPr defTabSz="466801">
              <a:defRPr/>
            </a:pPr>
            <a:endParaRPr lang="en-US" dirty="0"/>
          </a:p>
          <a:p>
            <a:pPr defTabSz="466801">
              <a:defRPr/>
            </a:pPr>
            <a:r>
              <a:rPr lang="en-US" dirty="0"/>
              <a:t>… be carried with the flow [sweep laser pointer in direction of arrow],</a:t>
            </a:r>
            <a:r>
              <a:rPr lang="en-US" baseline="0" dirty="0"/>
              <a:t> it can …</a:t>
            </a:r>
            <a:endParaRPr lang="en-US" dirty="0"/>
          </a:p>
        </p:txBody>
      </p:sp>
      <p:sp>
        <p:nvSpPr>
          <p:cNvPr id="4" name="Slide Number Placeholder 3"/>
          <p:cNvSpPr>
            <a:spLocks noGrp="1"/>
          </p:cNvSpPr>
          <p:nvPr>
            <p:ph type="sldNum" sz="quarter" idx="10"/>
          </p:nvPr>
        </p:nvSpPr>
        <p:spPr/>
        <p:txBody>
          <a:bodyPr/>
          <a:lstStyle/>
          <a:p>
            <a:fld id="{2C4BF8FF-BB5A-B444-92EC-2FC6AD42576E}" type="slidenum">
              <a:rPr lang="en-US" smtClean="0"/>
              <a:t>5</a:t>
            </a:fld>
            <a:endParaRPr lang="en-US"/>
          </a:p>
        </p:txBody>
      </p:sp>
    </p:spTree>
    <p:extLst>
      <p:ext uri="{BB962C8B-B14F-4D97-AF65-F5344CB8AC3E}">
        <p14:creationId xmlns:p14="http://schemas.microsoft.com/office/powerpoint/2010/main" val="161480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dirty="0"/>
              <a:t>Reaction can move itself through the fluid (</a:t>
            </a:r>
            <a:r>
              <a:rPr lang="en-US" dirty="0" err="1"/>
              <a:t>ie</a:t>
            </a:r>
            <a:r>
              <a:rPr lang="en-US" dirty="0"/>
              <a:t>. Fire in oil)</a:t>
            </a:r>
          </a:p>
          <a:p>
            <a:pPr defTabSz="466801">
              <a:defRPr/>
            </a:pPr>
            <a:endParaRPr lang="en-US" dirty="0"/>
          </a:p>
          <a:p>
            <a:pPr defTabSz="466801">
              <a:defRPr/>
            </a:pPr>
            <a:endParaRPr lang="en-US" dirty="0"/>
          </a:p>
          <a:p>
            <a:pPr defTabSz="466801">
              <a:defRPr/>
            </a:pPr>
            <a:endParaRPr lang="en-US" dirty="0"/>
          </a:p>
          <a:p>
            <a:pPr defTabSz="466801">
              <a:defRPr/>
            </a:pPr>
            <a:r>
              <a:rPr lang="en-US" dirty="0"/>
              <a:t>… it can propagate RELATIVE to the fluid (this is what we refer to as “burning”), or it can …</a:t>
            </a:r>
          </a:p>
        </p:txBody>
      </p:sp>
      <p:sp>
        <p:nvSpPr>
          <p:cNvPr id="4" name="Slide Number Placeholder 3"/>
          <p:cNvSpPr>
            <a:spLocks noGrp="1"/>
          </p:cNvSpPr>
          <p:nvPr>
            <p:ph type="sldNum" sz="quarter" idx="10"/>
          </p:nvPr>
        </p:nvSpPr>
        <p:spPr/>
        <p:txBody>
          <a:bodyPr/>
          <a:lstStyle/>
          <a:p>
            <a:fld id="{2C4BF8FF-BB5A-B444-92EC-2FC6AD42576E}" type="slidenum">
              <a:rPr lang="en-US" smtClean="0"/>
              <a:t>6</a:t>
            </a:fld>
            <a:endParaRPr lang="en-US"/>
          </a:p>
        </p:txBody>
      </p:sp>
    </p:spTree>
    <p:extLst>
      <p:ext uri="{BB962C8B-B14F-4D97-AF65-F5344CB8AC3E}">
        <p14:creationId xmlns:p14="http://schemas.microsoft.com/office/powerpoint/2010/main" val="3415844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dirty="0"/>
              <a:t>Rotated by the flow.</a:t>
            </a:r>
          </a:p>
          <a:p>
            <a:pPr defTabSz="466801">
              <a:defRPr/>
            </a:pPr>
            <a:r>
              <a:rPr lang="en-US" dirty="0"/>
              <a:t>Taken together…</a:t>
            </a:r>
          </a:p>
          <a:p>
            <a:pPr defTabSz="466801">
              <a:defRPr/>
            </a:pPr>
            <a:endParaRPr lang="en-US" dirty="0"/>
          </a:p>
          <a:p>
            <a:pPr defTabSz="466801">
              <a:defRPr/>
            </a:pPr>
            <a:r>
              <a:rPr lang="en-US" dirty="0"/>
              <a:t>… it can be rotated by the fluid flow.  The result is …</a:t>
            </a:r>
          </a:p>
        </p:txBody>
      </p:sp>
      <p:sp>
        <p:nvSpPr>
          <p:cNvPr id="4" name="Slide Number Placeholder 3"/>
          <p:cNvSpPr>
            <a:spLocks noGrp="1"/>
          </p:cNvSpPr>
          <p:nvPr>
            <p:ph type="sldNum" sz="quarter" idx="10"/>
          </p:nvPr>
        </p:nvSpPr>
        <p:spPr/>
        <p:txBody>
          <a:bodyPr/>
          <a:lstStyle/>
          <a:p>
            <a:fld id="{2C4BF8FF-BB5A-B444-92EC-2FC6AD42576E}" type="slidenum">
              <a:rPr lang="en-US" smtClean="0"/>
              <a:t>7</a:t>
            </a:fld>
            <a:endParaRPr lang="en-US"/>
          </a:p>
        </p:txBody>
      </p:sp>
    </p:spTree>
    <p:extLst>
      <p:ext uri="{BB962C8B-B14F-4D97-AF65-F5344CB8AC3E}">
        <p14:creationId xmlns:p14="http://schemas.microsoft.com/office/powerpoint/2010/main" val="2772073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801">
              <a:defRPr/>
            </a:pPr>
            <a:r>
              <a:rPr lang="en-US" dirty="0"/>
              <a:t>Resulting in a 3D phase space</a:t>
            </a:r>
          </a:p>
          <a:p>
            <a:pPr defTabSz="466801">
              <a:defRPr/>
            </a:pPr>
            <a:r>
              <a:rPr lang="en-US" dirty="0"/>
              <a:t>And 3 ODEs</a:t>
            </a:r>
          </a:p>
          <a:p>
            <a:pPr defTabSz="466801">
              <a:defRPr/>
            </a:pPr>
            <a:endParaRPr lang="en-US" dirty="0"/>
          </a:p>
          <a:p>
            <a:pPr defTabSz="466801">
              <a:defRPr/>
            </a:pPr>
            <a:r>
              <a:rPr lang="en-US" dirty="0"/>
              <a:t>… The result is a three-dimensional set of ordinary differential equations that describes by evolution of the front element in a three-dimensional (</a:t>
            </a:r>
            <a:r>
              <a:rPr lang="en-US" dirty="0" err="1"/>
              <a:t>x,y</a:t>
            </a:r>
            <a:r>
              <a:rPr lang="en-US" dirty="0"/>
              <a:t>,\theta)</a:t>
            </a:r>
            <a:r>
              <a:rPr lang="en-US" baseline="0" dirty="0"/>
              <a:t> phase space.</a:t>
            </a:r>
          </a:p>
          <a:p>
            <a:pPr defTabSz="466801">
              <a:defRPr/>
            </a:pPr>
            <a:endParaRPr lang="en-US" baseline="0" dirty="0"/>
          </a:p>
          <a:p>
            <a:pPr algn="r" defTabSz="466801">
              <a:defRPr/>
            </a:pPr>
            <a:r>
              <a:rPr lang="en-US" baseline="0" dirty="0"/>
              <a:t>ALMOST the same approach applies to a self-propelled tracer…</a:t>
            </a:r>
            <a:endParaRPr lang="en-US" dirty="0"/>
          </a:p>
        </p:txBody>
      </p:sp>
      <p:sp>
        <p:nvSpPr>
          <p:cNvPr id="4" name="Slide Number Placeholder 3"/>
          <p:cNvSpPr>
            <a:spLocks noGrp="1"/>
          </p:cNvSpPr>
          <p:nvPr>
            <p:ph type="sldNum" sz="quarter" idx="10"/>
          </p:nvPr>
        </p:nvSpPr>
        <p:spPr/>
        <p:txBody>
          <a:bodyPr/>
          <a:lstStyle/>
          <a:p>
            <a:fld id="{2C4BF8FF-BB5A-B444-92EC-2FC6AD42576E}" type="slidenum">
              <a:rPr lang="en-US" smtClean="0"/>
              <a:t>8</a:t>
            </a:fld>
            <a:endParaRPr lang="en-US"/>
          </a:p>
        </p:txBody>
      </p:sp>
    </p:spTree>
    <p:extLst>
      <p:ext uri="{BB962C8B-B14F-4D97-AF65-F5344CB8AC3E}">
        <p14:creationId xmlns:p14="http://schemas.microsoft.com/office/powerpoint/2010/main" val="997084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these equations predicts BIMS (Burning…) = 1 way barrier to reaction. See when it reaches it</a:t>
            </a:r>
          </a:p>
          <a:p>
            <a:r>
              <a:rPr lang="en-US" dirty="0"/>
              <a:t>The arrow on this tracer depicts the </a:t>
            </a:r>
            <a:r>
              <a:rPr lang="en-US" dirty="0" err="1"/>
              <a:t>penetratable</a:t>
            </a:r>
            <a:r>
              <a:rPr lang="en-US" dirty="0"/>
              <a:t> side</a:t>
            </a:r>
          </a:p>
          <a:p>
            <a:endParaRPr lang="en-US" dirty="0"/>
          </a:p>
          <a:p>
            <a:r>
              <a:rPr lang="en-US" dirty="0"/>
              <a:t>"we have verified that these BIMs act as barriers to front propagation in several different fluid flows"</a:t>
            </a:r>
          </a:p>
        </p:txBody>
      </p:sp>
      <p:sp>
        <p:nvSpPr>
          <p:cNvPr id="4" name="Slide Number Placeholder 3"/>
          <p:cNvSpPr>
            <a:spLocks noGrp="1"/>
          </p:cNvSpPr>
          <p:nvPr>
            <p:ph type="sldNum" sz="quarter" idx="5"/>
          </p:nvPr>
        </p:nvSpPr>
        <p:spPr/>
        <p:txBody>
          <a:bodyPr/>
          <a:lstStyle/>
          <a:p>
            <a:fld id="{82DEA0E6-3DDC-4F4B-B6B1-5ABE1C848AD2}" type="slidenum">
              <a:rPr lang="en-US" smtClean="0"/>
              <a:t>10</a:t>
            </a:fld>
            <a:endParaRPr lang="en-US"/>
          </a:p>
        </p:txBody>
      </p:sp>
    </p:spTree>
    <p:extLst>
      <p:ext uri="{BB962C8B-B14F-4D97-AF65-F5344CB8AC3E}">
        <p14:creationId xmlns:p14="http://schemas.microsoft.com/office/powerpoint/2010/main" val="164920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C041-1423-4FF8-B4BF-785B34634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CDC70E-AAB8-41E5-A1BF-6AAB1789C9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5B39D9-4B88-4752-B090-6B050094028F}"/>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BC7C75C3-C08A-49CE-ADFC-38BFC6512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E311C-9D7A-46B8-B150-E871CCCACCD6}"/>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3950598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7B40-DD56-4801-8122-4657D2F64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15C41B-E64B-4CE2-A67E-8BE2405E8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73E565-41B8-406B-9135-E74349660D4E}"/>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984BEFEA-A285-47DD-B6DA-50EB8155D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D6F5C-C014-436E-8068-82B3BB6A59A9}"/>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149468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E631F-2FCC-4DBB-86DD-A8FC241D81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3896DF-0F7A-4A3A-AF3E-514E22DFC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CE602-B432-4D06-AB8C-679E6D43C6BC}"/>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B597F8B2-0228-4F34-8852-E1E1E9D61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BB7A7-4D40-4F05-A852-EFE95AA607F6}"/>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59684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4ACCB-1762-4CDB-B7FA-737B038691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807A6-E4E0-44CF-96AA-538DCCB32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99312-B2A0-4657-96BB-CB082510E627}"/>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2C07272C-F481-4F82-B441-18CB072BA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E329C-1E73-40E6-B6BA-EDA1EDACCB9D}"/>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233630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ABC1-DAA5-42CC-BA72-48793B545C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9D32A-4710-491C-9684-AAE2AFBC85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F23CE-A563-4B60-9F93-3BC8F494F9E9}"/>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894727EB-6540-4161-B819-84A595173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44033-1D8A-4BED-89F9-F1F16D6BB91E}"/>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217166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05E1-EFA2-43EA-B5CB-8661D4BD0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2C0E47-EEBF-42FA-B5E6-F846BCA815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FE0B72-B95D-4322-AA2D-256FED51FC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B653B9-5F88-47EA-80FA-C070A63606FE}"/>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6" name="Footer Placeholder 5">
            <a:extLst>
              <a:ext uri="{FF2B5EF4-FFF2-40B4-BE49-F238E27FC236}">
                <a16:creationId xmlns:a16="http://schemas.microsoft.com/office/drawing/2014/main" id="{A2C7F634-30CA-4A15-AF94-BF9F26155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F56-C7D0-41AB-97D4-C1830FEC2A74}"/>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1771359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E89F-13DC-460B-8ABA-1168B5703D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DA69EB-9C19-41D0-B262-63FC2BE5F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AB55D5-2622-4D27-958D-9098CDC75A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E01E1C-3F37-42DC-9DB2-DF1327406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51AD5-0B71-4538-8CCF-F3157819DB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077531-7107-4F3D-ACB4-153A377EADF5}"/>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8" name="Footer Placeholder 7">
            <a:extLst>
              <a:ext uri="{FF2B5EF4-FFF2-40B4-BE49-F238E27FC236}">
                <a16:creationId xmlns:a16="http://schemas.microsoft.com/office/drawing/2014/main" id="{CF0EF252-8C8D-4733-82BE-B996815F6B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FBE2E5-C0B7-4E10-B428-887DE0424BBF}"/>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347030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2A9C-F766-4DE5-B1C9-CF6A16FA55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BE72E6-87C2-48BF-81C4-D57A4488DAAC}"/>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4" name="Footer Placeholder 3">
            <a:extLst>
              <a:ext uri="{FF2B5EF4-FFF2-40B4-BE49-F238E27FC236}">
                <a16:creationId xmlns:a16="http://schemas.microsoft.com/office/drawing/2014/main" id="{E4C1F3BF-D272-4FE8-8CE4-F2DF45CE5C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DAF014-FE26-4D0E-9A6D-26CCF24F6104}"/>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16412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70BE4F-3EAD-423B-B116-1C5EF7704FB2}"/>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3" name="Footer Placeholder 2">
            <a:extLst>
              <a:ext uri="{FF2B5EF4-FFF2-40B4-BE49-F238E27FC236}">
                <a16:creationId xmlns:a16="http://schemas.microsoft.com/office/drawing/2014/main" id="{83363E93-4D9A-449F-9C8B-98E52EEE87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5D8C33-B5B2-4B52-BFAB-4D0449D6D197}"/>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2508141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B045-87DD-40A1-8004-1E58B2F20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8E3C83-6A54-4A09-87A1-D3FC1A7433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E6F4E8-20F9-41D0-95B6-D354C7936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FB595-F5D0-4CC8-9071-D05DB1C01F2D}"/>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6" name="Footer Placeholder 5">
            <a:extLst>
              <a:ext uri="{FF2B5EF4-FFF2-40B4-BE49-F238E27FC236}">
                <a16:creationId xmlns:a16="http://schemas.microsoft.com/office/drawing/2014/main" id="{D19B00AC-05AF-4875-A2E4-985F844D6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0BBCC-DCB6-493A-B32F-8106E01FEF23}"/>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317110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CEA1-5BCA-4D4F-BA3C-3239C8C033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9F705-F82D-42E0-A23C-F0B7875FF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03AD02-8C7F-40B5-BC59-D8F53DCB3D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1302AA-7CB2-448A-8704-0ACE61C6E480}"/>
              </a:ext>
            </a:extLst>
          </p:cNvPr>
          <p:cNvSpPr>
            <a:spLocks noGrp="1"/>
          </p:cNvSpPr>
          <p:nvPr>
            <p:ph type="dt" sz="half" idx="10"/>
          </p:nvPr>
        </p:nvSpPr>
        <p:spPr/>
        <p:txBody>
          <a:bodyPr/>
          <a:lstStyle/>
          <a:p>
            <a:fld id="{F6A93926-2D50-4406-BD3B-8B59174788ED}" type="datetimeFigureOut">
              <a:rPr lang="en-US" smtClean="0"/>
              <a:t>11/21/2021</a:t>
            </a:fld>
            <a:endParaRPr lang="en-US"/>
          </a:p>
        </p:txBody>
      </p:sp>
      <p:sp>
        <p:nvSpPr>
          <p:cNvPr id="6" name="Footer Placeholder 5">
            <a:extLst>
              <a:ext uri="{FF2B5EF4-FFF2-40B4-BE49-F238E27FC236}">
                <a16:creationId xmlns:a16="http://schemas.microsoft.com/office/drawing/2014/main" id="{BBB71589-1E93-4C4D-96E4-2CDFA6C07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DCB17-B9EE-4F7F-B173-7C3A444D44D8}"/>
              </a:ext>
            </a:extLst>
          </p:cNvPr>
          <p:cNvSpPr>
            <a:spLocks noGrp="1"/>
          </p:cNvSpPr>
          <p:nvPr>
            <p:ph type="sldNum" sz="quarter" idx="12"/>
          </p:nvPr>
        </p:nvSpPr>
        <p:spPr/>
        <p:txBody>
          <a:bodyPr/>
          <a:lstStyle/>
          <a:p>
            <a:fld id="{02ECB71D-EF27-4BA4-B48C-34660DBB1D98}" type="slidenum">
              <a:rPr lang="en-US" smtClean="0"/>
              <a:t>‹#›</a:t>
            </a:fld>
            <a:endParaRPr lang="en-US"/>
          </a:p>
        </p:txBody>
      </p:sp>
    </p:spTree>
    <p:extLst>
      <p:ext uri="{BB962C8B-B14F-4D97-AF65-F5344CB8AC3E}">
        <p14:creationId xmlns:p14="http://schemas.microsoft.com/office/powerpoint/2010/main" val="187468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93DF75-3CBB-4A1E-B44D-C37F8EA46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2E8D6-2011-41D6-BAF3-8230DC3554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9FDDB-CCEA-475C-B647-51F80E6E00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93926-2D50-4406-BD3B-8B59174788ED}" type="datetimeFigureOut">
              <a:rPr lang="en-US" smtClean="0"/>
              <a:t>11/21/2021</a:t>
            </a:fld>
            <a:endParaRPr lang="en-US"/>
          </a:p>
        </p:txBody>
      </p:sp>
      <p:sp>
        <p:nvSpPr>
          <p:cNvPr id="5" name="Footer Placeholder 4">
            <a:extLst>
              <a:ext uri="{FF2B5EF4-FFF2-40B4-BE49-F238E27FC236}">
                <a16:creationId xmlns:a16="http://schemas.microsoft.com/office/drawing/2014/main" id="{1FF8A477-79CC-4770-AFC7-342DCED3AB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721742-AA12-4739-9EAE-7804A3086E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CB71D-EF27-4BA4-B48C-34660DBB1D98}" type="slidenum">
              <a:rPr lang="en-US" smtClean="0"/>
              <a:t>‹#›</a:t>
            </a:fld>
            <a:endParaRPr lang="en-US"/>
          </a:p>
        </p:txBody>
      </p:sp>
    </p:spTree>
    <p:extLst>
      <p:ext uri="{BB962C8B-B14F-4D97-AF65-F5344CB8AC3E}">
        <p14:creationId xmlns:p14="http://schemas.microsoft.com/office/powerpoint/2010/main" val="2498950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notesSlide" Target="../notesSlides/notesSlide12.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7.wmf"/><Relationship Id="rId5" Type="http://schemas.openxmlformats.org/officeDocument/2006/relationships/oleObject" Target="../embeddings/oleObject4.bin"/><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7.wmf"/><Relationship Id="rId5" Type="http://schemas.openxmlformats.org/officeDocument/2006/relationships/oleObject" Target="../embeddings/oleObject4.bin"/><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wmf"/><Relationship Id="rId5" Type="http://schemas.openxmlformats.org/officeDocument/2006/relationships/oleObject" Target="../embeddings/oleObject4.bin"/><Relationship Id="rId4" Type="http://schemas.openxmlformats.org/officeDocument/2006/relationships/image" Target="../media/image201.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6.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7.wmf"/><Relationship Id="rId5" Type="http://schemas.openxmlformats.org/officeDocument/2006/relationships/oleObject" Target="../embeddings/oleObject4.bin"/><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ov"/><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8.mp4"/><Relationship Id="rId7" Type="http://schemas.openxmlformats.org/officeDocument/2006/relationships/image" Target="../media/image2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video" Target="../media/media8.mp4"/></Relationships>
</file>

<file path=ppt/slides/_rels/slide28.xml.rels><?xml version="1.0" encoding="UTF-8" standalone="yes"?>
<Relationships xmlns="http://schemas.openxmlformats.org/package/2006/relationships"><Relationship Id="rId3" Type="http://schemas.microsoft.com/office/2007/relationships/media" Target="../media/media10.mp4"/><Relationship Id="rId7" Type="http://schemas.openxmlformats.org/officeDocument/2006/relationships/image" Target="../media/image31.png"/><Relationship Id="rId2" Type="http://schemas.microsoft.com/office/2007/relationships/media" Target="../media/media9.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slideLayout" Target="../slideLayouts/slideLayout7.xml"/><Relationship Id="rId4" Type="http://schemas.openxmlformats.org/officeDocument/2006/relationships/video" Target="../media/media10.mp4"/></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9.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11.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85A1-FFB9-4203-A44C-2A08B40D0548}"/>
              </a:ext>
            </a:extLst>
          </p:cNvPr>
          <p:cNvSpPr>
            <a:spLocks noGrp="1"/>
          </p:cNvSpPr>
          <p:nvPr>
            <p:ph type="ctrTitle"/>
          </p:nvPr>
        </p:nvSpPr>
        <p:spPr>
          <a:xfrm>
            <a:off x="722376" y="-109474"/>
            <a:ext cx="10186416" cy="1655763"/>
          </a:xfrm>
        </p:spPr>
        <p:txBody>
          <a:bodyPr>
            <a:normAutofit/>
          </a:bodyPr>
          <a:lstStyle/>
          <a:p>
            <a:r>
              <a:rPr lang="en-US" sz="4800" b="1" dirty="0"/>
              <a:t>Invariant manifolds and barriers blocking swimming microbes in vortex flows</a:t>
            </a:r>
          </a:p>
        </p:txBody>
      </p:sp>
      <p:sp>
        <p:nvSpPr>
          <p:cNvPr id="3" name="Subtitle 2">
            <a:extLst>
              <a:ext uri="{FF2B5EF4-FFF2-40B4-BE49-F238E27FC236}">
                <a16:creationId xmlns:a16="http://schemas.microsoft.com/office/drawing/2014/main" id="{BD10A855-2BE6-4562-B601-0876D89E7E87}"/>
              </a:ext>
            </a:extLst>
          </p:cNvPr>
          <p:cNvSpPr>
            <a:spLocks noGrp="1"/>
          </p:cNvSpPr>
          <p:nvPr>
            <p:ph type="subTitle" idx="1"/>
          </p:nvPr>
        </p:nvSpPr>
        <p:spPr>
          <a:xfrm>
            <a:off x="658368" y="5176838"/>
            <a:ext cx="11128248" cy="1655762"/>
          </a:xfrm>
        </p:spPr>
        <p:txBody>
          <a:bodyPr>
            <a:normAutofit fontScale="92500"/>
          </a:bodyPr>
          <a:lstStyle/>
          <a:p>
            <a:r>
              <a:rPr lang="en-US" dirty="0" smtClean="0">
                <a:latin typeface="Yu Gothic" panose="020B0400000000000000" pitchFamily="34" charset="-128"/>
                <a:ea typeface="Yu Gothic" panose="020B0400000000000000" pitchFamily="34" charset="-128"/>
              </a:rPr>
              <a:t>Key idea:  Common theory of active mixing that applies to both propagating reaction fronts and self-propelled tracers in fluid flows.</a:t>
            </a:r>
          </a:p>
          <a:p>
            <a:endParaRPr lang="en-US" dirty="0">
              <a:latin typeface="Yu Gothic" panose="020B0400000000000000" pitchFamily="34" charset="-128"/>
              <a:ea typeface="Yu Gothic" panose="020B0400000000000000" pitchFamily="34" charset="-128"/>
            </a:endParaRPr>
          </a:p>
          <a:p>
            <a:r>
              <a:rPr lang="en-US" dirty="0"/>
              <a:t>Supported by NSF Grants DMR-1806355, CMMI-1825379 and S-STEM Program #1742124</a:t>
            </a:r>
            <a:endParaRPr lang="en-US" sz="1800" dirty="0">
              <a:latin typeface="Yu Gothic" panose="020B0400000000000000" pitchFamily="34" charset="-128"/>
              <a:ea typeface="Yu Gothic" panose="020B0400000000000000" pitchFamily="34" charset="-128"/>
            </a:endParaRPr>
          </a:p>
        </p:txBody>
      </p:sp>
      <p:sp>
        <p:nvSpPr>
          <p:cNvPr id="4" name="TextBox 3"/>
          <p:cNvSpPr txBox="1"/>
          <p:nvPr/>
        </p:nvSpPr>
        <p:spPr>
          <a:xfrm>
            <a:off x="1889888" y="1422693"/>
            <a:ext cx="8412223" cy="646331"/>
          </a:xfrm>
          <a:prstGeom prst="rect">
            <a:avLst/>
          </a:prstGeom>
          <a:noFill/>
        </p:spPr>
        <p:txBody>
          <a:bodyPr wrap="square" rtlCol="0">
            <a:spAutoFit/>
          </a:bodyPr>
          <a:lstStyle/>
          <a:p>
            <a:pPr algn="ctr"/>
            <a:r>
              <a:rPr lang="en-US" dirty="0" smtClean="0"/>
              <a:t>Cameron  Lodi</a:t>
            </a:r>
            <a:r>
              <a:rPr lang="en-US" baseline="30000" dirty="0"/>
              <a:t>*</a:t>
            </a:r>
            <a:r>
              <a:rPr lang="en-US" dirty="0" smtClean="0"/>
              <a:t>, Tom Solomon</a:t>
            </a:r>
            <a:r>
              <a:rPr lang="en-US" baseline="30000" dirty="0" smtClean="0"/>
              <a:t>*</a:t>
            </a:r>
            <a:r>
              <a:rPr lang="en-US" dirty="0" smtClean="0"/>
              <a:t>,</a:t>
            </a:r>
            <a:r>
              <a:rPr lang="en-US" baseline="30000" dirty="0" smtClean="0"/>
              <a:t> </a:t>
            </a:r>
            <a:r>
              <a:rPr lang="en-US" dirty="0" smtClean="0"/>
              <a:t>Simon Berman</a:t>
            </a:r>
            <a:r>
              <a:rPr lang="en-US" baseline="30000" dirty="0" smtClean="0"/>
              <a:t>#</a:t>
            </a:r>
            <a:r>
              <a:rPr lang="en-US" dirty="0" smtClean="0"/>
              <a:t> and Kevin Mitchell</a:t>
            </a:r>
            <a:r>
              <a:rPr lang="en-US" baseline="30000" dirty="0" smtClean="0"/>
              <a:t>#</a:t>
            </a:r>
            <a:endParaRPr lang="en-US" dirty="0" smtClean="0"/>
          </a:p>
          <a:p>
            <a:pPr algn="ctr"/>
            <a:r>
              <a:rPr lang="en-US" baseline="30000" dirty="0" smtClean="0"/>
              <a:t> *</a:t>
            </a:r>
            <a:r>
              <a:rPr lang="en-US" dirty="0" smtClean="0"/>
              <a:t>Bucknell University and </a:t>
            </a:r>
            <a:r>
              <a:rPr lang="en-US" baseline="30000" dirty="0" smtClean="0"/>
              <a:t>#</a:t>
            </a:r>
            <a:r>
              <a:rPr lang="en-US" dirty="0" smtClean="0"/>
              <a:t>UC-Merced</a:t>
            </a:r>
            <a:endParaRPr lang="en-US" dirty="0"/>
          </a:p>
        </p:txBody>
      </p:sp>
      <p:pic>
        <p:nvPicPr>
          <p:cNvPr id="18" name="cross_v0_1.1-1.4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250" t="28453" r="16315" b="30892"/>
          <a:stretch/>
        </p:blipFill>
        <p:spPr>
          <a:xfrm>
            <a:off x="2778760" y="2141190"/>
            <a:ext cx="6263071" cy="2827082"/>
          </a:xfrm>
          <a:prstGeom prst="rect">
            <a:avLst/>
          </a:prstGeom>
        </p:spPr>
      </p:pic>
      <p:sp>
        <p:nvSpPr>
          <p:cNvPr id="19" name="Freeform 18"/>
          <p:cNvSpPr/>
          <p:nvPr/>
        </p:nvSpPr>
        <p:spPr>
          <a:xfrm>
            <a:off x="6553575" y="3383566"/>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3341594" y="2239446"/>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41594" y="4832487"/>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209415" y="2247265"/>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utput.avi">
            <a:hlinkClick r:id="" action="ppaction://media"/>
          </p:cNvPr>
          <p:cNvPicPr>
            <a:picLocks noChangeAspect="1"/>
          </p:cNvPicPr>
          <p:nvPr>
            <a:videoFile r:link="rId1"/>
            <p:extLst>
              <p:ext uri="{DAA4B4D4-6D71-4841-9C94-3DE7FCFB9230}">
                <p14:media xmlns:p14="http://schemas.microsoft.com/office/powerpoint/2010/main" r:embed="rId2">
                  <p14:trim st="10198.8072"/>
                </p14:media>
              </p:ext>
            </p:extLst>
          </p:nvPr>
        </p:nvPicPr>
        <p:blipFill>
          <a:blip r:embed="rId5"/>
          <a:stretch>
            <a:fillRect/>
          </a:stretch>
        </p:blipFill>
        <p:spPr>
          <a:xfrm>
            <a:off x="1466493" y="755935"/>
            <a:ext cx="9418843" cy="4705787"/>
          </a:xfrm>
          <a:prstGeom prst="rect">
            <a:avLst/>
          </a:prstGeom>
        </p:spPr>
      </p:pic>
      <p:sp>
        <p:nvSpPr>
          <p:cNvPr id="3" name="TextBox 2"/>
          <p:cNvSpPr txBox="1"/>
          <p:nvPr/>
        </p:nvSpPr>
        <p:spPr>
          <a:xfrm>
            <a:off x="6431394" y="6369704"/>
            <a:ext cx="6045958" cy="400110"/>
          </a:xfrm>
          <a:prstGeom prst="rect">
            <a:avLst/>
          </a:prstGeom>
          <a:noFill/>
        </p:spPr>
        <p:txBody>
          <a:bodyPr wrap="square" rtlCol="0">
            <a:spAutoFit/>
          </a:bodyPr>
          <a:lstStyle/>
          <a:p>
            <a:r>
              <a:rPr lang="en-US" sz="2000" dirty="0">
                <a:latin typeface="Yu Gothic" panose="020B0400000000000000" pitchFamily="34" charset="-128"/>
                <a:ea typeface="Yu Gothic" panose="020B0400000000000000" pitchFamily="34" charset="-128"/>
              </a:rPr>
              <a:t>Simulations by John Mahoney &amp; Kevin Mitchell</a:t>
            </a:r>
          </a:p>
        </p:txBody>
      </p:sp>
      <p:sp>
        <p:nvSpPr>
          <p:cNvPr id="4" name="Title 1"/>
          <p:cNvSpPr txBox="1">
            <a:spLocks/>
          </p:cNvSpPr>
          <p:nvPr/>
        </p:nvSpPr>
        <p:spPr>
          <a:xfrm>
            <a:off x="227012" y="200611"/>
            <a:ext cx="11087693" cy="1143000"/>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r>
              <a:rPr lang="en-US" sz="2800" kern="0" dirty="0" smtClean="0">
                <a:latin typeface="Yu Gothic" panose="020B0400000000000000" pitchFamily="34" charset="-128"/>
                <a:ea typeface="Yu Gothic" panose="020B0400000000000000" pitchFamily="34" charset="-128"/>
              </a:rPr>
              <a:t>Burning invariant manifolds (BIMs) </a:t>
            </a:r>
            <a:r>
              <a:rPr lang="en-US" sz="2800" kern="0" dirty="0">
                <a:latin typeface="Yu Gothic" panose="020B0400000000000000" pitchFamily="34" charset="-128"/>
                <a:ea typeface="Yu Gothic" panose="020B0400000000000000" pitchFamily="34" charset="-128"/>
              </a:rPr>
              <a:t>as one-way barriers to fronts</a:t>
            </a:r>
          </a:p>
        </p:txBody>
      </p:sp>
    </p:spTree>
    <p:extLst>
      <p:ext uri="{BB962C8B-B14F-4D97-AF65-F5344CB8AC3E}">
        <p14:creationId xmlns:p14="http://schemas.microsoft.com/office/powerpoint/2010/main" val="34809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34" y="0"/>
            <a:ext cx="9315916" cy="1143000"/>
          </a:xfrm>
        </p:spPr>
        <p:txBody>
          <a:bodyPr>
            <a:normAutofit/>
          </a:bodyPr>
          <a:lstStyle/>
          <a:p>
            <a:r>
              <a:rPr lang="en-US" sz="3600" dirty="0" smtClean="0">
                <a:latin typeface="Yu Gothic" panose="020B0400000000000000" pitchFamily="34" charset="-128"/>
                <a:ea typeface="Yu Gothic" panose="020B0400000000000000" pitchFamily="34" charset="-128"/>
              </a:rPr>
              <a:t>Reaction triggered at vortex corner blocked by BIMs on both sides</a:t>
            </a:r>
            <a:endParaRPr lang="en-US" sz="3600" dirty="0">
              <a:latin typeface="Yu Gothic" panose="020B0400000000000000" pitchFamily="34" charset="-128"/>
              <a:ea typeface="Yu Gothic" panose="020B0400000000000000" pitchFamily="34" charset="-128"/>
            </a:endParaRPr>
          </a:p>
        </p:txBody>
      </p:sp>
      <p:pic>
        <p:nvPicPr>
          <p:cNvPr id="7" name="Picture 2" descr="prlfig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843" y="2035175"/>
            <a:ext cx="9317360" cy="23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94724" y="3617834"/>
            <a:ext cx="571252" cy="487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14245" y="3599546"/>
            <a:ext cx="571252" cy="4879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886207" y="6211669"/>
            <a:ext cx="4305793" cy="646331"/>
          </a:xfrm>
          <a:prstGeom prst="rect">
            <a:avLst/>
          </a:prstGeom>
          <a:noFill/>
        </p:spPr>
        <p:txBody>
          <a:bodyPr wrap="square" rtlCol="0">
            <a:spAutoFit/>
          </a:bodyPr>
          <a:lstStyle/>
          <a:p>
            <a:r>
              <a:rPr lang="en-US" sz="1200" dirty="0">
                <a:latin typeface="Yu Gothic" panose="020B0400000000000000" pitchFamily="34" charset="-128"/>
                <a:ea typeface="Yu Gothic" panose="020B0400000000000000" pitchFamily="34" charset="-128"/>
              </a:rPr>
              <a:t>Mahoney, </a:t>
            </a:r>
            <a:r>
              <a:rPr lang="en-US" sz="1200" dirty="0" err="1">
                <a:latin typeface="Yu Gothic" panose="020B0400000000000000" pitchFamily="34" charset="-128"/>
                <a:ea typeface="Yu Gothic" panose="020B0400000000000000" pitchFamily="34" charset="-128"/>
              </a:rPr>
              <a:t>Bargteil</a:t>
            </a:r>
            <a:r>
              <a:rPr lang="en-US" sz="1200" dirty="0">
                <a:latin typeface="Yu Gothic" panose="020B0400000000000000" pitchFamily="34" charset="-128"/>
                <a:ea typeface="Yu Gothic" panose="020B0400000000000000" pitchFamily="34" charset="-128"/>
              </a:rPr>
              <a:t>, Kingsbury, Mitchell, and Solomon. EPL (2012)</a:t>
            </a:r>
          </a:p>
          <a:p>
            <a:endParaRPr lang="en-US" sz="1200" dirty="0">
              <a:latin typeface="Yu Gothic" panose="020B0400000000000000" pitchFamily="34" charset="-128"/>
              <a:ea typeface="Yu Gothic" panose="020B0400000000000000" pitchFamily="34" charset="-128"/>
            </a:endParaRPr>
          </a:p>
        </p:txBody>
      </p:sp>
      <p:sp>
        <p:nvSpPr>
          <p:cNvPr id="3" name="TextBox 2"/>
          <p:cNvSpPr txBox="1"/>
          <p:nvPr/>
        </p:nvSpPr>
        <p:spPr>
          <a:xfrm>
            <a:off x="2212848" y="4376216"/>
            <a:ext cx="2734056" cy="523220"/>
          </a:xfrm>
          <a:prstGeom prst="rect">
            <a:avLst/>
          </a:prstGeom>
          <a:noFill/>
        </p:spPr>
        <p:txBody>
          <a:bodyPr wrap="square" rtlCol="0">
            <a:spAutoFit/>
          </a:bodyPr>
          <a:lstStyle/>
          <a:p>
            <a:pPr algn="ctr"/>
            <a:r>
              <a:rPr lang="en-US" sz="2800" dirty="0" smtClean="0"/>
              <a:t>Theory</a:t>
            </a:r>
            <a:endParaRPr lang="en-US" dirty="0"/>
          </a:p>
        </p:txBody>
      </p:sp>
      <p:sp>
        <p:nvSpPr>
          <p:cNvPr id="11" name="TextBox 10"/>
          <p:cNvSpPr txBox="1"/>
          <p:nvPr/>
        </p:nvSpPr>
        <p:spPr>
          <a:xfrm>
            <a:off x="6891528" y="4376216"/>
            <a:ext cx="2734056" cy="523220"/>
          </a:xfrm>
          <a:prstGeom prst="rect">
            <a:avLst/>
          </a:prstGeom>
          <a:noFill/>
        </p:spPr>
        <p:txBody>
          <a:bodyPr wrap="square" rtlCol="0">
            <a:spAutoFit/>
          </a:bodyPr>
          <a:lstStyle/>
          <a:p>
            <a:pPr algn="ctr"/>
            <a:r>
              <a:rPr lang="en-US" sz="2800" dirty="0" smtClean="0"/>
              <a:t>Experiments</a:t>
            </a:r>
            <a:endParaRPr lang="en-US" dirty="0"/>
          </a:p>
        </p:txBody>
      </p:sp>
    </p:spTree>
    <p:extLst>
      <p:ext uri="{BB962C8B-B14F-4D97-AF65-F5344CB8AC3E}">
        <p14:creationId xmlns:p14="http://schemas.microsoft.com/office/powerpoint/2010/main" val="370750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34" y="0"/>
            <a:ext cx="9315916" cy="1143000"/>
          </a:xfrm>
        </p:spPr>
        <p:txBody>
          <a:bodyPr>
            <a:normAutofit fontScale="90000"/>
          </a:bodyPr>
          <a:lstStyle/>
          <a:p>
            <a:r>
              <a:rPr lang="en-US" sz="3600" dirty="0" smtClean="0">
                <a:latin typeface="Yu Gothic" panose="020B0400000000000000" pitchFamily="34" charset="-128"/>
                <a:ea typeface="Yu Gothic" panose="020B0400000000000000" pitchFamily="34" charset="-128"/>
              </a:rPr>
              <a:t>Burning invariant manifolds (BIMs) measured experimentally in a wide range of laminar flows</a:t>
            </a:r>
            <a:endParaRPr lang="en-US" sz="3600" dirty="0">
              <a:latin typeface="Yu Gothic" panose="020B0400000000000000" pitchFamily="34" charset="-128"/>
              <a:ea typeface="Yu Gothic" panose="020B0400000000000000" pitchFamily="34"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885" y="2114627"/>
            <a:ext cx="6006831" cy="3593163"/>
          </a:xfrm>
          <a:prstGeom prst="rect">
            <a:avLst/>
          </a:prstGeom>
        </p:spPr>
      </p:pic>
      <p:sp>
        <p:nvSpPr>
          <p:cNvPr id="6" name="TextBox 5"/>
          <p:cNvSpPr txBox="1"/>
          <p:nvPr/>
        </p:nvSpPr>
        <p:spPr>
          <a:xfrm>
            <a:off x="495496" y="1213315"/>
            <a:ext cx="5648408" cy="830997"/>
          </a:xfrm>
          <a:prstGeom prst="rect">
            <a:avLst/>
          </a:prstGeom>
          <a:noFill/>
        </p:spPr>
        <p:txBody>
          <a:bodyPr wrap="square" rtlCol="0">
            <a:spAutoFit/>
          </a:bodyPr>
          <a:lstStyle/>
          <a:p>
            <a:pPr algn="ctr" fontAlgn="base">
              <a:spcBef>
                <a:spcPct val="0"/>
              </a:spcBef>
              <a:spcAft>
                <a:spcPct val="0"/>
              </a:spcAft>
            </a:pPr>
            <a:r>
              <a:rPr kumimoji="1" lang="en-US" sz="2400" dirty="0">
                <a:solidFill>
                  <a:srgbClr val="FF0000"/>
                </a:solidFill>
                <a:latin typeface="Yu Gothic" panose="020B0400000000000000" pitchFamily="34" charset="-128"/>
                <a:ea typeface="Yu Gothic" panose="020B0400000000000000" pitchFamily="34" charset="-128"/>
                <a:cs typeface="Arial" pitchFamily="34" charset="0"/>
              </a:rPr>
              <a:t>Pinning of reaction fronts due to BIMs in vortex flows with imposed winds.</a:t>
            </a:r>
          </a:p>
        </p:txBody>
      </p:sp>
      <p:sp>
        <p:nvSpPr>
          <p:cNvPr id="8" name="TextBox 7">
            <a:extLst>
              <a:ext uri="{FF2B5EF4-FFF2-40B4-BE49-F238E27FC236}">
                <a16:creationId xmlns:a16="http://schemas.microsoft.com/office/drawing/2014/main" id="{3E8FA276-CF6A-4FE4-83EA-C3A9F4086958}"/>
              </a:ext>
            </a:extLst>
          </p:cNvPr>
          <p:cNvSpPr txBox="1"/>
          <p:nvPr/>
        </p:nvSpPr>
        <p:spPr>
          <a:xfrm>
            <a:off x="1785067" y="5925792"/>
            <a:ext cx="3642360" cy="523220"/>
          </a:xfrm>
          <a:prstGeom prst="rect">
            <a:avLst/>
          </a:prstGeom>
          <a:noFill/>
        </p:spPr>
        <p:txBody>
          <a:bodyPr wrap="square" rtlCol="0">
            <a:spAutoFit/>
          </a:bodyPr>
          <a:lstStyle/>
          <a:p>
            <a:pPr algn="ctr" fontAlgn="base">
              <a:buClr>
                <a:srgbClr val="000000"/>
              </a:buClr>
              <a:buSzPct val="25000"/>
            </a:pPr>
            <a:r>
              <a:rPr kumimoji="1" lang="en" sz="1400" dirty="0">
                <a:latin typeface="Yu Gothic" panose="020B0400000000000000" pitchFamily="34" charset="-128"/>
                <a:ea typeface="Yu Gothic" panose="020B0400000000000000" pitchFamily="34" charset="-128"/>
              </a:rPr>
              <a:t>Megson, Lilienthal &amp; Solomon,</a:t>
            </a:r>
          </a:p>
          <a:p>
            <a:pPr algn="ctr" fontAlgn="base">
              <a:buClr>
                <a:srgbClr val="000000"/>
              </a:buClr>
              <a:buSzPct val="25000"/>
            </a:pPr>
            <a:r>
              <a:rPr kumimoji="1" lang="en" sz="1400" dirty="0">
                <a:latin typeface="Yu Gothic" panose="020B0400000000000000" pitchFamily="34" charset="-128"/>
                <a:ea typeface="Yu Gothic" panose="020B0400000000000000" pitchFamily="34" charset="-128"/>
              </a:rPr>
              <a:t> Phys. Fluids (2015</a:t>
            </a:r>
            <a:r>
              <a:rPr kumimoji="1" lang="en" sz="1400" dirty="0" smtClean="0">
                <a:latin typeface="Yu Gothic" panose="020B0400000000000000" pitchFamily="34" charset="-128"/>
                <a:ea typeface="Yu Gothic" panose="020B0400000000000000" pitchFamily="34" charset="-128"/>
              </a:rPr>
              <a:t>)</a:t>
            </a:r>
            <a:endParaRPr kumimoji="1" lang="en" sz="1400" dirty="0">
              <a:latin typeface="Yu Gothic" panose="020B0400000000000000" pitchFamily="34" charset="-128"/>
              <a:ea typeface="Yu Gothic" panose="020B0400000000000000" pitchFamily="34" charset="-128"/>
            </a:endParaRPr>
          </a:p>
        </p:txBody>
      </p:sp>
      <p:sp>
        <p:nvSpPr>
          <p:cNvPr id="7" name="TextBox 6"/>
          <p:cNvSpPr txBox="1"/>
          <p:nvPr/>
        </p:nvSpPr>
        <p:spPr>
          <a:xfrm>
            <a:off x="6745716" y="1143000"/>
            <a:ext cx="4775724" cy="830997"/>
          </a:xfrm>
          <a:prstGeom prst="rect">
            <a:avLst/>
          </a:prstGeom>
          <a:noFill/>
        </p:spPr>
        <p:txBody>
          <a:bodyPr wrap="square" rtlCol="0">
            <a:spAutoFit/>
          </a:bodyPr>
          <a:lstStyle/>
          <a:p>
            <a:pPr algn="ctr" fontAlgn="base">
              <a:spcBef>
                <a:spcPct val="0"/>
              </a:spcBef>
              <a:spcAft>
                <a:spcPct val="0"/>
              </a:spcAft>
            </a:pPr>
            <a:r>
              <a:rPr kumimoji="1" lang="en-US" sz="2400" dirty="0">
                <a:solidFill>
                  <a:srgbClr val="FF0000"/>
                </a:solidFill>
                <a:latin typeface="Yu Gothic" panose="020B0400000000000000" pitchFamily="34" charset="-128"/>
                <a:ea typeface="Yu Gothic" panose="020B0400000000000000" pitchFamily="34" charset="-128"/>
                <a:cs typeface="Arial" pitchFamily="34" charset="0"/>
              </a:rPr>
              <a:t>BIMs as reaction barriers in </a:t>
            </a:r>
            <a:r>
              <a:rPr kumimoji="1" lang="en-US" sz="2400" dirty="0" smtClean="0">
                <a:solidFill>
                  <a:srgbClr val="FF0000"/>
                </a:solidFill>
                <a:latin typeface="Yu Gothic" panose="020B0400000000000000" pitchFamily="34" charset="-128"/>
                <a:ea typeface="Yu Gothic" panose="020B0400000000000000" pitchFamily="34" charset="-128"/>
                <a:cs typeface="Arial" pitchFamily="34" charset="0"/>
              </a:rPr>
              <a:t>spatially-disordered </a:t>
            </a:r>
            <a:r>
              <a:rPr kumimoji="1" lang="en-US" sz="2400" dirty="0">
                <a:solidFill>
                  <a:srgbClr val="FF0000"/>
                </a:solidFill>
                <a:latin typeface="Yu Gothic" panose="020B0400000000000000" pitchFamily="34" charset="-128"/>
                <a:ea typeface="Yu Gothic" panose="020B0400000000000000" pitchFamily="34" charset="-128"/>
                <a:cs typeface="Arial" pitchFamily="34" charset="0"/>
              </a:rPr>
              <a:t>flows. </a:t>
            </a:r>
          </a:p>
        </p:txBody>
      </p:sp>
      <p:pic>
        <p:nvPicPr>
          <p:cNvPr id="9" name="udbim071311e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90629" y="1973997"/>
            <a:ext cx="3874508" cy="3806084"/>
          </a:xfrm>
          <a:prstGeom prst="rect">
            <a:avLst/>
          </a:prstGeom>
        </p:spPr>
      </p:pic>
      <p:sp>
        <p:nvSpPr>
          <p:cNvPr id="10" name="TextBox 9"/>
          <p:cNvSpPr txBox="1"/>
          <p:nvPr/>
        </p:nvSpPr>
        <p:spPr>
          <a:xfrm>
            <a:off x="6942080" y="5925792"/>
            <a:ext cx="4571605" cy="523220"/>
          </a:xfrm>
          <a:prstGeom prst="rect">
            <a:avLst/>
          </a:prstGeom>
          <a:noFill/>
        </p:spPr>
        <p:txBody>
          <a:bodyPr wrap="square" rtlCol="0">
            <a:spAutoFit/>
          </a:bodyPr>
          <a:lstStyle/>
          <a:p>
            <a:pPr algn="ctr" fontAlgn="base">
              <a:spcBef>
                <a:spcPct val="0"/>
              </a:spcBef>
              <a:spcAft>
                <a:spcPct val="0"/>
              </a:spcAft>
            </a:pPr>
            <a:r>
              <a:rPr kumimoji="1" lang="en-US" sz="1400" dirty="0">
                <a:latin typeface="Yu Gothic" panose="020B0400000000000000" pitchFamily="34" charset="-128"/>
                <a:ea typeface="Yu Gothic" panose="020B0400000000000000" pitchFamily="34" charset="-128"/>
              </a:rPr>
              <a:t>Mahoney, </a:t>
            </a:r>
            <a:r>
              <a:rPr kumimoji="1" lang="en-US" sz="1400" dirty="0" err="1">
                <a:latin typeface="Yu Gothic" panose="020B0400000000000000" pitchFamily="34" charset="-128"/>
                <a:ea typeface="Yu Gothic" panose="020B0400000000000000" pitchFamily="34" charset="-128"/>
              </a:rPr>
              <a:t>Bargteil</a:t>
            </a:r>
            <a:r>
              <a:rPr kumimoji="1" lang="en-US" sz="1400" dirty="0">
                <a:latin typeface="Yu Gothic" panose="020B0400000000000000" pitchFamily="34" charset="-128"/>
                <a:ea typeface="Yu Gothic" panose="020B0400000000000000" pitchFamily="34" charset="-128"/>
              </a:rPr>
              <a:t>, Kingsbury, Mitchell and Solomon, EPL (2012); </a:t>
            </a:r>
            <a:r>
              <a:rPr kumimoji="1" lang="en-US" sz="1400" dirty="0" err="1">
                <a:latin typeface="Yu Gothic" panose="020B0400000000000000" pitchFamily="34" charset="-128"/>
                <a:ea typeface="Yu Gothic" panose="020B0400000000000000" pitchFamily="34" charset="-128"/>
              </a:rPr>
              <a:t>Bargteil</a:t>
            </a:r>
            <a:r>
              <a:rPr kumimoji="1" lang="en-US" sz="1400" dirty="0">
                <a:latin typeface="Yu Gothic" panose="020B0400000000000000" pitchFamily="34" charset="-128"/>
                <a:ea typeface="Yu Gothic" panose="020B0400000000000000" pitchFamily="34" charset="-128"/>
              </a:rPr>
              <a:t> &amp; Solomon, Chaos (2012).</a:t>
            </a:r>
          </a:p>
        </p:txBody>
      </p:sp>
    </p:spTree>
    <p:extLst>
      <p:ext uri="{BB962C8B-B14F-4D97-AF65-F5344CB8AC3E}">
        <p14:creationId xmlns:p14="http://schemas.microsoft.com/office/powerpoint/2010/main" val="4569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D71A-C276-4C9F-9991-899876BAFEA0}"/>
              </a:ext>
            </a:extLst>
          </p:cNvPr>
          <p:cNvSpPr>
            <a:spLocks noGrp="1"/>
          </p:cNvSpPr>
          <p:nvPr>
            <p:ph type="ctrTitle"/>
          </p:nvPr>
        </p:nvSpPr>
        <p:spPr/>
        <p:txBody>
          <a:bodyPr/>
          <a:lstStyle/>
          <a:p>
            <a:r>
              <a:rPr lang="en-US" dirty="0">
                <a:latin typeface="Yu Gothic" panose="020B0400000000000000" pitchFamily="34" charset="-128"/>
                <a:ea typeface="Yu Gothic" panose="020B0400000000000000" pitchFamily="34" charset="-128"/>
              </a:rPr>
              <a:t>How Do We Apply it to Swimming Microbes?</a:t>
            </a:r>
          </a:p>
        </p:txBody>
      </p:sp>
    </p:spTree>
    <p:extLst>
      <p:ext uri="{BB962C8B-B14F-4D97-AF65-F5344CB8AC3E}">
        <p14:creationId xmlns:p14="http://schemas.microsoft.com/office/powerpoint/2010/main" val="4180634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713" y="-190451"/>
            <a:ext cx="10515600" cy="1325563"/>
          </a:xfrm>
        </p:spPr>
        <p:txBody>
          <a:bodyPr/>
          <a:lstStyle/>
          <a:p>
            <a:r>
              <a:rPr lang="en-US" dirty="0">
                <a:latin typeface="Yu Gothic" panose="020B0400000000000000" pitchFamily="34" charset="-128"/>
                <a:ea typeface="Yu Gothic" panose="020B0400000000000000" pitchFamily="34" charset="-128"/>
              </a:rPr>
              <a:t>Theory for Swimmers </a:t>
            </a:r>
          </a:p>
        </p:txBody>
      </p:sp>
      <p:sp>
        <p:nvSpPr>
          <p:cNvPr id="3" name="Content Placeholder 2"/>
          <p:cNvSpPr>
            <a:spLocks noGrp="1"/>
          </p:cNvSpPr>
          <p:nvPr>
            <p:ph idx="1"/>
          </p:nvPr>
        </p:nvSpPr>
        <p:spPr>
          <a:xfrm>
            <a:off x="5709394" y="951628"/>
            <a:ext cx="6946579" cy="1166433"/>
          </a:xfrm>
        </p:spPr>
        <p:txBody>
          <a:bodyPr>
            <a:normAutofit lnSpcReduction="10000"/>
          </a:bodyPr>
          <a:lstStyle/>
          <a:p>
            <a:pPr marL="0" indent="0">
              <a:buNone/>
            </a:pPr>
            <a:r>
              <a:rPr lang="en-US" dirty="0">
                <a:latin typeface="Yu Gothic" panose="020B0400000000000000" pitchFamily="34" charset="-128"/>
                <a:ea typeface="Yu Gothic" panose="020B0400000000000000" pitchFamily="34" charset="-128"/>
              </a:rPr>
              <a:t>Same as for chemical reactions, but modified to account for shape of organism</a:t>
            </a:r>
          </a:p>
        </p:txBody>
      </p:sp>
      <p:sp>
        <p:nvSpPr>
          <p:cNvPr id="8" name="TextBox 7"/>
          <p:cNvSpPr txBox="1"/>
          <p:nvPr/>
        </p:nvSpPr>
        <p:spPr>
          <a:xfrm>
            <a:off x="4268700" y="2208060"/>
            <a:ext cx="6143679"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swimming speed without a flow and characteristic flow speed</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swimmer</a:t>
            </a:r>
          </a:p>
        </p:txBody>
      </p:sp>
      <mc:AlternateContent xmlns:mc="http://schemas.openxmlformats.org/markup-compatibility/2006" xmlns:a14="http://schemas.microsoft.com/office/drawing/2010/main">
        <mc:Choice Requires="a14">
          <p:sp>
            <p:nvSpPr>
              <p:cNvPr id="11" name="TextBox 10"/>
              <p:cNvSpPr txBox="1"/>
              <p:nvPr/>
            </p:nvSpPr>
            <p:spPr>
              <a:xfrm>
                <a:off x="9448483" y="4499298"/>
                <a:ext cx="2615743" cy="1233479"/>
              </a:xfrm>
              <a:prstGeom prst="rect">
                <a:avLst/>
              </a:prstGeom>
              <a:noFill/>
            </p:spPr>
            <p:txBody>
              <a:bodyPr wrap="square" rtlCol="0">
                <a:spAutoFit/>
              </a:bodyPr>
              <a:lstStyle/>
              <a:p>
                <a:pPr algn="ctr"/>
                <a:r>
                  <a:rPr lang="en-US" sz="2400" dirty="0">
                    <a:solidFill>
                      <a:srgbClr val="FF0000"/>
                    </a:solidFill>
                    <a:latin typeface="Yu Gothic" panose="020B0400000000000000" pitchFamily="34" charset="-128"/>
                    <a:ea typeface="Yu Gothic" panose="020B0400000000000000" pitchFamily="34" charset="-128"/>
                  </a:rPr>
                  <a:t>where</a:t>
                </a:r>
                <a:r>
                  <a:rPr lang="en-US" sz="2400" dirty="0">
                    <a:latin typeface="Yu Gothic" panose="020B0400000000000000" pitchFamily="34" charset="-128"/>
                    <a:ea typeface="Yu Gothic" panose="020B0400000000000000" pitchFamily="34" charset="-128"/>
                  </a:rPr>
                  <a:t> </a:t>
                </a:r>
                <a:r>
                  <a:rPr lang="en-US" sz="2400" dirty="0">
                    <a:latin typeface="Symbol" panose="05050102010706020507" pitchFamily="18" charset="2"/>
                    <a:ea typeface="Yu Gothic" panose="020B0400000000000000" pitchFamily="34" charset="-128"/>
                  </a:rPr>
                  <a:t>g</a:t>
                </a:r>
                <a:r>
                  <a:rPr lang="en-US" sz="2400" dirty="0">
                    <a:latin typeface="Yu Gothic" panose="020B0400000000000000" pitchFamily="34" charset="-128"/>
                    <a:ea typeface="Yu Gothic" panose="020B0400000000000000" pitchFamily="34" charset="-128"/>
                  </a:rPr>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rPr>
                          <m:t>||</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ea typeface="Cambria Math"/>
                          </a:rPr>
                          <m:t>⊥</m:t>
                        </m:r>
                      </m:sub>
                    </m:sSub>
                  </m:oMath>
                </a14:m>
                <a:r>
                  <a:rPr lang="en-US" sz="2400" dirty="0">
                    <a:latin typeface="Yu Gothic" panose="020B0400000000000000" pitchFamily="34" charset="-128"/>
                    <a:ea typeface="Yu Gothic" panose="020B0400000000000000" pitchFamily="34" charset="-128"/>
                  </a:rPr>
                  <a:t> </a:t>
                </a:r>
                <a:r>
                  <a:rPr lang="en-US" sz="2400" dirty="0">
                    <a:solidFill>
                      <a:srgbClr val="FF0000"/>
                    </a:solidFill>
                    <a:latin typeface="Yu Gothic" panose="020B0400000000000000" pitchFamily="34" charset="-128"/>
                    <a:ea typeface="Yu Gothic" panose="020B0400000000000000" pitchFamily="34" charset="-128"/>
                  </a:rPr>
                  <a:t>is the aspect ratio of the swimmer.</a:t>
                </a:r>
              </a:p>
            </p:txBody>
          </p:sp>
        </mc:Choice>
        <mc:Fallback xmlns="">
          <p:sp>
            <p:nvSpPr>
              <p:cNvPr id="11" name="TextBox 10"/>
              <p:cNvSpPr txBox="1">
                <a:spLocks noRot="1" noChangeAspect="1" noMove="1" noResize="1" noEditPoints="1" noAdjustHandles="1" noChangeArrowheads="1" noChangeShapeType="1" noTextEdit="1"/>
              </p:cNvSpPr>
              <p:nvPr/>
            </p:nvSpPr>
            <p:spPr>
              <a:xfrm>
                <a:off x="9448483" y="4499298"/>
                <a:ext cx="2615743" cy="1233479"/>
              </a:xfrm>
              <a:prstGeom prst="rect">
                <a:avLst/>
              </a:prstGeom>
              <a:blipFill>
                <a:blip r:embed="rId4"/>
                <a:stretch>
                  <a:fillRect l="-699" t="-4455" r="-4196" b="-10396"/>
                </a:stretch>
              </a:blipFill>
            </p:spPr>
            <p:txBody>
              <a:bodyPr/>
              <a:lstStyle/>
              <a:p>
                <a:r>
                  <a:rPr lang="en-US">
                    <a:noFill/>
                  </a:rPr>
                  <a:t> </a:t>
                </a:r>
              </a:p>
            </p:txBody>
          </p:sp>
        </mc:Fallback>
      </mc:AlternateContent>
      <p:sp>
        <p:nvSpPr>
          <p:cNvPr id="12" name="Rectangle 11"/>
          <p:cNvSpPr/>
          <p:nvPr/>
        </p:nvSpPr>
        <p:spPr>
          <a:xfrm>
            <a:off x="4803774" y="4663440"/>
            <a:ext cx="2756501" cy="522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20527221"/>
              </p:ext>
            </p:extLst>
          </p:nvPr>
        </p:nvGraphicFramePr>
        <p:xfrm>
          <a:off x="10412379" y="2424441"/>
          <a:ext cx="1476375" cy="884238"/>
        </p:xfrm>
        <a:graphic>
          <a:graphicData uri="http://schemas.openxmlformats.org/presentationml/2006/ole">
            <mc:AlternateContent xmlns:mc="http://schemas.openxmlformats.org/markup-compatibility/2006">
              <mc:Choice xmlns:v="urn:schemas-microsoft-com:vml" Requires="v">
                <p:oleObj spid="_x0000_s4141" name="Equation" r:id="rId5" imgW="507960" imgH="304560" progId="Equation.3">
                  <p:embed/>
                </p:oleObj>
              </mc:Choice>
              <mc:Fallback>
                <p:oleObj name="Equation" r:id="rId5" imgW="507960" imgH="304560" progId="Equation.3">
                  <p:embed/>
                  <p:pic>
                    <p:nvPicPr>
                      <p:cNvPr id="4" name="Object 3"/>
                      <p:cNvPicPr/>
                      <p:nvPr/>
                    </p:nvPicPr>
                    <p:blipFill>
                      <a:blip r:embed="rId6"/>
                      <a:stretch>
                        <a:fillRect/>
                      </a:stretch>
                    </p:blipFill>
                    <p:spPr>
                      <a:xfrm>
                        <a:off x="10412379" y="2424441"/>
                        <a:ext cx="1476375" cy="884238"/>
                      </a:xfrm>
                      <a:prstGeom prst="rect">
                        <a:avLst/>
                      </a:prstGeom>
                    </p:spPr>
                  </p:pic>
                </p:oleObj>
              </mc:Fallback>
            </mc:AlternateContent>
          </a:graphicData>
        </a:graphic>
      </p:graphicFrame>
      <p:pic>
        <p:nvPicPr>
          <p:cNvPr id="6331" name="Picture 1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1822" y="2211867"/>
            <a:ext cx="2386878" cy="209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a:off x="380682" y="4749212"/>
                <a:ext cx="8481378" cy="23491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a:rPr>
                          </m:ctrlPr>
                        </m:accPr>
                        <m:e>
                          <m:r>
                            <a:rPr lang="en-US" sz="2400" i="1">
                              <a:latin typeface="Cambria Math"/>
                              <a:ea typeface="Cambria Math"/>
                            </a:rPr>
                            <m:t>𝜃</m:t>
                          </m:r>
                        </m:e>
                      </m:acc>
                      <m:r>
                        <a:rPr lang="en-US" sz="2400">
                          <a:latin typeface="Cambria Math"/>
                          <a:ea typeface="Cambria Math"/>
                        </a:rPr>
                        <m:t>=</m:t>
                      </m:r>
                      <m:d>
                        <m:dPr>
                          <m:ctrlPr>
                            <a:rPr lang="en-US" sz="2400" i="1">
                              <a:latin typeface="Cambria Math" panose="02040503050406030204" pitchFamily="18" charset="0"/>
                              <a:ea typeface="Cambria Math"/>
                            </a:rPr>
                          </m:ctrlPr>
                        </m:dPr>
                        <m:e>
                          <m:r>
                            <a:rPr lang="en-US" sz="2400">
                              <a:latin typeface="Cambria Math"/>
                              <a:ea typeface="Cambria Math"/>
                            </a:rPr>
                            <m:t>1+</m:t>
                          </m:r>
                          <m:r>
                            <m:rPr>
                              <m:sty m:val="p"/>
                            </m:rPr>
                            <a:rPr lang="el-GR" sz="2400" i="1">
                              <a:latin typeface="Cambria Math"/>
                              <a:ea typeface="Cambria Math"/>
                            </a:rPr>
                            <m:t>α</m:t>
                          </m:r>
                        </m:e>
                      </m:d>
                      <m:d>
                        <m:dPr>
                          <m:ctrlPr>
                            <a:rPr lang="en-US" sz="2400" i="1">
                              <a:latin typeface="Cambria Math" panose="02040503050406030204" pitchFamily="18" charset="0"/>
                              <a:ea typeface="Cambria Math"/>
                            </a:rPr>
                          </m:ctrlPr>
                        </m:dPr>
                        <m:e>
                          <m:f>
                            <m:fPr>
                              <m:ctrlPr>
                                <a:rPr lang="en-US" sz="2400" i="1">
                                  <a:latin typeface="Cambria Math" panose="02040503050406030204" pitchFamily="18" charset="0"/>
                                  <a:ea typeface="Cambria Math"/>
                                </a:rPr>
                              </m:ctrlPr>
                            </m:fPr>
                            <m:num>
                              <m:sSub>
                                <m:sSubPr>
                                  <m:ctrlPr>
                                    <a:rPr lang="en-US" sz="2400" i="1">
                                      <a:latin typeface="Cambria Math" panose="02040503050406030204" pitchFamily="18" charset="0"/>
                                      <a:ea typeface="Cambria Math"/>
                                    </a:rPr>
                                  </m:ctrlPr>
                                </m:sSubPr>
                                <m:e>
                                  <m:r>
                                    <a:rPr lang="en-US" sz="2400" i="1">
                                      <a:latin typeface="Cambria Math"/>
                                      <a:ea typeface="Cambria Math"/>
                                    </a:rPr>
                                    <m:t>𝜔</m:t>
                                  </m:r>
                                </m:e>
                                <m:sub>
                                  <m:r>
                                    <a:rPr lang="en-US" sz="2400" i="1">
                                      <a:latin typeface="Cambria Math"/>
                                      <a:ea typeface="Cambria Math"/>
                                    </a:rPr>
                                    <m:t>𝑧</m:t>
                                  </m:r>
                                </m:sub>
                              </m:sSub>
                            </m:num>
                            <m:den>
                              <m:r>
                                <a:rPr lang="en-US" sz="2400" i="1">
                                  <a:latin typeface="Cambria Math"/>
                                  <a:ea typeface="Cambria Math"/>
                                </a:rPr>
                                <m:t>2</m:t>
                              </m:r>
                            </m:den>
                          </m:f>
                        </m:e>
                      </m:d>
                      <m:r>
                        <a:rPr lang="en-US" sz="2400" i="1">
                          <a:latin typeface="Cambria Math"/>
                          <a:ea typeface="Cambria Math"/>
                        </a:rPr>
                        <m:t>−</m:t>
                      </m:r>
                      <m:r>
                        <a:rPr lang="en-US" sz="2400" i="1">
                          <a:latin typeface="Cambria Math"/>
                          <a:ea typeface="Cambria Math"/>
                        </a:rPr>
                        <m:t>𝛼</m:t>
                      </m:r>
                      <m:r>
                        <a:rPr lang="en-US" sz="2400" i="1">
                          <a:latin typeface="Cambria Math"/>
                          <a:ea typeface="Cambria Math"/>
                        </a:rPr>
                        <m:t>(2</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𝑥</m:t>
                          </m:r>
                        </m:sub>
                      </m:sSub>
                      <m:r>
                        <a:rPr lang="en-US" sz="2400" i="1">
                          <a:latin typeface="Cambria Math"/>
                          <a:ea typeface="Cambria Math"/>
                        </a:rPr>
                        <m:t>𝑐𝑜𝑠</m:t>
                      </m:r>
                      <m:r>
                        <a:rPr lang="en-US" sz="2400" i="1">
                          <a:latin typeface="Cambria Math"/>
                          <a:ea typeface="Cambria Math"/>
                        </a:rPr>
                        <m:t>𝜃</m:t>
                      </m:r>
                      <m:r>
                        <a:rPr lang="en-US" sz="2400" i="1">
                          <a:latin typeface="Cambria Math"/>
                          <a:ea typeface="Cambria Math"/>
                        </a:rPr>
                        <m:t>𝑠𝑖𝑛</m:t>
                      </m:r>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𝑦</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𝑐𝑜𝑠</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𝑦</m:t>
                          </m:r>
                          <m:r>
                            <a:rPr lang="en-US" sz="2400" i="1">
                              <a:latin typeface="Cambria Math"/>
                              <a:ea typeface="Cambria Math"/>
                            </a:rPr>
                            <m:t>,</m:t>
                          </m:r>
                          <m:r>
                            <a:rPr lang="en-US" sz="2400" i="1">
                              <a:latin typeface="Cambria Math"/>
                              <a:ea typeface="Cambria Math"/>
                            </a:rPr>
                            <m:t>𝑥</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𝑠𝑖𝑛</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oMath>
                  </m:oMathPara>
                </a14:m>
                <a:endParaRPr lang="en-US" sz="2400" dirty="0">
                  <a:latin typeface="Yu Gothic" panose="020B0400000000000000" pitchFamily="34" charset="-128"/>
                  <a:ea typeface="Yu Gothic" panose="020B0400000000000000" pitchFamily="34" charset="-128"/>
                </a:endParaRPr>
              </a:p>
              <a:p>
                <a:endParaRPr lang="en-US" sz="2800" dirty="0">
                  <a:latin typeface="Yu Gothic" panose="020B0400000000000000" pitchFamily="34" charset="-128"/>
                  <a:ea typeface="Yu Gothic" panose="020B0400000000000000" pitchFamily="34" charset="-128"/>
                </a:endParaRPr>
              </a:p>
              <a:p>
                <a:endParaRPr lang="en-US" dirty="0">
                  <a:latin typeface="Yu Gothic" panose="020B0400000000000000" pitchFamily="34" charset="-128"/>
                  <a:ea typeface="Yu Gothic" panose="020B0400000000000000" pitchFamily="34" charset="-12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80682" y="4749212"/>
                <a:ext cx="8481378" cy="2349105"/>
              </a:xfrm>
              <a:prstGeom prst="rect">
                <a:avLst/>
              </a:prstGeom>
              <a:blipFill>
                <a:blip r:embed="rId8"/>
                <a:stretch>
                  <a:fillRect/>
                </a:stretch>
              </a:blipFill>
            </p:spPr>
            <p:txBody>
              <a:bodyPr/>
              <a:lstStyle/>
              <a:p>
                <a:r>
                  <a:rPr lang="en-US">
                    <a:noFill/>
                  </a:rPr>
                  <a:t> </a:t>
                </a:r>
              </a:p>
            </p:txBody>
          </p:sp>
        </mc:Fallback>
      </mc:AlternateContent>
      <p:sp>
        <p:nvSpPr>
          <p:cNvPr id="6" name="Rectangle 5"/>
          <p:cNvSpPr/>
          <p:nvPr/>
        </p:nvSpPr>
        <p:spPr>
          <a:xfrm>
            <a:off x="1981201" y="2394201"/>
            <a:ext cx="370703" cy="41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4" name="TextBox 7">
            <a:extLst>
              <a:ext uri="{FF2B5EF4-FFF2-40B4-BE49-F238E27FC236}">
                <a16:creationId xmlns:a16="http://schemas.microsoft.com/office/drawing/2014/main" id="{E54BBBFC-95EF-474C-9131-4ECA8E8BF680}"/>
              </a:ext>
            </a:extLst>
          </p:cNvPr>
          <p:cNvSpPr txBox="1">
            <a:spLocks noChangeArrowheads="1"/>
          </p:cNvSpPr>
          <p:nvPr/>
        </p:nvSpPr>
        <p:spPr bwMode="auto">
          <a:xfrm>
            <a:off x="4691270" y="6412072"/>
            <a:ext cx="7372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lvl="0" algn="ctr" defTabSz="457200" eaLnBrk="1" hangingPunct="1">
              <a:defRPr/>
            </a:pPr>
            <a:r>
              <a:rPr kumimoji="0" lang="en-US" sz="1600" dirty="0" smtClean="0">
                <a:solidFill>
                  <a:prstClr val="black"/>
                </a:solidFill>
                <a:latin typeface="Calibri"/>
              </a:rPr>
              <a:t>Berman</a:t>
            </a:r>
            <a:r>
              <a:rPr kumimoji="0" lang="en-US" sz="1600" dirty="0">
                <a:solidFill>
                  <a:prstClr val="black"/>
                </a:solidFill>
                <a:latin typeface="Calibri"/>
              </a:rPr>
              <a:t>, </a:t>
            </a:r>
            <a:r>
              <a:rPr kumimoji="0" lang="en-US" sz="1600" dirty="0" err="1" smtClean="0">
                <a:solidFill>
                  <a:prstClr val="black"/>
                </a:solidFill>
                <a:latin typeface="Calibri"/>
              </a:rPr>
              <a:t>Buggeln</a:t>
            </a:r>
            <a:r>
              <a:rPr kumimoji="0" lang="en-US" sz="1600" dirty="0">
                <a:solidFill>
                  <a:prstClr val="black"/>
                </a:solidFill>
                <a:latin typeface="Calibri"/>
              </a:rPr>
              <a:t>, </a:t>
            </a:r>
            <a:r>
              <a:rPr kumimoji="0" lang="en-US" sz="1600" dirty="0" smtClean="0">
                <a:solidFill>
                  <a:prstClr val="black"/>
                </a:solidFill>
                <a:latin typeface="Calibri"/>
              </a:rPr>
              <a:t>Brantley</a:t>
            </a:r>
            <a:r>
              <a:rPr kumimoji="0" lang="en-US" sz="1600" dirty="0">
                <a:solidFill>
                  <a:prstClr val="black"/>
                </a:solidFill>
                <a:latin typeface="Calibri"/>
              </a:rPr>
              <a:t>, </a:t>
            </a:r>
            <a:r>
              <a:rPr kumimoji="0" lang="en-US" sz="1600" dirty="0" smtClean="0">
                <a:solidFill>
                  <a:prstClr val="black"/>
                </a:solidFill>
                <a:latin typeface="Calibri"/>
              </a:rPr>
              <a:t>Mitchell</a:t>
            </a:r>
            <a:r>
              <a:rPr kumimoji="0" lang="en-US" sz="1600" dirty="0">
                <a:solidFill>
                  <a:prstClr val="black"/>
                </a:solidFill>
                <a:latin typeface="Calibri"/>
              </a:rPr>
              <a:t>, and </a:t>
            </a:r>
            <a:r>
              <a:rPr kumimoji="0" lang="en-US" sz="1600" dirty="0" smtClean="0">
                <a:solidFill>
                  <a:prstClr val="black"/>
                </a:solidFill>
                <a:latin typeface="Calibri"/>
              </a:rPr>
              <a:t>Solomon</a:t>
            </a:r>
            <a:r>
              <a:rPr kumimoji="0" lang="en-US" sz="1600" dirty="0">
                <a:solidFill>
                  <a:prstClr val="black"/>
                </a:solidFill>
                <a:latin typeface="Calibri"/>
              </a:rPr>
              <a:t>, Phys. Rev. Fluids 6 L012501 (2021)</a:t>
            </a:r>
          </a:p>
        </p:txBody>
      </p:sp>
    </p:spTree>
    <p:extLst>
      <p:ext uri="{BB962C8B-B14F-4D97-AF65-F5344CB8AC3E}">
        <p14:creationId xmlns:p14="http://schemas.microsoft.com/office/powerpoint/2010/main" val="17459655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Yu Gothic" panose="020B0400000000000000" pitchFamily="34" charset="-128"/>
                <a:ea typeface="Yu Gothic" panose="020B0400000000000000" pitchFamily="34" charset="-128"/>
              </a:rPr>
              <a:t>Theory for Swimmers </a:t>
            </a:r>
          </a:p>
        </p:txBody>
      </p:sp>
      <p:sp>
        <p:nvSpPr>
          <p:cNvPr id="8" name="TextBox 7"/>
          <p:cNvSpPr txBox="1"/>
          <p:nvPr/>
        </p:nvSpPr>
        <p:spPr>
          <a:xfrm>
            <a:off x="4351868" y="2301116"/>
            <a:ext cx="6143679"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swimming speed without a flow and characteristic flow speed</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swimmer</a:t>
            </a:r>
          </a:p>
        </p:txBody>
      </p:sp>
      <mc:AlternateContent xmlns:mc="http://schemas.openxmlformats.org/markup-compatibility/2006" xmlns:a14="http://schemas.microsoft.com/office/drawing/2010/main">
        <mc:Choice Requires="a14">
          <p:sp>
            <p:nvSpPr>
              <p:cNvPr id="11" name="TextBox 10"/>
              <p:cNvSpPr txBox="1"/>
              <p:nvPr/>
            </p:nvSpPr>
            <p:spPr>
              <a:xfrm>
                <a:off x="9448407" y="4636770"/>
                <a:ext cx="2615743" cy="1233479"/>
              </a:xfrm>
              <a:prstGeom prst="rect">
                <a:avLst/>
              </a:prstGeom>
              <a:noFill/>
            </p:spPr>
            <p:txBody>
              <a:bodyPr wrap="square" rtlCol="0">
                <a:spAutoFit/>
              </a:bodyPr>
              <a:lstStyle/>
              <a:p>
                <a:pPr algn="ctr"/>
                <a:r>
                  <a:rPr lang="en-US" sz="2400" dirty="0">
                    <a:solidFill>
                      <a:srgbClr val="FF0000"/>
                    </a:solidFill>
                    <a:latin typeface="Yu Gothic" panose="020B0400000000000000" pitchFamily="34" charset="-128"/>
                    <a:ea typeface="Yu Gothic" panose="020B0400000000000000" pitchFamily="34" charset="-128"/>
                  </a:rPr>
                  <a:t>where</a:t>
                </a:r>
                <a:r>
                  <a:rPr lang="en-US" sz="2400" dirty="0">
                    <a:latin typeface="Yu Gothic" panose="020B0400000000000000" pitchFamily="34" charset="-128"/>
                    <a:ea typeface="Yu Gothic" panose="020B0400000000000000" pitchFamily="34" charset="-128"/>
                  </a:rPr>
                  <a:t> </a:t>
                </a:r>
                <a:r>
                  <a:rPr lang="en-US" sz="2400" dirty="0">
                    <a:latin typeface="Symbol" panose="05050102010706020507" pitchFamily="18" charset="2"/>
                    <a:ea typeface="Yu Gothic" panose="020B0400000000000000" pitchFamily="34" charset="-128"/>
                  </a:rPr>
                  <a:t>g</a:t>
                </a:r>
                <a:r>
                  <a:rPr lang="en-US" sz="2400" dirty="0">
                    <a:latin typeface="Yu Gothic" panose="020B0400000000000000" pitchFamily="34" charset="-128"/>
                    <a:ea typeface="Yu Gothic" panose="020B0400000000000000" pitchFamily="34" charset="-128"/>
                  </a:rPr>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rPr>
                          <m:t>||</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ea typeface="Cambria Math"/>
                          </a:rPr>
                          <m:t>⊥</m:t>
                        </m:r>
                      </m:sub>
                    </m:sSub>
                  </m:oMath>
                </a14:m>
                <a:r>
                  <a:rPr lang="en-US" sz="2400" dirty="0">
                    <a:latin typeface="Yu Gothic" panose="020B0400000000000000" pitchFamily="34" charset="-128"/>
                    <a:ea typeface="Yu Gothic" panose="020B0400000000000000" pitchFamily="34" charset="-128"/>
                  </a:rPr>
                  <a:t> </a:t>
                </a:r>
                <a:r>
                  <a:rPr lang="en-US" sz="2400" dirty="0">
                    <a:solidFill>
                      <a:srgbClr val="FF0000"/>
                    </a:solidFill>
                    <a:latin typeface="Yu Gothic" panose="020B0400000000000000" pitchFamily="34" charset="-128"/>
                    <a:ea typeface="Yu Gothic" panose="020B0400000000000000" pitchFamily="34" charset="-128"/>
                  </a:rPr>
                  <a:t>is the aspect ratio of the swimmer.</a:t>
                </a:r>
              </a:p>
            </p:txBody>
          </p:sp>
        </mc:Choice>
        <mc:Fallback xmlns="">
          <p:sp>
            <p:nvSpPr>
              <p:cNvPr id="11" name="TextBox 10"/>
              <p:cNvSpPr txBox="1">
                <a:spLocks noRot="1" noChangeAspect="1" noMove="1" noResize="1" noEditPoints="1" noAdjustHandles="1" noChangeArrowheads="1" noChangeShapeType="1" noTextEdit="1"/>
              </p:cNvSpPr>
              <p:nvPr/>
            </p:nvSpPr>
            <p:spPr>
              <a:xfrm>
                <a:off x="9448407" y="4636770"/>
                <a:ext cx="2615743" cy="1233479"/>
              </a:xfrm>
              <a:prstGeom prst="rect">
                <a:avLst/>
              </a:prstGeom>
              <a:blipFill>
                <a:blip r:embed="rId4"/>
                <a:stretch>
                  <a:fillRect l="-699" t="-4455" r="-4196" b="-10396"/>
                </a:stretch>
              </a:blipFill>
            </p:spPr>
            <p:txBody>
              <a:bodyPr/>
              <a:lstStyle/>
              <a:p>
                <a:r>
                  <a:rPr lang="en-US">
                    <a:noFill/>
                  </a:rPr>
                  <a:t> </a:t>
                </a:r>
              </a:p>
            </p:txBody>
          </p:sp>
        </mc:Fallback>
      </mc:AlternateContent>
      <p:sp>
        <p:nvSpPr>
          <p:cNvPr id="12" name="Rectangle 11"/>
          <p:cNvSpPr/>
          <p:nvPr/>
        </p:nvSpPr>
        <p:spPr>
          <a:xfrm>
            <a:off x="4803774" y="4663440"/>
            <a:ext cx="2756501" cy="522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12543757"/>
              </p:ext>
            </p:extLst>
          </p:nvPr>
        </p:nvGraphicFramePr>
        <p:xfrm>
          <a:off x="10464925" y="2939603"/>
          <a:ext cx="1476375" cy="884238"/>
        </p:xfrm>
        <a:graphic>
          <a:graphicData uri="http://schemas.openxmlformats.org/presentationml/2006/ole">
            <mc:AlternateContent xmlns:mc="http://schemas.openxmlformats.org/markup-compatibility/2006">
              <mc:Choice xmlns:v="urn:schemas-microsoft-com:vml" Requires="v">
                <p:oleObj spid="_x0000_s5165" name="Equation" r:id="rId5" imgW="507960" imgH="304560" progId="Equation.3">
                  <p:embed/>
                </p:oleObj>
              </mc:Choice>
              <mc:Fallback>
                <p:oleObj name="Equation" r:id="rId5" imgW="507960" imgH="304560" progId="Equation.3">
                  <p:embed/>
                  <p:pic>
                    <p:nvPicPr>
                      <p:cNvPr id="4" name="Object 3"/>
                      <p:cNvPicPr/>
                      <p:nvPr/>
                    </p:nvPicPr>
                    <p:blipFill>
                      <a:blip r:embed="rId6"/>
                      <a:stretch>
                        <a:fillRect/>
                      </a:stretch>
                    </p:blipFill>
                    <p:spPr>
                      <a:xfrm>
                        <a:off x="10464925" y="2939603"/>
                        <a:ext cx="1476375" cy="88423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373513" y="4769125"/>
                <a:ext cx="8481378" cy="23491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a:rPr>
                          </m:ctrlPr>
                        </m:accPr>
                        <m:e>
                          <m:r>
                            <a:rPr lang="en-US" sz="2400" i="1">
                              <a:latin typeface="Cambria Math"/>
                              <a:ea typeface="Cambria Math"/>
                            </a:rPr>
                            <m:t>𝜃</m:t>
                          </m:r>
                        </m:e>
                      </m:acc>
                      <m:r>
                        <a:rPr lang="en-US" sz="2400">
                          <a:latin typeface="Cambria Math"/>
                          <a:ea typeface="Cambria Math"/>
                        </a:rPr>
                        <m:t>=</m:t>
                      </m:r>
                      <m:d>
                        <m:dPr>
                          <m:ctrlPr>
                            <a:rPr lang="en-US" sz="2400" i="1">
                              <a:latin typeface="Cambria Math" panose="02040503050406030204" pitchFamily="18" charset="0"/>
                              <a:ea typeface="Cambria Math"/>
                            </a:rPr>
                          </m:ctrlPr>
                        </m:dPr>
                        <m:e>
                          <m:r>
                            <a:rPr lang="en-US" sz="2400">
                              <a:latin typeface="Cambria Math"/>
                              <a:ea typeface="Cambria Math"/>
                            </a:rPr>
                            <m:t>1+</m:t>
                          </m:r>
                          <m:r>
                            <m:rPr>
                              <m:sty m:val="p"/>
                            </m:rPr>
                            <a:rPr lang="el-GR" sz="2400" i="1">
                              <a:latin typeface="Cambria Math"/>
                              <a:ea typeface="Cambria Math"/>
                            </a:rPr>
                            <m:t>α</m:t>
                          </m:r>
                        </m:e>
                      </m:d>
                      <m:d>
                        <m:dPr>
                          <m:ctrlPr>
                            <a:rPr lang="en-US" sz="2400" i="1">
                              <a:latin typeface="Cambria Math" panose="02040503050406030204" pitchFamily="18" charset="0"/>
                              <a:ea typeface="Cambria Math"/>
                            </a:rPr>
                          </m:ctrlPr>
                        </m:dPr>
                        <m:e>
                          <m:f>
                            <m:fPr>
                              <m:ctrlPr>
                                <a:rPr lang="en-US" sz="2400" i="1">
                                  <a:latin typeface="Cambria Math" panose="02040503050406030204" pitchFamily="18" charset="0"/>
                                  <a:ea typeface="Cambria Math"/>
                                </a:rPr>
                              </m:ctrlPr>
                            </m:fPr>
                            <m:num>
                              <m:sSub>
                                <m:sSubPr>
                                  <m:ctrlPr>
                                    <a:rPr lang="en-US" sz="2400" i="1">
                                      <a:latin typeface="Cambria Math" panose="02040503050406030204" pitchFamily="18" charset="0"/>
                                      <a:ea typeface="Cambria Math"/>
                                    </a:rPr>
                                  </m:ctrlPr>
                                </m:sSubPr>
                                <m:e>
                                  <m:r>
                                    <a:rPr lang="en-US" sz="2400" i="1">
                                      <a:latin typeface="Cambria Math"/>
                                      <a:ea typeface="Cambria Math"/>
                                    </a:rPr>
                                    <m:t>𝜔</m:t>
                                  </m:r>
                                </m:e>
                                <m:sub>
                                  <m:r>
                                    <a:rPr lang="en-US" sz="2400" i="1">
                                      <a:latin typeface="Cambria Math"/>
                                      <a:ea typeface="Cambria Math"/>
                                    </a:rPr>
                                    <m:t>𝑧</m:t>
                                  </m:r>
                                </m:sub>
                              </m:sSub>
                            </m:num>
                            <m:den>
                              <m:r>
                                <a:rPr lang="en-US" sz="2400" i="1">
                                  <a:latin typeface="Cambria Math"/>
                                  <a:ea typeface="Cambria Math"/>
                                </a:rPr>
                                <m:t>2</m:t>
                              </m:r>
                            </m:den>
                          </m:f>
                        </m:e>
                      </m:d>
                      <m:r>
                        <a:rPr lang="en-US" sz="2400" i="1">
                          <a:latin typeface="Cambria Math"/>
                          <a:ea typeface="Cambria Math"/>
                        </a:rPr>
                        <m:t>−</m:t>
                      </m:r>
                      <m:r>
                        <a:rPr lang="en-US" sz="2400" i="1">
                          <a:latin typeface="Cambria Math"/>
                          <a:ea typeface="Cambria Math"/>
                        </a:rPr>
                        <m:t>𝛼</m:t>
                      </m:r>
                      <m:r>
                        <a:rPr lang="en-US" sz="2400" i="1">
                          <a:latin typeface="Cambria Math"/>
                          <a:ea typeface="Cambria Math"/>
                        </a:rPr>
                        <m:t>(2</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𝑥</m:t>
                          </m:r>
                        </m:sub>
                      </m:sSub>
                      <m:r>
                        <a:rPr lang="en-US" sz="2400" i="1">
                          <a:latin typeface="Cambria Math"/>
                          <a:ea typeface="Cambria Math"/>
                        </a:rPr>
                        <m:t>𝑐𝑜𝑠</m:t>
                      </m:r>
                      <m:r>
                        <a:rPr lang="en-US" sz="2400" i="1">
                          <a:latin typeface="Cambria Math"/>
                          <a:ea typeface="Cambria Math"/>
                        </a:rPr>
                        <m:t>𝜃</m:t>
                      </m:r>
                      <m:r>
                        <a:rPr lang="en-US" sz="2400" i="1">
                          <a:latin typeface="Cambria Math"/>
                          <a:ea typeface="Cambria Math"/>
                        </a:rPr>
                        <m:t>𝑠𝑖𝑛</m:t>
                      </m:r>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𝑦</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𝑐𝑜𝑠</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𝑦</m:t>
                          </m:r>
                          <m:r>
                            <a:rPr lang="en-US" sz="2400" i="1">
                              <a:latin typeface="Cambria Math"/>
                              <a:ea typeface="Cambria Math"/>
                            </a:rPr>
                            <m:t>,</m:t>
                          </m:r>
                          <m:r>
                            <a:rPr lang="en-US" sz="2400" i="1">
                              <a:latin typeface="Cambria Math"/>
                              <a:ea typeface="Cambria Math"/>
                            </a:rPr>
                            <m:t>𝑥</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𝑠𝑖𝑛</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oMath>
                  </m:oMathPara>
                </a14:m>
                <a:endParaRPr lang="en-US" sz="2400" dirty="0">
                  <a:ea typeface="Cambria Math"/>
                </a:endParaRPr>
              </a:p>
              <a:p>
                <a:endParaRPr lang="en-US" sz="2800" dirty="0">
                  <a:ea typeface="Cambria Math"/>
                </a:endParaRPr>
              </a:p>
              <a:p>
                <a:endParaRPr lang="en-US" dirty="0">
                  <a:ea typeface="Cambria Math"/>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73513" y="4769125"/>
                <a:ext cx="8481378" cy="2349105"/>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1981201" y="2394201"/>
            <a:ext cx="370703" cy="41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4" name="TextBox 13"/>
          <p:cNvSpPr txBox="1"/>
          <p:nvPr/>
        </p:nvSpPr>
        <p:spPr>
          <a:xfrm>
            <a:off x="7820249" y="384501"/>
            <a:ext cx="4343399" cy="1384995"/>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Swimmer can</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be </a:t>
            </a:r>
            <a:r>
              <a:rPr lang="en-US" sz="2800" dirty="0" err="1">
                <a:solidFill>
                  <a:srgbClr val="FF0000"/>
                </a:solidFill>
                <a:latin typeface="Yu Gothic" panose="020B0400000000000000" pitchFamily="34" charset="-128"/>
                <a:ea typeface="Yu Gothic" panose="020B0400000000000000" pitchFamily="34" charset="-128"/>
                <a:sym typeface="Wingdings" panose="05000000000000000000" pitchFamily="2" charset="2"/>
              </a:rPr>
              <a:t>advected</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 by the flow</a:t>
            </a:r>
            <a:endParaRPr lang="en-US" sz="2800" dirty="0">
              <a:solidFill>
                <a:srgbClr val="FF0000"/>
              </a:solidFill>
              <a:latin typeface="Yu Gothic" panose="020B0400000000000000" pitchFamily="34" charset="-128"/>
              <a:ea typeface="Yu Gothic" panose="020B0400000000000000" pitchFamily="34" charset="-128"/>
            </a:endParaRPr>
          </a:p>
        </p:txBody>
      </p:sp>
      <p:sp>
        <p:nvSpPr>
          <p:cNvPr id="7" name="Oval 6"/>
          <p:cNvSpPr/>
          <p:nvPr/>
        </p:nvSpPr>
        <p:spPr>
          <a:xfrm rot="19960125">
            <a:off x="2109665" y="3569882"/>
            <a:ext cx="1134308" cy="499621"/>
          </a:xfrm>
          <a:prstGeom prst="ellipse">
            <a:avLst/>
          </a:prstGeom>
          <a:solidFill>
            <a:srgbClr val="2D87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cxnSp>
        <p:nvCxnSpPr>
          <p:cNvPr id="10" name="Straight Arrow Connector 9"/>
          <p:cNvCxnSpPr/>
          <p:nvPr/>
        </p:nvCxnSpPr>
        <p:spPr>
          <a:xfrm flipV="1">
            <a:off x="2763298" y="2877178"/>
            <a:ext cx="221063" cy="616300"/>
          </a:xfrm>
          <a:prstGeom prst="straightConnector1">
            <a:avLst/>
          </a:prstGeom>
          <a:ln>
            <a:headEnd type="none" w="med" len="med"/>
            <a:tailEnd type="triangle" w="lg" len="med"/>
          </a:ln>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2926534" y="2893763"/>
            <a:ext cx="308149" cy="369332"/>
          </a:xfrm>
          <a:prstGeom prst="rect">
            <a:avLst/>
          </a:prstGeom>
          <a:noFill/>
        </p:spPr>
        <p:txBody>
          <a:bodyPr wrap="square" rtlCol="0">
            <a:spAutoFit/>
          </a:bodyPr>
          <a:lstStyle/>
          <a:p>
            <a:r>
              <a:rPr lang="en-US" b="1" dirty="0">
                <a:latin typeface="Yu Gothic" panose="020B0400000000000000" pitchFamily="34" charset="-128"/>
                <a:ea typeface="Yu Gothic" panose="020B0400000000000000" pitchFamily="34" charset="-128"/>
                <a:cs typeface="Times New Roman" panose="02020603050405020304" pitchFamily="18" charset="0"/>
              </a:rPr>
              <a:t>u</a:t>
            </a:r>
          </a:p>
        </p:txBody>
      </p:sp>
      <p:sp>
        <p:nvSpPr>
          <p:cNvPr id="20" name="Oval 19"/>
          <p:cNvSpPr/>
          <p:nvPr/>
        </p:nvSpPr>
        <p:spPr>
          <a:xfrm rot="19960125">
            <a:off x="2458610" y="2313930"/>
            <a:ext cx="1134308" cy="499621"/>
          </a:xfrm>
          <a:prstGeom prst="ellipse">
            <a:avLst/>
          </a:prstGeom>
          <a:solidFill>
            <a:srgbClr val="2D87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9" name="Rectangle 18"/>
          <p:cNvSpPr/>
          <p:nvPr/>
        </p:nvSpPr>
        <p:spPr>
          <a:xfrm>
            <a:off x="3234682" y="4521200"/>
            <a:ext cx="1464318" cy="812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2" name="Rectangle 21"/>
          <p:cNvSpPr/>
          <p:nvPr/>
        </p:nvSpPr>
        <p:spPr>
          <a:xfrm>
            <a:off x="446477" y="5677764"/>
            <a:ext cx="8408414" cy="6753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Yu Gothic" panose="020B0400000000000000" pitchFamily="34" charset="-128"/>
              <a:ea typeface="Yu Gothic" panose="020B0400000000000000" pitchFamily="34" charset="-128"/>
            </a:endParaRPr>
          </a:p>
        </p:txBody>
      </p:sp>
      <p:sp>
        <p:nvSpPr>
          <p:cNvPr id="23" name="Rectangle 22"/>
          <p:cNvSpPr/>
          <p:nvPr/>
        </p:nvSpPr>
        <p:spPr>
          <a:xfrm>
            <a:off x="3387082" y="4673600"/>
            <a:ext cx="1464318" cy="812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1" name="TextBox 7">
            <a:extLst>
              <a:ext uri="{FF2B5EF4-FFF2-40B4-BE49-F238E27FC236}">
                <a16:creationId xmlns:a16="http://schemas.microsoft.com/office/drawing/2014/main" id="{E54BBBFC-95EF-474C-9131-4ECA8E8BF680}"/>
              </a:ext>
            </a:extLst>
          </p:cNvPr>
          <p:cNvSpPr txBox="1">
            <a:spLocks noChangeArrowheads="1"/>
          </p:cNvSpPr>
          <p:nvPr/>
        </p:nvSpPr>
        <p:spPr bwMode="auto">
          <a:xfrm>
            <a:off x="4691270" y="6412072"/>
            <a:ext cx="7372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lvl="0" algn="ctr" defTabSz="457200" eaLnBrk="1" hangingPunct="1">
              <a:defRPr/>
            </a:pPr>
            <a:r>
              <a:rPr kumimoji="0" lang="en-US" sz="1600" dirty="0" smtClean="0">
                <a:solidFill>
                  <a:prstClr val="black"/>
                </a:solidFill>
                <a:latin typeface="Calibri"/>
              </a:rPr>
              <a:t>Berman</a:t>
            </a:r>
            <a:r>
              <a:rPr kumimoji="0" lang="en-US" sz="1600" dirty="0">
                <a:solidFill>
                  <a:prstClr val="black"/>
                </a:solidFill>
                <a:latin typeface="Calibri"/>
              </a:rPr>
              <a:t>, </a:t>
            </a:r>
            <a:r>
              <a:rPr kumimoji="0" lang="en-US" sz="1600" dirty="0" err="1" smtClean="0">
                <a:solidFill>
                  <a:prstClr val="black"/>
                </a:solidFill>
                <a:latin typeface="Calibri"/>
              </a:rPr>
              <a:t>Buggeln</a:t>
            </a:r>
            <a:r>
              <a:rPr kumimoji="0" lang="en-US" sz="1600" dirty="0">
                <a:solidFill>
                  <a:prstClr val="black"/>
                </a:solidFill>
                <a:latin typeface="Calibri"/>
              </a:rPr>
              <a:t>, </a:t>
            </a:r>
            <a:r>
              <a:rPr kumimoji="0" lang="en-US" sz="1600" dirty="0" smtClean="0">
                <a:solidFill>
                  <a:prstClr val="black"/>
                </a:solidFill>
                <a:latin typeface="Calibri"/>
              </a:rPr>
              <a:t>Brantley</a:t>
            </a:r>
            <a:r>
              <a:rPr kumimoji="0" lang="en-US" sz="1600" dirty="0">
                <a:solidFill>
                  <a:prstClr val="black"/>
                </a:solidFill>
                <a:latin typeface="Calibri"/>
              </a:rPr>
              <a:t>, </a:t>
            </a:r>
            <a:r>
              <a:rPr kumimoji="0" lang="en-US" sz="1600" dirty="0" smtClean="0">
                <a:solidFill>
                  <a:prstClr val="black"/>
                </a:solidFill>
                <a:latin typeface="Calibri"/>
              </a:rPr>
              <a:t>Mitchell</a:t>
            </a:r>
            <a:r>
              <a:rPr kumimoji="0" lang="en-US" sz="1600" dirty="0">
                <a:solidFill>
                  <a:prstClr val="black"/>
                </a:solidFill>
                <a:latin typeface="Calibri"/>
              </a:rPr>
              <a:t>, and </a:t>
            </a:r>
            <a:r>
              <a:rPr kumimoji="0" lang="en-US" sz="1600" dirty="0" smtClean="0">
                <a:solidFill>
                  <a:prstClr val="black"/>
                </a:solidFill>
                <a:latin typeface="Calibri"/>
              </a:rPr>
              <a:t>Solomon</a:t>
            </a:r>
            <a:r>
              <a:rPr kumimoji="0" lang="en-US" sz="1600" dirty="0">
                <a:solidFill>
                  <a:prstClr val="black"/>
                </a:solidFill>
                <a:latin typeface="Calibri"/>
              </a:rPr>
              <a:t>, Phys. Rev. Fluids 6 L012501 (2021)</a:t>
            </a:r>
          </a:p>
        </p:txBody>
      </p:sp>
    </p:spTree>
    <p:extLst>
      <p:ext uri="{BB962C8B-B14F-4D97-AF65-F5344CB8AC3E}">
        <p14:creationId xmlns:p14="http://schemas.microsoft.com/office/powerpoint/2010/main" val="3059113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Yu Gothic" panose="020B0400000000000000" pitchFamily="34" charset="-128"/>
                <a:ea typeface="Yu Gothic" panose="020B0400000000000000" pitchFamily="34" charset="-128"/>
              </a:rPr>
              <a:t>Theory for Swimmers </a:t>
            </a:r>
          </a:p>
        </p:txBody>
      </p:sp>
      <p:sp>
        <p:nvSpPr>
          <p:cNvPr id="8" name="TextBox 7"/>
          <p:cNvSpPr txBox="1"/>
          <p:nvPr/>
        </p:nvSpPr>
        <p:spPr>
          <a:xfrm>
            <a:off x="5193176" y="2301116"/>
            <a:ext cx="5302371"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swimming speed without a flow and characteristic flow speed</a:t>
            </a:r>
          </a:p>
          <a:p>
            <a:r>
              <a:rPr lang="en-US" sz="2400" dirty="0">
                <a:latin typeface="Yu Gothic" panose="020B0400000000000000" pitchFamily="34" charset="-128"/>
                <a:ea typeface="Yu Gothic" panose="020B0400000000000000" pitchFamily="34" charset="-128"/>
                <a:sym typeface="Wingdings" pitchFamily="2" charset="2"/>
              </a:rPr>
              <a:t>θ </a:t>
            </a:r>
            <a:r>
              <a:rPr lang="en-US" sz="2400" dirty="0">
                <a:latin typeface="Yu Gothic" panose="020B0400000000000000" pitchFamily="34" charset="-128"/>
                <a:ea typeface="Yu Gothic" panose="020B0400000000000000" pitchFamily="34" charset="-128"/>
              </a:rPr>
              <a:t>:   local angle of swimmer</a:t>
            </a:r>
          </a:p>
        </p:txBody>
      </p:sp>
      <p:sp>
        <p:nvSpPr>
          <p:cNvPr id="12" name="Rectangle 11"/>
          <p:cNvSpPr/>
          <p:nvPr/>
        </p:nvSpPr>
        <p:spPr>
          <a:xfrm>
            <a:off x="4803774" y="4663440"/>
            <a:ext cx="2756501" cy="522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mc:AlternateContent xmlns:mc="http://schemas.openxmlformats.org/markup-compatibility/2006" xmlns:a14="http://schemas.microsoft.com/office/drawing/2010/main">
        <mc:Choice Requires="a14">
          <p:sp>
            <p:nvSpPr>
              <p:cNvPr id="13" name="TextBox 12"/>
              <p:cNvSpPr txBox="1"/>
              <p:nvPr/>
            </p:nvSpPr>
            <p:spPr>
              <a:xfrm>
                <a:off x="2003742" y="4447585"/>
                <a:ext cx="8481378" cy="23491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a:rPr>
                          </m:ctrlPr>
                        </m:accPr>
                        <m:e>
                          <m:r>
                            <a:rPr lang="en-US" sz="2400" i="1">
                              <a:latin typeface="Cambria Math"/>
                              <a:ea typeface="Cambria Math"/>
                            </a:rPr>
                            <m:t>𝜃</m:t>
                          </m:r>
                        </m:e>
                      </m:acc>
                      <m:r>
                        <a:rPr lang="en-US" sz="2400">
                          <a:latin typeface="Cambria Math"/>
                          <a:ea typeface="Cambria Math"/>
                        </a:rPr>
                        <m:t>=</m:t>
                      </m:r>
                      <m:d>
                        <m:dPr>
                          <m:ctrlPr>
                            <a:rPr lang="en-US" sz="2400" i="1">
                              <a:latin typeface="Cambria Math" panose="02040503050406030204" pitchFamily="18" charset="0"/>
                              <a:ea typeface="Cambria Math"/>
                            </a:rPr>
                          </m:ctrlPr>
                        </m:dPr>
                        <m:e>
                          <m:r>
                            <a:rPr lang="en-US" sz="2400">
                              <a:latin typeface="Cambria Math"/>
                              <a:ea typeface="Cambria Math"/>
                            </a:rPr>
                            <m:t>1+</m:t>
                          </m:r>
                          <m:r>
                            <m:rPr>
                              <m:sty m:val="p"/>
                            </m:rPr>
                            <a:rPr lang="el-GR" sz="2400" i="1">
                              <a:latin typeface="Cambria Math"/>
                              <a:ea typeface="Cambria Math"/>
                            </a:rPr>
                            <m:t>α</m:t>
                          </m:r>
                        </m:e>
                      </m:d>
                      <m:d>
                        <m:dPr>
                          <m:ctrlPr>
                            <a:rPr lang="en-US" sz="2400" i="1">
                              <a:latin typeface="Cambria Math" panose="02040503050406030204" pitchFamily="18" charset="0"/>
                              <a:ea typeface="Cambria Math"/>
                            </a:rPr>
                          </m:ctrlPr>
                        </m:dPr>
                        <m:e>
                          <m:f>
                            <m:fPr>
                              <m:ctrlPr>
                                <a:rPr lang="en-US" sz="2400" i="1">
                                  <a:latin typeface="Cambria Math" panose="02040503050406030204" pitchFamily="18" charset="0"/>
                                  <a:ea typeface="Cambria Math"/>
                                </a:rPr>
                              </m:ctrlPr>
                            </m:fPr>
                            <m:num>
                              <m:sSub>
                                <m:sSubPr>
                                  <m:ctrlPr>
                                    <a:rPr lang="en-US" sz="2400" i="1">
                                      <a:latin typeface="Cambria Math" panose="02040503050406030204" pitchFamily="18" charset="0"/>
                                      <a:ea typeface="Cambria Math"/>
                                    </a:rPr>
                                  </m:ctrlPr>
                                </m:sSubPr>
                                <m:e>
                                  <m:r>
                                    <a:rPr lang="en-US" sz="2400" i="1">
                                      <a:latin typeface="Cambria Math"/>
                                      <a:ea typeface="Cambria Math"/>
                                    </a:rPr>
                                    <m:t>𝜔</m:t>
                                  </m:r>
                                </m:e>
                                <m:sub>
                                  <m:r>
                                    <a:rPr lang="en-US" sz="2400" i="1">
                                      <a:latin typeface="Cambria Math"/>
                                      <a:ea typeface="Cambria Math"/>
                                    </a:rPr>
                                    <m:t>𝑧</m:t>
                                  </m:r>
                                </m:sub>
                              </m:sSub>
                            </m:num>
                            <m:den>
                              <m:r>
                                <a:rPr lang="en-US" sz="2400" i="1">
                                  <a:latin typeface="Cambria Math"/>
                                  <a:ea typeface="Cambria Math"/>
                                </a:rPr>
                                <m:t>2</m:t>
                              </m:r>
                            </m:den>
                          </m:f>
                        </m:e>
                      </m:d>
                      <m:r>
                        <a:rPr lang="en-US" sz="2400" i="1">
                          <a:latin typeface="Cambria Math"/>
                          <a:ea typeface="Cambria Math"/>
                        </a:rPr>
                        <m:t>−</m:t>
                      </m:r>
                      <m:r>
                        <a:rPr lang="en-US" sz="2400" i="1">
                          <a:latin typeface="Cambria Math"/>
                          <a:ea typeface="Cambria Math"/>
                        </a:rPr>
                        <m:t>𝛼</m:t>
                      </m:r>
                      <m:r>
                        <a:rPr lang="en-US" sz="2400" i="1">
                          <a:latin typeface="Cambria Math"/>
                          <a:ea typeface="Cambria Math"/>
                        </a:rPr>
                        <m:t>(2</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𝑥</m:t>
                          </m:r>
                        </m:sub>
                      </m:sSub>
                      <m:r>
                        <a:rPr lang="en-US" sz="2400" i="1">
                          <a:latin typeface="Cambria Math"/>
                          <a:ea typeface="Cambria Math"/>
                        </a:rPr>
                        <m:t>𝑐𝑜𝑠</m:t>
                      </m:r>
                      <m:r>
                        <a:rPr lang="en-US" sz="2400" i="1">
                          <a:latin typeface="Cambria Math"/>
                          <a:ea typeface="Cambria Math"/>
                        </a:rPr>
                        <m:t>𝜃</m:t>
                      </m:r>
                      <m:r>
                        <a:rPr lang="en-US" sz="2400" i="1">
                          <a:latin typeface="Cambria Math"/>
                          <a:ea typeface="Cambria Math"/>
                        </a:rPr>
                        <m:t>𝑠𝑖𝑛</m:t>
                      </m:r>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𝑦</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𝑐𝑜𝑠</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𝑦</m:t>
                          </m:r>
                          <m:r>
                            <a:rPr lang="en-US" sz="2400" i="1">
                              <a:latin typeface="Cambria Math"/>
                              <a:ea typeface="Cambria Math"/>
                            </a:rPr>
                            <m:t>,</m:t>
                          </m:r>
                          <m:r>
                            <a:rPr lang="en-US" sz="2400" i="1">
                              <a:latin typeface="Cambria Math"/>
                              <a:ea typeface="Cambria Math"/>
                            </a:rPr>
                            <m:t>𝑥</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𝑠𝑖𝑛</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oMath>
                  </m:oMathPara>
                </a14:m>
                <a:endParaRPr lang="en-US" sz="2400" dirty="0">
                  <a:latin typeface="Yu Gothic" panose="020B0400000000000000" pitchFamily="34" charset="-128"/>
                  <a:ea typeface="Yu Gothic" panose="020B0400000000000000" pitchFamily="34" charset="-128"/>
                </a:endParaRPr>
              </a:p>
              <a:p>
                <a:endParaRPr lang="en-US" sz="2800" dirty="0">
                  <a:latin typeface="Yu Gothic" panose="020B0400000000000000" pitchFamily="34" charset="-128"/>
                  <a:ea typeface="Yu Gothic" panose="020B0400000000000000" pitchFamily="34" charset="-128"/>
                </a:endParaRPr>
              </a:p>
              <a:p>
                <a:endParaRPr lang="en-US" dirty="0">
                  <a:latin typeface="Yu Gothic" panose="020B0400000000000000" pitchFamily="34" charset="-128"/>
                  <a:ea typeface="Yu Gothic" panose="020B0400000000000000" pitchFamily="34" charset="-12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003742" y="4447585"/>
                <a:ext cx="8481378" cy="2349105"/>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1981201" y="2394201"/>
            <a:ext cx="370703" cy="41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4" name="TextBox 13"/>
          <p:cNvSpPr txBox="1"/>
          <p:nvPr/>
        </p:nvSpPr>
        <p:spPr>
          <a:xfrm>
            <a:off x="1981201" y="1283596"/>
            <a:ext cx="4343399" cy="1384995"/>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Swimmer can</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swim relative to the fluid</a:t>
            </a:r>
            <a:endParaRPr lang="en-US" sz="2800" dirty="0">
              <a:solidFill>
                <a:srgbClr val="FF0000"/>
              </a:solidFill>
              <a:latin typeface="Yu Gothic" panose="020B0400000000000000" pitchFamily="34" charset="-128"/>
              <a:ea typeface="Yu Gothic" panose="020B0400000000000000" pitchFamily="34" charset="-128"/>
            </a:endParaRPr>
          </a:p>
        </p:txBody>
      </p:sp>
      <p:sp>
        <p:nvSpPr>
          <p:cNvPr id="7" name="Oval 6"/>
          <p:cNvSpPr/>
          <p:nvPr/>
        </p:nvSpPr>
        <p:spPr>
          <a:xfrm rot="19960125">
            <a:off x="2109665" y="3569882"/>
            <a:ext cx="1134308" cy="499621"/>
          </a:xfrm>
          <a:prstGeom prst="ellipse">
            <a:avLst/>
          </a:prstGeom>
          <a:solidFill>
            <a:srgbClr val="2D87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cxnSp>
        <p:nvCxnSpPr>
          <p:cNvPr id="10" name="Straight Arrow Connector 9"/>
          <p:cNvCxnSpPr/>
          <p:nvPr/>
        </p:nvCxnSpPr>
        <p:spPr>
          <a:xfrm flipV="1">
            <a:off x="3234682" y="3185208"/>
            <a:ext cx="647628" cy="331714"/>
          </a:xfrm>
          <a:prstGeom prst="straightConnector1">
            <a:avLst/>
          </a:prstGeom>
          <a:ln>
            <a:solidFill>
              <a:srgbClr val="FF0000"/>
            </a:solidFill>
            <a:headEnd type="none" w="med" len="med"/>
            <a:tailEnd type="triangle" w="lg" len="med"/>
          </a:ln>
          <a:effectLst/>
        </p:spPr>
        <p:style>
          <a:lnRef idx="2">
            <a:schemeClr val="dk1"/>
          </a:lnRef>
          <a:fillRef idx="0">
            <a:schemeClr val="dk1"/>
          </a:fillRef>
          <a:effectRef idx="1">
            <a:schemeClr val="dk1"/>
          </a:effectRef>
          <a:fontRef idx="minor">
            <a:schemeClr val="tx1"/>
          </a:fontRef>
        </p:style>
      </p:cxnSp>
      <p:sp>
        <p:nvSpPr>
          <p:cNvPr id="20" name="Oval 19"/>
          <p:cNvSpPr/>
          <p:nvPr/>
        </p:nvSpPr>
        <p:spPr>
          <a:xfrm rot="19960125">
            <a:off x="3933694" y="2640151"/>
            <a:ext cx="1134308" cy="499621"/>
          </a:xfrm>
          <a:prstGeom prst="ellipse">
            <a:avLst/>
          </a:prstGeom>
          <a:solidFill>
            <a:srgbClr val="2D87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2" name="Rectangle 21"/>
          <p:cNvSpPr/>
          <p:nvPr/>
        </p:nvSpPr>
        <p:spPr>
          <a:xfrm>
            <a:off x="1887053" y="5407616"/>
            <a:ext cx="8408414" cy="6753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3" name="Rectangle 22"/>
          <p:cNvSpPr/>
          <p:nvPr/>
        </p:nvSpPr>
        <p:spPr>
          <a:xfrm>
            <a:off x="2747619" y="4558008"/>
            <a:ext cx="437348" cy="812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pic>
        <p:nvPicPr>
          <p:cNvPr id="5" name="Picture 4"/>
          <p:cNvPicPr>
            <a:picLocks noChangeAspect="1"/>
          </p:cNvPicPr>
          <p:nvPr/>
        </p:nvPicPr>
        <p:blipFill>
          <a:blip r:embed="rId4"/>
          <a:stretch>
            <a:fillRect/>
          </a:stretch>
        </p:blipFill>
        <p:spPr>
          <a:xfrm>
            <a:off x="3306074" y="3040947"/>
            <a:ext cx="312768" cy="266056"/>
          </a:xfrm>
          <a:prstGeom prst="rect">
            <a:avLst/>
          </a:prstGeom>
        </p:spPr>
      </p:pic>
      <p:sp>
        <p:nvSpPr>
          <p:cNvPr id="9" name="Freeform 8"/>
          <p:cNvSpPr/>
          <p:nvPr/>
        </p:nvSpPr>
        <p:spPr>
          <a:xfrm>
            <a:off x="1765796" y="4053689"/>
            <a:ext cx="430809" cy="248327"/>
          </a:xfrm>
          <a:custGeom>
            <a:avLst/>
            <a:gdLst>
              <a:gd name="connsiteX0" fmla="*/ 687572 w 687572"/>
              <a:gd name="connsiteY0" fmla="*/ 57651 h 464707"/>
              <a:gd name="connsiteX1" fmla="*/ 411125 w 687572"/>
              <a:gd name="connsiteY1" fmla="*/ 8032 h 464707"/>
              <a:gd name="connsiteX2" fmla="*/ 326065 w 687572"/>
              <a:gd name="connsiteY2" fmla="*/ 206507 h 464707"/>
              <a:gd name="connsiteX3" fmla="*/ 262269 w 687572"/>
              <a:gd name="connsiteY3" fmla="*/ 447511 h 464707"/>
              <a:gd name="connsiteX4" fmla="*/ 0 w 687572"/>
              <a:gd name="connsiteY4" fmla="*/ 426246 h 46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72" h="464707">
                <a:moveTo>
                  <a:pt x="687572" y="57651"/>
                </a:moveTo>
                <a:cubicBezTo>
                  <a:pt x="579474" y="20437"/>
                  <a:pt x="471376" y="-16777"/>
                  <a:pt x="411125" y="8032"/>
                </a:cubicBezTo>
                <a:cubicBezTo>
                  <a:pt x="350874" y="32841"/>
                  <a:pt x="350874" y="133261"/>
                  <a:pt x="326065" y="206507"/>
                </a:cubicBezTo>
                <a:cubicBezTo>
                  <a:pt x="301256" y="279753"/>
                  <a:pt x="316613" y="410888"/>
                  <a:pt x="262269" y="447511"/>
                </a:cubicBezTo>
                <a:cubicBezTo>
                  <a:pt x="207925" y="484134"/>
                  <a:pt x="103962" y="455190"/>
                  <a:pt x="0" y="426246"/>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1" name="Freeform 20"/>
          <p:cNvSpPr/>
          <p:nvPr/>
        </p:nvSpPr>
        <p:spPr>
          <a:xfrm>
            <a:off x="3603758" y="3143881"/>
            <a:ext cx="430809" cy="248327"/>
          </a:xfrm>
          <a:custGeom>
            <a:avLst/>
            <a:gdLst>
              <a:gd name="connsiteX0" fmla="*/ 687572 w 687572"/>
              <a:gd name="connsiteY0" fmla="*/ 57651 h 464707"/>
              <a:gd name="connsiteX1" fmla="*/ 411125 w 687572"/>
              <a:gd name="connsiteY1" fmla="*/ 8032 h 464707"/>
              <a:gd name="connsiteX2" fmla="*/ 326065 w 687572"/>
              <a:gd name="connsiteY2" fmla="*/ 206507 h 464707"/>
              <a:gd name="connsiteX3" fmla="*/ 262269 w 687572"/>
              <a:gd name="connsiteY3" fmla="*/ 447511 h 464707"/>
              <a:gd name="connsiteX4" fmla="*/ 0 w 687572"/>
              <a:gd name="connsiteY4" fmla="*/ 426246 h 464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72" h="464707">
                <a:moveTo>
                  <a:pt x="687572" y="57651"/>
                </a:moveTo>
                <a:cubicBezTo>
                  <a:pt x="579474" y="20437"/>
                  <a:pt x="471376" y="-16777"/>
                  <a:pt x="411125" y="8032"/>
                </a:cubicBezTo>
                <a:cubicBezTo>
                  <a:pt x="350874" y="32841"/>
                  <a:pt x="350874" y="133261"/>
                  <a:pt x="326065" y="206507"/>
                </a:cubicBezTo>
                <a:cubicBezTo>
                  <a:pt x="301256" y="279753"/>
                  <a:pt x="316613" y="410888"/>
                  <a:pt x="262269" y="447511"/>
                </a:cubicBezTo>
                <a:cubicBezTo>
                  <a:pt x="207925" y="484134"/>
                  <a:pt x="103962" y="455190"/>
                  <a:pt x="0" y="426246"/>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7" name="TextBox 7">
            <a:extLst>
              <a:ext uri="{FF2B5EF4-FFF2-40B4-BE49-F238E27FC236}">
                <a16:creationId xmlns:a16="http://schemas.microsoft.com/office/drawing/2014/main" id="{E54BBBFC-95EF-474C-9131-4ECA8E8BF680}"/>
              </a:ext>
            </a:extLst>
          </p:cNvPr>
          <p:cNvSpPr txBox="1">
            <a:spLocks noChangeArrowheads="1"/>
          </p:cNvSpPr>
          <p:nvPr/>
        </p:nvSpPr>
        <p:spPr bwMode="auto">
          <a:xfrm>
            <a:off x="4691270" y="6412072"/>
            <a:ext cx="7372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lvl="0" algn="ctr" defTabSz="457200" eaLnBrk="1" hangingPunct="1">
              <a:defRPr/>
            </a:pPr>
            <a:r>
              <a:rPr kumimoji="0" lang="en-US" sz="1600" dirty="0" smtClean="0">
                <a:solidFill>
                  <a:prstClr val="black"/>
                </a:solidFill>
                <a:latin typeface="Calibri"/>
              </a:rPr>
              <a:t>Berman</a:t>
            </a:r>
            <a:r>
              <a:rPr kumimoji="0" lang="en-US" sz="1600" dirty="0">
                <a:solidFill>
                  <a:prstClr val="black"/>
                </a:solidFill>
                <a:latin typeface="Calibri"/>
              </a:rPr>
              <a:t>, </a:t>
            </a:r>
            <a:r>
              <a:rPr kumimoji="0" lang="en-US" sz="1600" dirty="0" err="1" smtClean="0">
                <a:solidFill>
                  <a:prstClr val="black"/>
                </a:solidFill>
                <a:latin typeface="Calibri"/>
              </a:rPr>
              <a:t>Buggeln</a:t>
            </a:r>
            <a:r>
              <a:rPr kumimoji="0" lang="en-US" sz="1600" dirty="0">
                <a:solidFill>
                  <a:prstClr val="black"/>
                </a:solidFill>
                <a:latin typeface="Calibri"/>
              </a:rPr>
              <a:t>, </a:t>
            </a:r>
            <a:r>
              <a:rPr kumimoji="0" lang="en-US" sz="1600" dirty="0" smtClean="0">
                <a:solidFill>
                  <a:prstClr val="black"/>
                </a:solidFill>
                <a:latin typeface="Calibri"/>
              </a:rPr>
              <a:t>Brantley</a:t>
            </a:r>
            <a:r>
              <a:rPr kumimoji="0" lang="en-US" sz="1600" dirty="0">
                <a:solidFill>
                  <a:prstClr val="black"/>
                </a:solidFill>
                <a:latin typeface="Calibri"/>
              </a:rPr>
              <a:t>, </a:t>
            </a:r>
            <a:r>
              <a:rPr kumimoji="0" lang="en-US" sz="1600" dirty="0" smtClean="0">
                <a:solidFill>
                  <a:prstClr val="black"/>
                </a:solidFill>
                <a:latin typeface="Calibri"/>
              </a:rPr>
              <a:t>Mitchell</a:t>
            </a:r>
            <a:r>
              <a:rPr kumimoji="0" lang="en-US" sz="1600" dirty="0">
                <a:solidFill>
                  <a:prstClr val="black"/>
                </a:solidFill>
                <a:latin typeface="Calibri"/>
              </a:rPr>
              <a:t>, and </a:t>
            </a:r>
            <a:r>
              <a:rPr kumimoji="0" lang="en-US" sz="1600" dirty="0" smtClean="0">
                <a:solidFill>
                  <a:prstClr val="black"/>
                </a:solidFill>
                <a:latin typeface="Calibri"/>
              </a:rPr>
              <a:t>Solomon</a:t>
            </a:r>
            <a:r>
              <a:rPr kumimoji="0" lang="en-US" sz="1600" dirty="0">
                <a:solidFill>
                  <a:prstClr val="black"/>
                </a:solidFill>
                <a:latin typeface="Calibri"/>
              </a:rPr>
              <a:t>, Phys. Rev. Fluids 6 L012501 (2021)</a:t>
            </a:r>
          </a:p>
        </p:txBody>
      </p:sp>
    </p:spTree>
    <p:extLst>
      <p:ext uri="{BB962C8B-B14F-4D97-AF65-F5344CB8AC3E}">
        <p14:creationId xmlns:p14="http://schemas.microsoft.com/office/powerpoint/2010/main" val="3750719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Yu Gothic" panose="020B0400000000000000" pitchFamily="34" charset="-128"/>
                <a:ea typeface="Yu Gothic" panose="020B0400000000000000" pitchFamily="34" charset="-128"/>
              </a:rPr>
              <a:t>Theory for Swimmers </a:t>
            </a:r>
          </a:p>
        </p:txBody>
      </p:sp>
      <p:sp>
        <p:nvSpPr>
          <p:cNvPr id="8" name="TextBox 7"/>
          <p:cNvSpPr txBox="1"/>
          <p:nvPr/>
        </p:nvSpPr>
        <p:spPr>
          <a:xfrm>
            <a:off x="4351868" y="2301116"/>
            <a:ext cx="6143679"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swimming speed without a flow and characteristic flow speed</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swimmer</a:t>
            </a:r>
          </a:p>
        </p:txBody>
      </p:sp>
      <mc:AlternateContent xmlns:mc="http://schemas.openxmlformats.org/markup-compatibility/2006" xmlns:a14="http://schemas.microsoft.com/office/drawing/2010/main">
        <mc:Choice Requires="a14">
          <p:sp>
            <p:nvSpPr>
              <p:cNvPr id="11" name="TextBox 10"/>
              <p:cNvSpPr txBox="1"/>
              <p:nvPr/>
            </p:nvSpPr>
            <p:spPr>
              <a:xfrm>
                <a:off x="9253449" y="4079747"/>
                <a:ext cx="2615743" cy="1233479"/>
              </a:xfrm>
              <a:prstGeom prst="rect">
                <a:avLst/>
              </a:prstGeom>
              <a:noFill/>
            </p:spPr>
            <p:txBody>
              <a:bodyPr wrap="square" rtlCol="0">
                <a:spAutoFit/>
              </a:bodyPr>
              <a:lstStyle/>
              <a:p>
                <a:pPr algn="ctr"/>
                <a:r>
                  <a:rPr lang="en-US" sz="2400" dirty="0">
                    <a:solidFill>
                      <a:srgbClr val="FF0000"/>
                    </a:solidFill>
                    <a:latin typeface="Yu Gothic" panose="020B0400000000000000" pitchFamily="34" charset="-128"/>
                    <a:ea typeface="Yu Gothic" panose="020B0400000000000000" pitchFamily="34" charset="-128"/>
                  </a:rPr>
                  <a:t>where</a:t>
                </a:r>
                <a:r>
                  <a:rPr lang="en-US" sz="2400" dirty="0">
                    <a:latin typeface="Yu Gothic" panose="020B0400000000000000" pitchFamily="34" charset="-128"/>
                    <a:ea typeface="Yu Gothic" panose="020B0400000000000000" pitchFamily="34" charset="-128"/>
                  </a:rPr>
                  <a:t> </a:t>
                </a:r>
                <a:r>
                  <a:rPr lang="en-US" sz="2400" dirty="0">
                    <a:latin typeface="Symbol" panose="05050102010706020507" pitchFamily="18" charset="2"/>
                    <a:ea typeface="Yu Gothic" panose="020B0400000000000000" pitchFamily="34" charset="-128"/>
                  </a:rPr>
                  <a:t>g</a:t>
                </a:r>
                <a:r>
                  <a:rPr lang="en-US" sz="2400" dirty="0">
                    <a:latin typeface="Yu Gothic" panose="020B0400000000000000" pitchFamily="34" charset="-128"/>
                    <a:ea typeface="Yu Gothic" panose="020B0400000000000000" pitchFamily="34" charset="-128"/>
                  </a:rPr>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rPr>
                          <m:t>||</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ea typeface="Cambria Math"/>
                          </a:rPr>
                          <m:t>⊥</m:t>
                        </m:r>
                      </m:sub>
                    </m:sSub>
                  </m:oMath>
                </a14:m>
                <a:r>
                  <a:rPr lang="en-US" sz="2400" dirty="0">
                    <a:latin typeface="Yu Gothic" panose="020B0400000000000000" pitchFamily="34" charset="-128"/>
                    <a:ea typeface="Yu Gothic" panose="020B0400000000000000" pitchFamily="34" charset="-128"/>
                  </a:rPr>
                  <a:t> </a:t>
                </a:r>
                <a:r>
                  <a:rPr lang="en-US" sz="2400" dirty="0">
                    <a:solidFill>
                      <a:srgbClr val="FF0000"/>
                    </a:solidFill>
                    <a:latin typeface="Yu Gothic" panose="020B0400000000000000" pitchFamily="34" charset="-128"/>
                    <a:ea typeface="Yu Gothic" panose="020B0400000000000000" pitchFamily="34" charset="-128"/>
                  </a:rPr>
                  <a:t>is the aspect ratio of the swimmer.</a:t>
                </a:r>
              </a:p>
            </p:txBody>
          </p:sp>
        </mc:Choice>
        <mc:Fallback xmlns="">
          <p:sp>
            <p:nvSpPr>
              <p:cNvPr id="11" name="TextBox 10"/>
              <p:cNvSpPr txBox="1">
                <a:spLocks noRot="1" noChangeAspect="1" noMove="1" noResize="1" noEditPoints="1" noAdjustHandles="1" noChangeArrowheads="1" noChangeShapeType="1" noTextEdit="1"/>
              </p:cNvSpPr>
              <p:nvPr/>
            </p:nvSpPr>
            <p:spPr>
              <a:xfrm>
                <a:off x="9253449" y="4079747"/>
                <a:ext cx="2615743" cy="1233479"/>
              </a:xfrm>
              <a:prstGeom prst="rect">
                <a:avLst/>
              </a:prstGeom>
              <a:blipFill>
                <a:blip r:embed="rId4"/>
                <a:stretch>
                  <a:fillRect l="-699" t="-4433" r="-4196" b="-9852"/>
                </a:stretch>
              </a:blipFill>
            </p:spPr>
            <p:txBody>
              <a:bodyPr/>
              <a:lstStyle/>
              <a:p>
                <a:r>
                  <a:rPr lang="en-US">
                    <a:noFill/>
                  </a:rPr>
                  <a:t> </a:t>
                </a:r>
              </a:p>
            </p:txBody>
          </p:sp>
        </mc:Fallback>
      </mc:AlternateContent>
      <p:sp>
        <p:nvSpPr>
          <p:cNvPr id="12" name="Rectangle 11"/>
          <p:cNvSpPr/>
          <p:nvPr/>
        </p:nvSpPr>
        <p:spPr>
          <a:xfrm>
            <a:off x="4803774" y="4663440"/>
            <a:ext cx="2756501" cy="522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45739256"/>
              </p:ext>
            </p:extLst>
          </p:nvPr>
        </p:nvGraphicFramePr>
        <p:xfrm>
          <a:off x="9375776" y="637839"/>
          <a:ext cx="1476375" cy="884238"/>
        </p:xfrm>
        <a:graphic>
          <a:graphicData uri="http://schemas.openxmlformats.org/presentationml/2006/ole">
            <mc:AlternateContent xmlns:mc="http://schemas.openxmlformats.org/markup-compatibility/2006">
              <mc:Choice xmlns:v="urn:schemas-microsoft-com:vml" Requires="v">
                <p:oleObj spid="_x0000_s6189" name="Equation" r:id="rId5" imgW="507960" imgH="304560" progId="Equation.3">
                  <p:embed/>
                </p:oleObj>
              </mc:Choice>
              <mc:Fallback>
                <p:oleObj name="Equation" r:id="rId5" imgW="507960" imgH="304560" progId="Equation.3">
                  <p:embed/>
                  <p:pic>
                    <p:nvPicPr>
                      <p:cNvPr id="4" name="Object 3"/>
                      <p:cNvPicPr/>
                      <p:nvPr/>
                    </p:nvPicPr>
                    <p:blipFill>
                      <a:blip r:embed="rId6"/>
                      <a:stretch>
                        <a:fillRect/>
                      </a:stretch>
                    </p:blipFill>
                    <p:spPr>
                      <a:xfrm>
                        <a:off x="9375776" y="637839"/>
                        <a:ext cx="1476375" cy="88423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 name="TextBox 12"/>
              <p:cNvSpPr txBox="1"/>
              <p:nvPr/>
            </p:nvSpPr>
            <p:spPr>
              <a:xfrm>
                <a:off x="2003742" y="4447585"/>
                <a:ext cx="8481378" cy="23491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a:rPr>
                          </m:ctrlPr>
                        </m:accPr>
                        <m:e>
                          <m:r>
                            <a:rPr lang="en-US" sz="2400" i="1">
                              <a:latin typeface="Cambria Math"/>
                              <a:ea typeface="Cambria Math"/>
                            </a:rPr>
                            <m:t>𝜃</m:t>
                          </m:r>
                        </m:e>
                      </m:acc>
                      <m:r>
                        <a:rPr lang="en-US" sz="2400">
                          <a:latin typeface="Cambria Math"/>
                          <a:ea typeface="Cambria Math"/>
                        </a:rPr>
                        <m:t>=</m:t>
                      </m:r>
                      <m:d>
                        <m:dPr>
                          <m:ctrlPr>
                            <a:rPr lang="en-US" sz="2400" i="1">
                              <a:latin typeface="Cambria Math" panose="02040503050406030204" pitchFamily="18" charset="0"/>
                              <a:ea typeface="Cambria Math"/>
                            </a:rPr>
                          </m:ctrlPr>
                        </m:dPr>
                        <m:e>
                          <m:r>
                            <a:rPr lang="en-US" sz="2400">
                              <a:latin typeface="Cambria Math"/>
                              <a:ea typeface="Cambria Math"/>
                            </a:rPr>
                            <m:t>1+</m:t>
                          </m:r>
                          <m:r>
                            <m:rPr>
                              <m:sty m:val="p"/>
                            </m:rPr>
                            <a:rPr lang="el-GR" sz="2400" i="1">
                              <a:latin typeface="Cambria Math"/>
                              <a:ea typeface="Cambria Math"/>
                            </a:rPr>
                            <m:t>α</m:t>
                          </m:r>
                        </m:e>
                      </m:d>
                      <m:d>
                        <m:dPr>
                          <m:ctrlPr>
                            <a:rPr lang="en-US" sz="2400" i="1">
                              <a:latin typeface="Cambria Math" panose="02040503050406030204" pitchFamily="18" charset="0"/>
                              <a:ea typeface="Cambria Math"/>
                            </a:rPr>
                          </m:ctrlPr>
                        </m:dPr>
                        <m:e>
                          <m:f>
                            <m:fPr>
                              <m:ctrlPr>
                                <a:rPr lang="en-US" sz="2400" i="1">
                                  <a:latin typeface="Cambria Math" panose="02040503050406030204" pitchFamily="18" charset="0"/>
                                  <a:ea typeface="Cambria Math"/>
                                </a:rPr>
                              </m:ctrlPr>
                            </m:fPr>
                            <m:num>
                              <m:sSub>
                                <m:sSubPr>
                                  <m:ctrlPr>
                                    <a:rPr lang="en-US" sz="2400" i="1">
                                      <a:latin typeface="Cambria Math" panose="02040503050406030204" pitchFamily="18" charset="0"/>
                                      <a:ea typeface="Cambria Math"/>
                                    </a:rPr>
                                  </m:ctrlPr>
                                </m:sSubPr>
                                <m:e>
                                  <m:r>
                                    <a:rPr lang="en-US" sz="2400" i="1">
                                      <a:latin typeface="Cambria Math"/>
                                      <a:ea typeface="Cambria Math"/>
                                    </a:rPr>
                                    <m:t>𝜔</m:t>
                                  </m:r>
                                </m:e>
                                <m:sub>
                                  <m:r>
                                    <a:rPr lang="en-US" sz="2400" i="1">
                                      <a:latin typeface="Cambria Math"/>
                                      <a:ea typeface="Cambria Math"/>
                                    </a:rPr>
                                    <m:t>𝑧</m:t>
                                  </m:r>
                                </m:sub>
                              </m:sSub>
                            </m:num>
                            <m:den>
                              <m:r>
                                <a:rPr lang="en-US" sz="2400" i="1">
                                  <a:latin typeface="Cambria Math"/>
                                  <a:ea typeface="Cambria Math"/>
                                </a:rPr>
                                <m:t>2</m:t>
                              </m:r>
                            </m:den>
                          </m:f>
                        </m:e>
                      </m:d>
                      <m:r>
                        <a:rPr lang="en-US" sz="2400" i="1">
                          <a:latin typeface="Cambria Math"/>
                          <a:ea typeface="Cambria Math"/>
                        </a:rPr>
                        <m:t>−</m:t>
                      </m:r>
                      <m:r>
                        <a:rPr lang="en-US" sz="2400" i="1">
                          <a:latin typeface="Cambria Math"/>
                          <a:ea typeface="Cambria Math"/>
                        </a:rPr>
                        <m:t>𝛼</m:t>
                      </m:r>
                      <m:r>
                        <a:rPr lang="en-US" sz="2400" i="1">
                          <a:latin typeface="Cambria Math"/>
                          <a:ea typeface="Cambria Math"/>
                        </a:rPr>
                        <m:t>(2</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𝑥</m:t>
                          </m:r>
                        </m:sub>
                      </m:sSub>
                      <m:r>
                        <a:rPr lang="en-US" sz="2400" i="1">
                          <a:latin typeface="Cambria Math"/>
                          <a:ea typeface="Cambria Math"/>
                        </a:rPr>
                        <m:t>𝑐𝑜𝑠</m:t>
                      </m:r>
                      <m:r>
                        <a:rPr lang="en-US" sz="2400" i="1">
                          <a:latin typeface="Cambria Math"/>
                          <a:ea typeface="Cambria Math"/>
                        </a:rPr>
                        <m:t>𝜃</m:t>
                      </m:r>
                      <m:r>
                        <a:rPr lang="en-US" sz="2400" i="1">
                          <a:latin typeface="Cambria Math"/>
                          <a:ea typeface="Cambria Math"/>
                        </a:rPr>
                        <m:t>𝑠𝑖𝑛</m:t>
                      </m:r>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𝑦</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𝑐𝑜𝑠</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𝑦</m:t>
                          </m:r>
                          <m:r>
                            <a:rPr lang="en-US" sz="2400" i="1">
                              <a:latin typeface="Cambria Math"/>
                              <a:ea typeface="Cambria Math"/>
                            </a:rPr>
                            <m:t>,</m:t>
                          </m:r>
                          <m:r>
                            <a:rPr lang="en-US" sz="2400" i="1">
                              <a:latin typeface="Cambria Math"/>
                              <a:ea typeface="Cambria Math"/>
                            </a:rPr>
                            <m:t>𝑥</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𝑠𝑖𝑛</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oMath>
                  </m:oMathPara>
                </a14:m>
                <a:endParaRPr lang="en-US" sz="2400" dirty="0">
                  <a:latin typeface="Yu Gothic" panose="020B0400000000000000" pitchFamily="34" charset="-128"/>
                  <a:ea typeface="Yu Gothic" panose="020B0400000000000000" pitchFamily="34" charset="-128"/>
                </a:endParaRPr>
              </a:p>
              <a:p>
                <a:endParaRPr lang="en-US" sz="2800" dirty="0">
                  <a:latin typeface="Yu Gothic" panose="020B0400000000000000" pitchFamily="34" charset="-128"/>
                  <a:ea typeface="Yu Gothic" panose="020B0400000000000000" pitchFamily="34" charset="-128"/>
                </a:endParaRPr>
              </a:p>
              <a:p>
                <a:endParaRPr lang="en-US" dirty="0">
                  <a:latin typeface="Yu Gothic" panose="020B0400000000000000" pitchFamily="34" charset="-128"/>
                  <a:ea typeface="Yu Gothic" panose="020B0400000000000000" pitchFamily="34" charset="-12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003742" y="4447585"/>
                <a:ext cx="8481378" cy="2349105"/>
              </a:xfrm>
              <a:prstGeom prst="rect">
                <a:avLst/>
              </a:prstGeom>
              <a:blipFill>
                <a:blip r:embed="rId7"/>
                <a:stretch>
                  <a:fillRect/>
                </a:stretch>
              </a:blipFill>
            </p:spPr>
            <p:txBody>
              <a:bodyPr/>
              <a:lstStyle/>
              <a:p>
                <a:r>
                  <a:rPr lang="en-US">
                    <a:noFill/>
                  </a:rPr>
                  <a:t> </a:t>
                </a:r>
              </a:p>
            </p:txBody>
          </p:sp>
        </mc:Fallback>
      </mc:AlternateContent>
      <p:sp>
        <p:nvSpPr>
          <p:cNvPr id="6" name="Rectangle 5"/>
          <p:cNvSpPr/>
          <p:nvPr/>
        </p:nvSpPr>
        <p:spPr>
          <a:xfrm>
            <a:off x="1981201" y="2394201"/>
            <a:ext cx="370703" cy="41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4" name="TextBox 13"/>
          <p:cNvSpPr txBox="1"/>
          <p:nvPr/>
        </p:nvSpPr>
        <p:spPr>
          <a:xfrm>
            <a:off x="1981201" y="1283596"/>
            <a:ext cx="4343399" cy="954107"/>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Swimmer can</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be rotated by the flow</a:t>
            </a:r>
            <a:endParaRPr lang="en-US" sz="2800" dirty="0">
              <a:solidFill>
                <a:srgbClr val="FF0000"/>
              </a:solidFill>
              <a:latin typeface="Yu Gothic" panose="020B0400000000000000" pitchFamily="34" charset="-128"/>
              <a:ea typeface="Yu Gothic" panose="020B0400000000000000" pitchFamily="34" charset="-128"/>
            </a:endParaRPr>
          </a:p>
        </p:txBody>
      </p:sp>
      <p:sp>
        <p:nvSpPr>
          <p:cNvPr id="7" name="Oval 6"/>
          <p:cNvSpPr/>
          <p:nvPr/>
        </p:nvSpPr>
        <p:spPr>
          <a:xfrm rot="19960125">
            <a:off x="2109665" y="3569882"/>
            <a:ext cx="1134308" cy="499621"/>
          </a:xfrm>
          <a:prstGeom prst="ellipse">
            <a:avLst/>
          </a:prstGeom>
          <a:solidFill>
            <a:srgbClr val="2D87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9" name="Rectangle 18"/>
          <p:cNvSpPr/>
          <p:nvPr/>
        </p:nvSpPr>
        <p:spPr>
          <a:xfrm>
            <a:off x="3234682" y="4521200"/>
            <a:ext cx="1464318" cy="812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23" name="Rectangle 22"/>
          <p:cNvSpPr/>
          <p:nvPr/>
        </p:nvSpPr>
        <p:spPr>
          <a:xfrm>
            <a:off x="2003742" y="4574368"/>
            <a:ext cx="2847658" cy="812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3" name="Arc 2"/>
          <p:cNvSpPr/>
          <p:nvPr/>
        </p:nvSpPr>
        <p:spPr>
          <a:xfrm>
            <a:off x="2310333" y="3343751"/>
            <a:ext cx="873899" cy="444536"/>
          </a:xfrm>
          <a:prstGeom prst="arc">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8" name="Arc 17"/>
          <p:cNvSpPr/>
          <p:nvPr/>
        </p:nvSpPr>
        <p:spPr>
          <a:xfrm rot="10800000">
            <a:off x="2183166" y="3857479"/>
            <a:ext cx="873899" cy="444536"/>
          </a:xfrm>
          <a:prstGeom prst="arc">
            <a:avLst/>
          </a:prstGeom>
          <a:ln>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6" name="TextBox 7">
            <a:extLst>
              <a:ext uri="{FF2B5EF4-FFF2-40B4-BE49-F238E27FC236}">
                <a16:creationId xmlns:a16="http://schemas.microsoft.com/office/drawing/2014/main" id="{E54BBBFC-95EF-474C-9131-4ECA8E8BF680}"/>
              </a:ext>
            </a:extLst>
          </p:cNvPr>
          <p:cNvSpPr txBox="1">
            <a:spLocks noChangeArrowheads="1"/>
          </p:cNvSpPr>
          <p:nvPr/>
        </p:nvSpPr>
        <p:spPr bwMode="auto">
          <a:xfrm>
            <a:off x="4691270" y="6412072"/>
            <a:ext cx="7372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lvl="0" algn="ctr" defTabSz="457200" eaLnBrk="1" hangingPunct="1">
              <a:defRPr/>
            </a:pPr>
            <a:r>
              <a:rPr kumimoji="0" lang="en-US" sz="1600" dirty="0" smtClean="0">
                <a:solidFill>
                  <a:prstClr val="black"/>
                </a:solidFill>
                <a:latin typeface="Calibri"/>
              </a:rPr>
              <a:t>Berman</a:t>
            </a:r>
            <a:r>
              <a:rPr kumimoji="0" lang="en-US" sz="1600" dirty="0">
                <a:solidFill>
                  <a:prstClr val="black"/>
                </a:solidFill>
                <a:latin typeface="Calibri"/>
              </a:rPr>
              <a:t>, </a:t>
            </a:r>
            <a:r>
              <a:rPr kumimoji="0" lang="en-US" sz="1600" dirty="0" err="1" smtClean="0">
                <a:solidFill>
                  <a:prstClr val="black"/>
                </a:solidFill>
                <a:latin typeface="Calibri"/>
              </a:rPr>
              <a:t>Buggeln</a:t>
            </a:r>
            <a:r>
              <a:rPr kumimoji="0" lang="en-US" sz="1600" dirty="0">
                <a:solidFill>
                  <a:prstClr val="black"/>
                </a:solidFill>
                <a:latin typeface="Calibri"/>
              </a:rPr>
              <a:t>, </a:t>
            </a:r>
            <a:r>
              <a:rPr kumimoji="0" lang="en-US" sz="1600" dirty="0" smtClean="0">
                <a:solidFill>
                  <a:prstClr val="black"/>
                </a:solidFill>
                <a:latin typeface="Calibri"/>
              </a:rPr>
              <a:t>Brantley</a:t>
            </a:r>
            <a:r>
              <a:rPr kumimoji="0" lang="en-US" sz="1600" dirty="0">
                <a:solidFill>
                  <a:prstClr val="black"/>
                </a:solidFill>
                <a:latin typeface="Calibri"/>
              </a:rPr>
              <a:t>, </a:t>
            </a:r>
            <a:r>
              <a:rPr kumimoji="0" lang="en-US" sz="1600" dirty="0" smtClean="0">
                <a:solidFill>
                  <a:prstClr val="black"/>
                </a:solidFill>
                <a:latin typeface="Calibri"/>
              </a:rPr>
              <a:t>Mitchell</a:t>
            </a:r>
            <a:r>
              <a:rPr kumimoji="0" lang="en-US" sz="1600" dirty="0">
                <a:solidFill>
                  <a:prstClr val="black"/>
                </a:solidFill>
                <a:latin typeface="Calibri"/>
              </a:rPr>
              <a:t>, and </a:t>
            </a:r>
            <a:r>
              <a:rPr kumimoji="0" lang="en-US" sz="1600" dirty="0" smtClean="0">
                <a:solidFill>
                  <a:prstClr val="black"/>
                </a:solidFill>
                <a:latin typeface="Calibri"/>
              </a:rPr>
              <a:t>Solomon</a:t>
            </a:r>
            <a:r>
              <a:rPr kumimoji="0" lang="en-US" sz="1600" dirty="0">
                <a:solidFill>
                  <a:prstClr val="black"/>
                </a:solidFill>
                <a:latin typeface="Calibri"/>
              </a:rPr>
              <a:t>, Phys. Rev. Fluids 6 L012501 (2021)</a:t>
            </a:r>
          </a:p>
        </p:txBody>
      </p:sp>
    </p:spTree>
    <p:extLst>
      <p:ext uri="{BB962C8B-B14F-4D97-AF65-F5344CB8AC3E}">
        <p14:creationId xmlns:p14="http://schemas.microsoft.com/office/powerpoint/2010/main" val="36514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279356"/>
            <a:ext cx="10515600" cy="1325563"/>
          </a:xfrm>
        </p:spPr>
        <p:txBody>
          <a:bodyPr/>
          <a:lstStyle/>
          <a:p>
            <a:r>
              <a:rPr lang="en-US" dirty="0"/>
              <a:t>Theory for Swimmers </a:t>
            </a:r>
          </a:p>
        </p:txBody>
      </p:sp>
      <p:sp>
        <p:nvSpPr>
          <p:cNvPr id="3" name="Content Placeholder 2"/>
          <p:cNvSpPr>
            <a:spLocks noGrp="1"/>
          </p:cNvSpPr>
          <p:nvPr>
            <p:ph idx="1"/>
          </p:nvPr>
        </p:nvSpPr>
        <p:spPr>
          <a:xfrm>
            <a:off x="6096000" y="784540"/>
            <a:ext cx="6946579" cy="1166433"/>
          </a:xfrm>
        </p:spPr>
        <p:txBody>
          <a:bodyPr>
            <a:normAutofit lnSpcReduction="10000"/>
          </a:bodyPr>
          <a:lstStyle/>
          <a:p>
            <a:pPr marL="0" indent="0">
              <a:buNone/>
            </a:pPr>
            <a:r>
              <a:rPr lang="en-US" dirty="0">
                <a:latin typeface="Yu Gothic" panose="020B0400000000000000" pitchFamily="34" charset="-128"/>
                <a:ea typeface="Yu Gothic" panose="020B0400000000000000" pitchFamily="34" charset="-128"/>
              </a:rPr>
              <a:t>Same as for chemical reactions, but modified to account for shape of organism</a:t>
            </a:r>
          </a:p>
        </p:txBody>
      </p:sp>
      <p:sp>
        <p:nvSpPr>
          <p:cNvPr id="8" name="TextBox 7"/>
          <p:cNvSpPr txBox="1"/>
          <p:nvPr/>
        </p:nvSpPr>
        <p:spPr>
          <a:xfrm>
            <a:off x="4351868" y="2301116"/>
            <a:ext cx="6143679"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swimming speed without a flow and characteristic flow speed</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swimmer</a:t>
            </a:r>
          </a:p>
        </p:txBody>
      </p:sp>
      <mc:AlternateContent xmlns:mc="http://schemas.openxmlformats.org/markup-compatibility/2006" xmlns:a14="http://schemas.microsoft.com/office/drawing/2010/main">
        <mc:Choice Requires="a14">
          <p:sp>
            <p:nvSpPr>
              <p:cNvPr id="11" name="TextBox 10"/>
              <p:cNvSpPr txBox="1"/>
              <p:nvPr/>
            </p:nvSpPr>
            <p:spPr>
              <a:xfrm>
                <a:off x="9569289" y="4750066"/>
                <a:ext cx="2615743" cy="1233479"/>
              </a:xfrm>
              <a:prstGeom prst="rect">
                <a:avLst/>
              </a:prstGeom>
              <a:noFill/>
            </p:spPr>
            <p:txBody>
              <a:bodyPr wrap="square" rtlCol="0">
                <a:spAutoFit/>
              </a:bodyPr>
              <a:lstStyle/>
              <a:p>
                <a:pPr algn="ctr"/>
                <a:r>
                  <a:rPr lang="en-US" sz="2400" dirty="0">
                    <a:solidFill>
                      <a:srgbClr val="FF0000"/>
                    </a:solidFill>
                    <a:latin typeface="Yu Gothic" panose="020B0400000000000000" pitchFamily="34" charset="-128"/>
                    <a:ea typeface="Yu Gothic" panose="020B0400000000000000" pitchFamily="34" charset="-128"/>
                  </a:rPr>
                  <a:t>where</a:t>
                </a:r>
                <a:r>
                  <a:rPr lang="en-US" sz="2400" dirty="0">
                    <a:latin typeface="Yu Gothic" panose="020B0400000000000000" pitchFamily="34" charset="-128"/>
                    <a:ea typeface="Yu Gothic" panose="020B0400000000000000" pitchFamily="34" charset="-128"/>
                  </a:rPr>
                  <a:t> </a:t>
                </a:r>
                <a:r>
                  <a:rPr lang="en-US" sz="2400" dirty="0">
                    <a:latin typeface="Symbol" panose="05050102010706020507" pitchFamily="18" charset="2"/>
                    <a:ea typeface="Yu Gothic" panose="020B0400000000000000" pitchFamily="34" charset="-128"/>
                  </a:rPr>
                  <a:t>g</a:t>
                </a:r>
                <a:r>
                  <a:rPr lang="en-US" sz="2400" dirty="0">
                    <a:latin typeface="Yu Gothic" panose="020B0400000000000000" pitchFamily="34" charset="-128"/>
                    <a:ea typeface="Yu Gothic" panose="020B0400000000000000" pitchFamily="34" charset="-128"/>
                  </a:rPr>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rPr>
                          <m:t>||</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𝑙</m:t>
                        </m:r>
                      </m:e>
                      <m:sub>
                        <m:r>
                          <a:rPr lang="en-US" sz="2400" i="1">
                            <a:latin typeface="Cambria Math"/>
                            <a:ea typeface="Cambria Math"/>
                          </a:rPr>
                          <m:t>⊥</m:t>
                        </m:r>
                      </m:sub>
                    </m:sSub>
                  </m:oMath>
                </a14:m>
                <a:r>
                  <a:rPr lang="en-US" sz="2400" dirty="0">
                    <a:latin typeface="Yu Gothic" panose="020B0400000000000000" pitchFamily="34" charset="-128"/>
                    <a:ea typeface="Yu Gothic" panose="020B0400000000000000" pitchFamily="34" charset="-128"/>
                  </a:rPr>
                  <a:t> </a:t>
                </a:r>
                <a:r>
                  <a:rPr lang="en-US" sz="2400" dirty="0">
                    <a:solidFill>
                      <a:srgbClr val="FF0000"/>
                    </a:solidFill>
                    <a:latin typeface="Yu Gothic" panose="020B0400000000000000" pitchFamily="34" charset="-128"/>
                    <a:ea typeface="Yu Gothic" panose="020B0400000000000000" pitchFamily="34" charset="-128"/>
                  </a:rPr>
                  <a:t>is the aspect ratio of the swimmer.</a:t>
                </a:r>
              </a:p>
            </p:txBody>
          </p:sp>
        </mc:Choice>
        <mc:Fallback xmlns="">
          <p:sp>
            <p:nvSpPr>
              <p:cNvPr id="11" name="TextBox 10"/>
              <p:cNvSpPr txBox="1">
                <a:spLocks noRot="1" noChangeAspect="1" noMove="1" noResize="1" noEditPoints="1" noAdjustHandles="1" noChangeArrowheads="1" noChangeShapeType="1" noTextEdit="1"/>
              </p:cNvSpPr>
              <p:nvPr/>
            </p:nvSpPr>
            <p:spPr>
              <a:xfrm>
                <a:off x="9569289" y="4750066"/>
                <a:ext cx="2615743" cy="1233479"/>
              </a:xfrm>
              <a:prstGeom prst="rect">
                <a:avLst/>
              </a:prstGeom>
              <a:blipFill>
                <a:blip r:embed="rId4"/>
                <a:stretch>
                  <a:fillRect l="-932" t="-4433" r="-3963" b="-9852"/>
                </a:stretch>
              </a:blipFill>
            </p:spPr>
            <p:txBody>
              <a:bodyPr/>
              <a:lstStyle/>
              <a:p>
                <a:r>
                  <a:rPr lang="en-US">
                    <a:noFill/>
                  </a:rPr>
                  <a:t> </a:t>
                </a:r>
              </a:p>
            </p:txBody>
          </p:sp>
        </mc:Fallback>
      </mc:AlternateContent>
      <p:sp>
        <p:nvSpPr>
          <p:cNvPr id="12" name="Rectangle 11"/>
          <p:cNvSpPr/>
          <p:nvPr/>
        </p:nvSpPr>
        <p:spPr>
          <a:xfrm>
            <a:off x="4803774" y="4663440"/>
            <a:ext cx="2756501" cy="522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87399703"/>
              </p:ext>
            </p:extLst>
          </p:nvPr>
        </p:nvGraphicFramePr>
        <p:xfrm>
          <a:off x="10138972" y="3440549"/>
          <a:ext cx="1476375" cy="884238"/>
        </p:xfrm>
        <a:graphic>
          <a:graphicData uri="http://schemas.openxmlformats.org/presentationml/2006/ole">
            <mc:AlternateContent xmlns:mc="http://schemas.openxmlformats.org/markup-compatibility/2006">
              <mc:Choice xmlns:v="urn:schemas-microsoft-com:vml" Requires="v">
                <p:oleObj spid="_x0000_s7213" name="Equation" r:id="rId5" imgW="507960" imgH="304560" progId="Equation.3">
                  <p:embed/>
                </p:oleObj>
              </mc:Choice>
              <mc:Fallback>
                <p:oleObj name="Equation" r:id="rId5" imgW="507960" imgH="304560" progId="Equation.3">
                  <p:embed/>
                  <p:pic>
                    <p:nvPicPr>
                      <p:cNvPr id="4" name="Object 3"/>
                      <p:cNvPicPr/>
                      <p:nvPr/>
                    </p:nvPicPr>
                    <p:blipFill>
                      <a:blip r:embed="rId6"/>
                      <a:stretch>
                        <a:fillRect/>
                      </a:stretch>
                    </p:blipFill>
                    <p:spPr>
                      <a:xfrm>
                        <a:off x="10138972" y="3440549"/>
                        <a:ext cx="1476375" cy="884238"/>
                      </a:xfrm>
                      <a:prstGeom prst="rect">
                        <a:avLst/>
                      </a:prstGeom>
                    </p:spPr>
                  </p:pic>
                </p:oleObj>
              </mc:Fallback>
            </mc:AlternateContent>
          </a:graphicData>
        </a:graphic>
      </p:graphicFrame>
      <p:pic>
        <p:nvPicPr>
          <p:cNvPr id="6331" name="Picture 1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1822" y="2211867"/>
            <a:ext cx="2386878" cy="209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Box 12"/>
              <p:cNvSpPr txBox="1"/>
              <p:nvPr/>
            </p:nvSpPr>
            <p:spPr>
              <a:xfrm>
                <a:off x="730206" y="4687733"/>
                <a:ext cx="8481378" cy="23491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latin typeface="Yu Gothic" panose="020B0400000000000000" pitchFamily="34" charset="-128"/>
                  <a:ea typeface="Yu Gothic" panose="020B0400000000000000" pitchFamily="34" charset="-128"/>
                </a:endParaRP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a:rPr>
                          </m:ctrlPr>
                        </m:accPr>
                        <m:e>
                          <m:r>
                            <a:rPr lang="en-US" sz="2400" i="1">
                              <a:latin typeface="Cambria Math"/>
                              <a:ea typeface="Cambria Math"/>
                            </a:rPr>
                            <m:t>𝜃</m:t>
                          </m:r>
                        </m:e>
                      </m:acc>
                      <m:r>
                        <a:rPr lang="en-US" sz="2400">
                          <a:latin typeface="Cambria Math"/>
                          <a:ea typeface="Cambria Math"/>
                        </a:rPr>
                        <m:t>=</m:t>
                      </m:r>
                      <m:d>
                        <m:dPr>
                          <m:ctrlPr>
                            <a:rPr lang="en-US" sz="2400" i="1">
                              <a:latin typeface="Cambria Math" panose="02040503050406030204" pitchFamily="18" charset="0"/>
                              <a:ea typeface="Cambria Math"/>
                            </a:rPr>
                          </m:ctrlPr>
                        </m:dPr>
                        <m:e>
                          <m:r>
                            <a:rPr lang="en-US" sz="2400">
                              <a:latin typeface="Cambria Math"/>
                              <a:ea typeface="Cambria Math"/>
                            </a:rPr>
                            <m:t>1+</m:t>
                          </m:r>
                          <m:r>
                            <m:rPr>
                              <m:sty m:val="p"/>
                            </m:rPr>
                            <a:rPr lang="el-GR" sz="2400" i="1">
                              <a:latin typeface="Cambria Math"/>
                              <a:ea typeface="Cambria Math"/>
                            </a:rPr>
                            <m:t>α</m:t>
                          </m:r>
                        </m:e>
                      </m:d>
                      <m:d>
                        <m:dPr>
                          <m:ctrlPr>
                            <a:rPr lang="en-US" sz="2400" i="1">
                              <a:latin typeface="Cambria Math" panose="02040503050406030204" pitchFamily="18" charset="0"/>
                              <a:ea typeface="Cambria Math"/>
                            </a:rPr>
                          </m:ctrlPr>
                        </m:dPr>
                        <m:e>
                          <m:f>
                            <m:fPr>
                              <m:ctrlPr>
                                <a:rPr lang="en-US" sz="2400" i="1">
                                  <a:latin typeface="Cambria Math" panose="02040503050406030204" pitchFamily="18" charset="0"/>
                                  <a:ea typeface="Cambria Math"/>
                                </a:rPr>
                              </m:ctrlPr>
                            </m:fPr>
                            <m:num>
                              <m:sSub>
                                <m:sSubPr>
                                  <m:ctrlPr>
                                    <a:rPr lang="en-US" sz="2400" i="1">
                                      <a:latin typeface="Cambria Math" panose="02040503050406030204" pitchFamily="18" charset="0"/>
                                      <a:ea typeface="Cambria Math"/>
                                    </a:rPr>
                                  </m:ctrlPr>
                                </m:sSubPr>
                                <m:e>
                                  <m:r>
                                    <a:rPr lang="en-US" sz="2400" i="1">
                                      <a:latin typeface="Cambria Math"/>
                                      <a:ea typeface="Cambria Math"/>
                                    </a:rPr>
                                    <m:t>𝜔</m:t>
                                  </m:r>
                                </m:e>
                                <m:sub>
                                  <m:r>
                                    <a:rPr lang="en-US" sz="2400" i="1">
                                      <a:latin typeface="Cambria Math"/>
                                      <a:ea typeface="Cambria Math"/>
                                    </a:rPr>
                                    <m:t>𝑧</m:t>
                                  </m:r>
                                </m:sub>
                              </m:sSub>
                            </m:num>
                            <m:den>
                              <m:r>
                                <a:rPr lang="en-US" sz="2400" i="1">
                                  <a:latin typeface="Cambria Math"/>
                                  <a:ea typeface="Cambria Math"/>
                                </a:rPr>
                                <m:t>2</m:t>
                              </m:r>
                            </m:den>
                          </m:f>
                        </m:e>
                      </m:d>
                      <m:r>
                        <a:rPr lang="en-US" sz="2400" i="1">
                          <a:latin typeface="Cambria Math"/>
                          <a:ea typeface="Cambria Math"/>
                        </a:rPr>
                        <m:t>−</m:t>
                      </m:r>
                      <m:r>
                        <a:rPr lang="en-US" sz="2400" i="1">
                          <a:latin typeface="Cambria Math"/>
                          <a:ea typeface="Cambria Math"/>
                        </a:rPr>
                        <m:t>𝛼</m:t>
                      </m:r>
                      <m:r>
                        <a:rPr lang="en-US" sz="2400" i="1">
                          <a:latin typeface="Cambria Math"/>
                          <a:ea typeface="Cambria Math"/>
                        </a:rPr>
                        <m:t>(2</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𝑥</m:t>
                          </m:r>
                        </m:sub>
                      </m:sSub>
                      <m:r>
                        <a:rPr lang="en-US" sz="2400" i="1">
                          <a:latin typeface="Cambria Math"/>
                          <a:ea typeface="Cambria Math"/>
                        </a:rPr>
                        <m:t>𝑐𝑜𝑠</m:t>
                      </m:r>
                      <m:r>
                        <a:rPr lang="en-US" sz="2400" i="1">
                          <a:latin typeface="Cambria Math"/>
                          <a:ea typeface="Cambria Math"/>
                        </a:rPr>
                        <m:t>𝜃</m:t>
                      </m:r>
                      <m:r>
                        <a:rPr lang="en-US" sz="2400" i="1">
                          <a:latin typeface="Cambria Math"/>
                          <a:ea typeface="Cambria Math"/>
                        </a:rPr>
                        <m:t>𝑠𝑖𝑛</m:t>
                      </m:r>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𝑥</m:t>
                          </m:r>
                          <m:r>
                            <a:rPr lang="en-US" sz="2400" i="1">
                              <a:latin typeface="Cambria Math"/>
                              <a:ea typeface="Cambria Math"/>
                            </a:rPr>
                            <m:t>,</m:t>
                          </m:r>
                          <m:r>
                            <a:rPr lang="en-US" sz="2400" i="1">
                              <a:latin typeface="Cambria Math"/>
                              <a:ea typeface="Cambria Math"/>
                            </a:rPr>
                            <m:t>𝑦</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𝑐𝑜𝑠</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sSub>
                        <m:sSubPr>
                          <m:ctrlPr>
                            <a:rPr lang="en-US" sz="2400" i="1">
                              <a:latin typeface="Cambria Math" panose="02040503050406030204" pitchFamily="18" charset="0"/>
                              <a:ea typeface="Cambria Math"/>
                            </a:rPr>
                          </m:ctrlPr>
                        </m:sSubPr>
                        <m:e>
                          <m:r>
                            <a:rPr lang="en-US" sz="2400" i="1">
                              <a:latin typeface="Cambria Math"/>
                              <a:ea typeface="Cambria Math"/>
                            </a:rPr>
                            <m:t>𝑢</m:t>
                          </m:r>
                        </m:e>
                        <m:sub>
                          <m:r>
                            <a:rPr lang="en-US" sz="2400" i="1">
                              <a:latin typeface="Cambria Math"/>
                              <a:ea typeface="Cambria Math"/>
                            </a:rPr>
                            <m:t>𝑦</m:t>
                          </m:r>
                          <m:r>
                            <a:rPr lang="en-US" sz="2400" i="1">
                              <a:latin typeface="Cambria Math"/>
                              <a:ea typeface="Cambria Math"/>
                            </a:rPr>
                            <m:t>,</m:t>
                          </m:r>
                          <m:r>
                            <a:rPr lang="en-US" sz="2400" i="1">
                              <a:latin typeface="Cambria Math"/>
                              <a:ea typeface="Cambria Math"/>
                            </a:rPr>
                            <m:t>𝑥</m:t>
                          </m:r>
                        </m:sub>
                      </m:sSub>
                      <m:sSup>
                        <m:sSupPr>
                          <m:ctrlPr>
                            <a:rPr lang="en-US" sz="2400" i="1">
                              <a:latin typeface="Cambria Math" panose="02040503050406030204" pitchFamily="18" charset="0"/>
                              <a:ea typeface="Cambria Math"/>
                            </a:rPr>
                          </m:ctrlPr>
                        </m:sSupPr>
                        <m:e>
                          <m:r>
                            <a:rPr lang="en-US" sz="2400" i="1">
                              <a:latin typeface="Cambria Math"/>
                              <a:ea typeface="Cambria Math"/>
                            </a:rPr>
                            <m:t>𝑠𝑖𝑛</m:t>
                          </m:r>
                        </m:e>
                        <m:sup>
                          <m:r>
                            <a:rPr lang="en-US" sz="2400" i="1">
                              <a:latin typeface="Cambria Math"/>
                              <a:ea typeface="Cambria Math"/>
                            </a:rPr>
                            <m:t>2</m:t>
                          </m:r>
                        </m:sup>
                      </m:sSup>
                      <m:r>
                        <a:rPr lang="en-US" sz="2400" i="1">
                          <a:latin typeface="Cambria Math"/>
                          <a:ea typeface="Cambria Math"/>
                        </a:rPr>
                        <m:t>𝜃</m:t>
                      </m:r>
                      <m:r>
                        <a:rPr lang="en-US" sz="2400" i="1">
                          <a:latin typeface="Cambria Math"/>
                          <a:ea typeface="Cambria Math"/>
                        </a:rPr>
                        <m:t>)</m:t>
                      </m:r>
                    </m:oMath>
                  </m:oMathPara>
                </a14:m>
                <a:endParaRPr lang="en-US" sz="2400" dirty="0">
                  <a:latin typeface="Yu Gothic" panose="020B0400000000000000" pitchFamily="34" charset="-128"/>
                  <a:ea typeface="Yu Gothic" panose="020B0400000000000000" pitchFamily="34" charset="-128"/>
                </a:endParaRPr>
              </a:p>
              <a:p>
                <a:endParaRPr lang="en-US" sz="2800" dirty="0">
                  <a:latin typeface="Yu Gothic" panose="020B0400000000000000" pitchFamily="34" charset="-128"/>
                  <a:ea typeface="Yu Gothic" panose="020B0400000000000000" pitchFamily="34" charset="-128"/>
                </a:endParaRPr>
              </a:p>
              <a:p>
                <a:endParaRPr lang="en-US" dirty="0">
                  <a:latin typeface="Yu Gothic" panose="020B0400000000000000" pitchFamily="34" charset="-128"/>
                  <a:ea typeface="Yu Gothic" panose="020B0400000000000000" pitchFamily="34" charset="-128"/>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30206" y="4687733"/>
                <a:ext cx="8481378" cy="2349105"/>
              </a:xfrm>
              <a:prstGeom prst="rect">
                <a:avLst/>
              </a:prstGeom>
              <a:blipFill>
                <a:blip r:embed="rId8"/>
                <a:stretch>
                  <a:fillRect/>
                </a:stretch>
              </a:blipFill>
            </p:spPr>
            <p:txBody>
              <a:bodyPr/>
              <a:lstStyle/>
              <a:p>
                <a:r>
                  <a:rPr lang="en-US">
                    <a:noFill/>
                  </a:rPr>
                  <a:t> </a:t>
                </a:r>
              </a:p>
            </p:txBody>
          </p:sp>
        </mc:Fallback>
      </mc:AlternateContent>
      <p:sp>
        <p:nvSpPr>
          <p:cNvPr id="6" name="Rectangle 5"/>
          <p:cNvSpPr/>
          <p:nvPr/>
        </p:nvSpPr>
        <p:spPr>
          <a:xfrm>
            <a:off x="1981201" y="2394201"/>
            <a:ext cx="370703" cy="4107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5" name="TextBox 7">
            <a:extLst>
              <a:ext uri="{FF2B5EF4-FFF2-40B4-BE49-F238E27FC236}">
                <a16:creationId xmlns:a16="http://schemas.microsoft.com/office/drawing/2014/main" id="{E54BBBFC-95EF-474C-9131-4ECA8E8BF680}"/>
              </a:ext>
            </a:extLst>
          </p:cNvPr>
          <p:cNvSpPr txBox="1">
            <a:spLocks noChangeArrowheads="1"/>
          </p:cNvSpPr>
          <p:nvPr/>
        </p:nvSpPr>
        <p:spPr bwMode="auto">
          <a:xfrm>
            <a:off x="4691270" y="6412072"/>
            <a:ext cx="73729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lvl="0" algn="ctr" defTabSz="457200" eaLnBrk="1" hangingPunct="1">
              <a:defRPr/>
            </a:pPr>
            <a:r>
              <a:rPr kumimoji="0" lang="en-US" sz="1600" dirty="0" smtClean="0">
                <a:solidFill>
                  <a:prstClr val="black"/>
                </a:solidFill>
                <a:latin typeface="Calibri"/>
              </a:rPr>
              <a:t>Berman</a:t>
            </a:r>
            <a:r>
              <a:rPr kumimoji="0" lang="en-US" sz="1600" dirty="0">
                <a:solidFill>
                  <a:prstClr val="black"/>
                </a:solidFill>
                <a:latin typeface="Calibri"/>
              </a:rPr>
              <a:t>, </a:t>
            </a:r>
            <a:r>
              <a:rPr kumimoji="0" lang="en-US" sz="1600" dirty="0" err="1" smtClean="0">
                <a:solidFill>
                  <a:prstClr val="black"/>
                </a:solidFill>
                <a:latin typeface="Calibri"/>
              </a:rPr>
              <a:t>Buggeln</a:t>
            </a:r>
            <a:r>
              <a:rPr kumimoji="0" lang="en-US" sz="1600" dirty="0">
                <a:solidFill>
                  <a:prstClr val="black"/>
                </a:solidFill>
                <a:latin typeface="Calibri"/>
              </a:rPr>
              <a:t>, </a:t>
            </a:r>
            <a:r>
              <a:rPr kumimoji="0" lang="en-US" sz="1600" dirty="0" smtClean="0">
                <a:solidFill>
                  <a:prstClr val="black"/>
                </a:solidFill>
                <a:latin typeface="Calibri"/>
              </a:rPr>
              <a:t>Brantley</a:t>
            </a:r>
            <a:r>
              <a:rPr kumimoji="0" lang="en-US" sz="1600" dirty="0">
                <a:solidFill>
                  <a:prstClr val="black"/>
                </a:solidFill>
                <a:latin typeface="Calibri"/>
              </a:rPr>
              <a:t>, </a:t>
            </a:r>
            <a:r>
              <a:rPr kumimoji="0" lang="en-US" sz="1600" dirty="0" smtClean="0">
                <a:solidFill>
                  <a:prstClr val="black"/>
                </a:solidFill>
                <a:latin typeface="Calibri"/>
              </a:rPr>
              <a:t>Mitchell</a:t>
            </a:r>
            <a:r>
              <a:rPr kumimoji="0" lang="en-US" sz="1600" dirty="0">
                <a:solidFill>
                  <a:prstClr val="black"/>
                </a:solidFill>
                <a:latin typeface="Calibri"/>
              </a:rPr>
              <a:t>, and </a:t>
            </a:r>
            <a:r>
              <a:rPr kumimoji="0" lang="en-US" sz="1600" dirty="0" smtClean="0">
                <a:solidFill>
                  <a:prstClr val="black"/>
                </a:solidFill>
                <a:latin typeface="Calibri"/>
              </a:rPr>
              <a:t>Solomon</a:t>
            </a:r>
            <a:r>
              <a:rPr kumimoji="0" lang="en-US" sz="1600" dirty="0">
                <a:solidFill>
                  <a:prstClr val="black"/>
                </a:solidFill>
                <a:latin typeface="Calibri"/>
              </a:rPr>
              <a:t>, Phys. Rev. Fluids 6 L012501 (2021)</a:t>
            </a:r>
          </a:p>
        </p:txBody>
      </p:sp>
    </p:spTree>
    <p:extLst>
      <p:ext uri="{BB962C8B-B14F-4D97-AF65-F5344CB8AC3E}">
        <p14:creationId xmlns:p14="http://schemas.microsoft.com/office/powerpoint/2010/main" val="3205336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wimmer_ensemble_v0_0_4_alpha1_dfd (1)">
            <a:hlinkClick r:id="" action="ppaction://media"/>
            <a:extLst>
              <a:ext uri="{FF2B5EF4-FFF2-40B4-BE49-F238E27FC236}">
                <a16:creationId xmlns:a16="http://schemas.microsoft.com/office/drawing/2014/main" id="{679F5B44-2C3F-4AB6-985F-EDE72F0BB5CE}"/>
              </a:ext>
            </a:extLst>
          </p:cNvPr>
          <p:cNvPicPr>
            <a:picLocks noChangeAspect="1"/>
          </p:cNvPicPr>
          <p:nvPr>
            <a:videoFile r:link="rId1"/>
            <p:extLst>
              <p:ext uri="{DAA4B4D4-6D71-4841-9C94-3DE7FCFB9230}">
                <p14:media xmlns:p14="http://schemas.microsoft.com/office/powerpoint/2010/main" r:embed="rId2">
                  <p14:trim end="4177.3333"/>
                </p14:media>
              </p:ext>
            </p:extLst>
          </p:nvPr>
        </p:nvPicPr>
        <p:blipFill rotWithShape="1">
          <a:blip r:embed="rId5"/>
          <a:srcRect l="31011" t="7389" r="47437" b="11988"/>
          <a:stretch/>
        </p:blipFill>
        <p:spPr>
          <a:xfrm rot="5400000">
            <a:off x="4976742" y="-438819"/>
            <a:ext cx="2543503" cy="7136340"/>
          </a:xfrm>
          <a:prstGeom prst="rect">
            <a:avLst/>
          </a:prstGeom>
        </p:spPr>
      </p:pic>
      <p:sp>
        <p:nvSpPr>
          <p:cNvPr id="3" name="TextBox 2">
            <a:extLst>
              <a:ext uri="{FF2B5EF4-FFF2-40B4-BE49-F238E27FC236}">
                <a16:creationId xmlns:a16="http://schemas.microsoft.com/office/drawing/2014/main" id="{D8DBD9B7-941A-4163-BE00-55DC89287214}"/>
              </a:ext>
            </a:extLst>
          </p:cNvPr>
          <p:cNvSpPr txBox="1"/>
          <p:nvPr/>
        </p:nvSpPr>
        <p:spPr>
          <a:xfrm>
            <a:off x="8949690" y="6400800"/>
            <a:ext cx="7589520" cy="369332"/>
          </a:xfrm>
          <a:prstGeom prst="rect">
            <a:avLst/>
          </a:prstGeom>
          <a:noFill/>
        </p:spPr>
        <p:txBody>
          <a:bodyPr wrap="square" rtlCol="0">
            <a:spAutoFit/>
          </a:bodyPr>
          <a:lstStyle/>
          <a:p>
            <a:r>
              <a:rPr lang="en-US" dirty="0">
                <a:latin typeface="Yu Gothic" panose="020B0400000000000000" pitchFamily="34" charset="-128"/>
                <a:ea typeface="Yu Gothic" panose="020B0400000000000000" pitchFamily="34" charset="-128"/>
              </a:rPr>
              <a:t>Simulation by Simon </a:t>
            </a:r>
            <a:r>
              <a:rPr lang="en-US" sz="1800" dirty="0">
                <a:latin typeface="Yu Gothic" panose="020B0400000000000000" pitchFamily="34" charset="-128"/>
                <a:ea typeface="Yu Gothic" panose="020B0400000000000000" pitchFamily="34" charset="-128"/>
              </a:rPr>
              <a:t>Berman</a:t>
            </a:r>
            <a:endParaRPr lang="en-US" dirty="0">
              <a:latin typeface="Yu Gothic" panose="020B0400000000000000" pitchFamily="34" charset="-128"/>
              <a:ea typeface="Yu Gothic" panose="020B0400000000000000" pitchFamily="34" charset="-128"/>
            </a:endParaRPr>
          </a:p>
        </p:txBody>
      </p:sp>
      <p:sp>
        <p:nvSpPr>
          <p:cNvPr id="4" name="Title 1"/>
          <p:cNvSpPr txBox="1">
            <a:spLocks/>
          </p:cNvSpPr>
          <p:nvPr/>
        </p:nvSpPr>
        <p:spPr>
          <a:xfrm>
            <a:off x="227012" y="200611"/>
            <a:ext cx="11087693" cy="1143000"/>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r>
              <a:rPr lang="en-US" sz="2800" kern="0" dirty="0" smtClean="0">
                <a:latin typeface="Yu Gothic" panose="020B0400000000000000" pitchFamily="34" charset="-128"/>
                <a:ea typeface="Yu Gothic" panose="020B0400000000000000" pitchFamily="34" charset="-128"/>
              </a:rPr>
              <a:t>Swimming invariant manifolds (</a:t>
            </a:r>
            <a:r>
              <a:rPr lang="en-US" sz="2800" kern="0" dirty="0" err="1" smtClean="0">
                <a:latin typeface="Yu Gothic" panose="020B0400000000000000" pitchFamily="34" charset="-128"/>
                <a:ea typeface="Yu Gothic" panose="020B0400000000000000" pitchFamily="34" charset="-128"/>
              </a:rPr>
              <a:t>SwIMs</a:t>
            </a:r>
            <a:r>
              <a:rPr lang="en-US" sz="2800" kern="0" dirty="0" smtClean="0">
                <a:latin typeface="Yu Gothic" panose="020B0400000000000000" pitchFamily="34" charset="-128"/>
                <a:ea typeface="Yu Gothic" panose="020B0400000000000000" pitchFamily="34" charset="-128"/>
              </a:rPr>
              <a:t>) </a:t>
            </a:r>
            <a:r>
              <a:rPr lang="en-US" sz="2800" kern="0" dirty="0">
                <a:latin typeface="Yu Gothic" panose="020B0400000000000000" pitchFamily="34" charset="-128"/>
                <a:ea typeface="Yu Gothic" panose="020B0400000000000000" pitchFamily="34" charset="-128"/>
              </a:rPr>
              <a:t>as one-way barriers to fronts</a:t>
            </a:r>
          </a:p>
        </p:txBody>
      </p:sp>
    </p:spTree>
    <p:extLst>
      <p:ext uri="{BB962C8B-B14F-4D97-AF65-F5344CB8AC3E}">
        <p14:creationId xmlns:p14="http://schemas.microsoft.com/office/powerpoint/2010/main" val="200645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bwMode="auto">
          <a:xfrm>
            <a:off x="420624" y="185885"/>
            <a:ext cx="10002084"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r>
              <a:rPr lang="en-US" sz="4400" dirty="0">
                <a:solidFill>
                  <a:schemeClr val="tx1"/>
                </a:solidFill>
                <a:latin typeface="Yu Gothic" panose="020B0400000000000000" pitchFamily="34" charset="-128"/>
                <a:ea typeface="Yu Gothic" panose="020B0400000000000000" pitchFamily="34" charset="-128"/>
              </a:rPr>
              <a:t>How is a swimming microbe like a forest fire?</a:t>
            </a:r>
          </a:p>
        </p:txBody>
      </p:sp>
      <p:pic>
        <p:nvPicPr>
          <p:cNvPr id="19" name="Picture 12" descr="_437017_fire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196" y="1769780"/>
            <a:ext cx="4533900" cy="271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p:cNvSpPr txBox="1">
            <a:spLocks noChangeArrowheads="1"/>
          </p:cNvSpPr>
          <p:nvPr/>
        </p:nvSpPr>
        <p:spPr bwMode="auto">
          <a:xfrm>
            <a:off x="6687884" y="4716273"/>
            <a:ext cx="4230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kumimoji="0" lang="en-US" sz="2400" dirty="0">
                <a:solidFill>
                  <a:srgbClr val="000000"/>
                </a:solidFill>
              </a:rPr>
              <a:t>Forest fire in Brazil, image from BBC news, 9/2/1999</a:t>
            </a:r>
          </a:p>
        </p:txBody>
      </p:sp>
      <p:pic>
        <p:nvPicPr>
          <p:cNvPr id="22" name="Cell11_GiF.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0000"/>
          <a:stretch/>
        </p:blipFill>
        <p:spPr>
          <a:xfrm>
            <a:off x="1709928" y="1568451"/>
            <a:ext cx="3047237" cy="3047237"/>
          </a:xfrm>
          <a:prstGeom prst="rect">
            <a:avLst/>
          </a:prstGeom>
        </p:spPr>
      </p:pic>
      <p:sp>
        <p:nvSpPr>
          <p:cNvPr id="23" name="TextBox 4"/>
          <p:cNvSpPr txBox="1">
            <a:spLocks noChangeArrowheads="1"/>
          </p:cNvSpPr>
          <p:nvPr/>
        </p:nvSpPr>
        <p:spPr bwMode="auto">
          <a:xfrm>
            <a:off x="1541431" y="4682482"/>
            <a:ext cx="33842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000" dirty="0" err="1">
                <a:solidFill>
                  <a:srgbClr val="00B050"/>
                </a:solidFill>
              </a:rPr>
              <a:t>Chlamydomonas</a:t>
            </a:r>
            <a:r>
              <a:rPr lang="en-US" sz="2000" dirty="0">
                <a:solidFill>
                  <a:srgbClr val="00B050"/>
                </a:solidFill>
              </a:rPr>
              <a:t> </a:t>
            </a:r>
            <a:r>
              <a:rPr lang="en-US" sz="2000" dirty="0" err="1">
                <a:solidFill>
                  <a:srgbClr val="00B050"/>
                </a:solidFill>
              </a:rPr>
              <a:t>reinhardtii</a:t>
            </a:r>
            <a:r>
              <a:rPr lang="en-US" sz="2000" dirty="0">
                <a:solidFill>
                  <a:srgbClr val="00B050"/>
                </a:solidFill>
              </a:rPr>
              <a:t> </a:t>
            </a:r>
          </a:p>
          <a:p>
            <a:pPr algn="ctr" eaLnBrk="1" fontAlgn="base" hangingPunct="1">
              <a:spcBef>
                <a:spcPct val="0"/>
              </a:spcBef>
              <a:spcAft>
                <a:spcPct val="0"/>
              </a:spcAft>
            </a:pPr>
            <a:r>
              <a:rPr lang="en-US" sz="2000" dirty="0">
                <a:solidFill>
                  <a:srgbClr val="00B050"/>
                </a:solidFill>
              </a:rPr>
              <a:t>(green algae)</a:t>
            </a:r>
          </a:p>
          <a:p>
            <a:pPr algn="ctr" eaLnBrk="1" fontAlgn="base" hangingPunct="1">
              <a:spcBef>
                <a:spcPct val="0"/>
              </a:spcBef>
              <a:spcAft>
                <a:spcPct val="0"/>
              </a:spcAft>
            </a:pPr>
            <a:r>
              <a:rPr lang="en-US" sz="2000" dirty="0">
                <a:solidFill>
                  <a:srgbClr val="000000"/>
                </a:solidFill>
              </a:rPr>
              <a:t>(From </a:t>
            </a:r>
            <a:r>
              <a:rPr lang="en-US" sz="2000" dirty="0" err="1">
                <a:solidFill>
                  <a:srgbClr val="000000"/>
                </a:solidFill>
              </a:rPr>
              <a:t>Gollub</a:t>
            </a:r>
            <a:r>
              <a:rPr lang="en-US" sz="2000" dirty="0">
                <a:solidFill>
                  <a:srgbClr val="000000"/>
                </a:solidFill>
              </a:rPr>
              <a:t> research group)</a:t>
            </a:r>
          </a:p>
        </p:txBody>
      </p:sp>
      <p:sp>
        <p:nvSpPr>
          <p:cNvPr id="8" name="TextBox 7"/>
          <p:cNvSpPr txBox="1"/>
          <p:nvPr/>
        </p:nvSpPr>
        <p:spPr>
          <a:xfrm>
            <a:off x="4938711" y="2510955"/>
            <a:ext cx="1419225" cy="1107996"/>
          </a:xfrm>
          <a:prstGeom prst="rect">
            <a:avLst/>
          </a:prstGeom>
          <a:noFill/>
        </p:spPr>
        <p:txBody>
          <a:bodyPr wrap="square" rtlCol="0">
            <a:spAutoFit/>
          </a:bodyPr>
          <a:lstStyle/>
          <a:p>
            <a:pPr algn="ctr"/>
            <a:r>
              <a:rPr lang="en-US" sz="6600" dirty="0"/>
              <a:t>=</a:t>
            </a:r>
            <a:endParaRPr lang="en-US" dirty="0"/>
          </a:p>
        </p:txBody>
      </p:sp>
      <p:sp>
        <p:nvSpPr>
          <p:cNvPr id="14" name="TextBox 13"/>
          <p:cNvSpPr txBox="1"/>
          <p:nvPr/>
        </p:nvSpPr>
        <p:spPr>
          <a:xfrm>
            <a:off x="5163740" y="2444161"/>
            <a:ext cx="969169" cy="584775"/>
          </a:xfrm>
          <a:prstGeom prst="rect">
            <a:avLst/>
          </a:prstGeom>
          <a:noFill/>
        </p:spPr>
        <p:txBody>
          <a:bodyPr wrap="square" rtlCol="0">
            <a:spAutoFit/>
          </a:bodyPr>
          <a:lstStyle/>
          <a:p>
            <a:pPr algn="ctr"/>
            <a:r>
              <a:rPr lang="en-US" sz="3200" dirty="0"/>
              <a:t>?</a:t>
            </a:r>
            <a:endParaRPr lang="en-US" sz="3200" dirty="0"/>
          </a:p>
        </p:txBody>
      </p:sp>
    </p:spTree>
    <p:extLst>
      <p:ext uri="{BB962C8B-B14F-4D97-AF65-F5344CB8AC3E}">
        <p14:creationId xmlns:p14="http://schemas.microsoft.com/office/powerpoint/2010/main" val="25548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repeatCount="indefinite" fill="hold" display="0">
                  <p:stCondLst>
                    <p:cond delay="indefinite"/>
                  </p:stCondLst>
                </p:cTn>
                <p:tgtEl>
                  <p:spTgt spid="2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49287" y="2157229"/>
            <a:ext cx="8451988" cy="1342222"/>
            <a:chOff x="225287" y="2157229"/>
            <a:chExt cx="8451988" cy="1342222"/>
          </a:xfrm>
        </p:grpSpPr>
        <p:cxnSp>
          <p:nvCxnSpPr>
            <p:cNvPr id="8" name="Straight Connector 7"/>
            <p:cNvCxnSpPr/>
            <p:nvPr/>
          </p:nvCxnSpPr>
          <p:spPr>
            <a:xfrm flipV="1">
              <a:off x="225287" y="2157229"/>
              <a:ext cx="8451988" cy="177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5287" y="3499451"/>
              <a:ext cx="84519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467BF54F-2A40-45BE-A993-CE89E8B1713D}"/>
              </a:ext>
            </a:extLst>
          </p:cNvPr>
          <p:cNvSpPr txBox="1"/>
          <p:nvPr/>
        </p:nvSpPr>
        <p:spPr>
          <a:xfrm>
            <a:off x="1768763" y="62210"/>
            <a:ext cx="8654473" cy="769441"/>
          </a:xfrm>
          <a:prstGeom prst="rect">
            <a:avLst/>
          </a:prstGeom>
          <a:noFill/>
        </p:spPr>
        <p:txBody>
          <a:bodyPr wrap="square" rtlCol="0">
            <a:spAutoFit/>
          </a:bodyPr>
          <a:lstStyle/>
          <a:p>
            <a:pPr algn="ctr"/>
            <a:r>
              <a:rPr lang="en-US" sz="4400" dirty="0" err="1" smtClean="0">
                <a:latin typeface="Yu Gothic" panose="020B0400000000000000" pitchFamily="34" charset="-128"/>
                <a:ea typeface="Yu Gothic" panose="020B0400000000000000" pitchFamily="34" charset="-128"/>
              </a:rPr>
              <a:t>Magnetohydrodynamic</a:t>
            </a:r>
            <a:r>
              <a:rPr lang="en-US" sz="4400" dirty="0" smtClean="0">
                <a:latin typeface="Yu Gothic" panose="020B0400000000000000" pitchFamily="34" charset="-128"/>
                <a:ea typeface="Yu Gothic" panose="020B0400000000000000" pitchFamily="34" charset="-128"/>
              </a:rPr>
              <a:t> </a:t>
            </a:r>
            <a:r>
              <a:rPr lang="en-US" sz="4400" dirty="0">
                <a:latin typeface="Yu Gothic" panose="020B0400000000000000" pitchFamily="34" charset="-128"/>
                <a:ea typeface="Yu Gothic" panose="020B0400000000000000" pitchFamily="34" charset="-128"/>
              </a:rPr>
              <a:t>Forcing</a:t>
            </a:r>
          </a:p>
        </p:txBody>
      </p:sp>
      <p:sp>
        <p:nvSpPr>
          <p:cNvPr id="6" name="TextBox 5"/>
          <p:cNvSpPr txBox="1"/>
          <p:nvPr/>
        </p:nvSpPr>
        <p:spPr>
          <a:xfrm>
            <a:off x="4540195" y="4328988"/>
            <a:ext cx="5944015" cy="400110"/>
          </a:xfrm>
          <a:prstGeom prst="rect">
            <a:avLst/>
          </a:prstGeom>
          <a:noFill/>
        </p:spPr>
        <p:txBody>
          <a:bodyPr wrap="square" rtlCol="0">
            <a:spAutoFit/>
          </a:bodyPr>
          <a:lstStyle/>
          <a:p>
            <a:r>
              <a:rPr lang="en-US" sz="2000" dirty="0" smtClean="0"/>
              <a:t>Acrylic channel with width 1.0 mm and depth 1.0 mm</a:t>
            </a:r>
            <a:endParaRPr lang="en-US" sz="2000" dirty="0"/>
          </a:p>
        </p:txBody>
      </p:sp>
      <p:cxnSp>
        <p:nvCxnSpPr>
          <p:cNvPr id="3" name="Straight Arrow Connector 2"/>
          <p:cNvCxnSpPr/>
          <p:nvPr/>
        </p:nvCxnSpPr>
        <p:spPr>
          <a:xfrm>
            <a:off x="10662699" y="2149278"/>
            <a:ext cx="0" cy="140495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662699" y="2608029"/>
            <a:ext cx="1137037" cy="369332"/>
          </a:xfrm>
          <a:prstGeom prst="rect">
            <a:avLst/>
          </a:prstGeom>
          <a:noFill/>
        </p:spPr>
        <p:txBody>
          <a:bodyPr wrap="square" rtlCol="0">
            <a:spAutoFit/>
          </a:bodyPr>
          <a:lstStyle/>
          <a:p>
            <a:r>
              <a:rPr lang="en-US" dirty="0" smtClean="0"/>
              <a:t>1.0 mm</a:t>
            </a:r>
            <a:endParaRPr lang="en-US" dirty="0"/>
          </a:p>
        </p:txBody>
      </p:sp>
    </p:spTree>
    <p:extLst>
      <p:ext uri="{BB962C8B-B14F-4D97-AF65-F5344CB8AC3E}">
        <p14:creationId xmlns:p14="http://schemas.microsoft.com/office/powerpoint/2010/main" val="61623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896349"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8916285"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43" name="Rectangle 42"/>
          <p:cNvSpPr/>
          <p:nvPr/>
        </p:nvSpPr>
        <p:spPr>
          <a:xfrm>
            <a:off x="1809751"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1829687"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39" name="Rectangle 38"/>
          <p:cNvSpPr/>
          <p:nvPr/>
        </p:nvSpPr>
        <p:spPr>
          <a:xfrm>
            <a:off x="7715250" y="1092009"/>
            <a:ext cx="1181100" cy="3578997"/>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990851" y="1092010"/>
            <a:ext cx="1181100" cy="3578997"/>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171951"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353051" y="1097780"/>
            <a:ext cx="1181100" cy="3578997"/>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534150"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041051"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N</a:t>
            </a:r>
            <a:endParaRPr lang="en-US" dirty="0">
              <a:solidFill>
                <a:prstClr val="black"/>
              </a:solidFill>
              <a:latin typeface="Calibri"/>
            </a:endParaRPr>
          </a:p>
        </p:txBody>
      </p:sp>
      <p:sp>
        <p:nvSpPr>
          <p:cNvPr id="32" name="TextBox 31"/>
          <p:cNvSpPr txBox="1"/>
          <p:nvPr/>
        </p:nvSpPr>
        <p:spPr>
          <a:xfrm>
            <a:off x="4191887"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33" name="TextBox 32"/>
          <p:cNvSpPr txBox="1"/>
          <p:nvPr/>
        </p:nvSpPr>
        <p:spPr>
          <a:xfrm>
            <a:off x="5377869"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sp>
        <p:nvSpPr>
          <p:cNvPr id="38" name="TextBox 37"/>
          <p:cNvSpPr txBox="1"/>
          <p:nvPr/>
        </p:nvSpPr>
        <p:spPr>
          <a:xfrm>
            <a:off x="6585927"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40" name="TextBox 39"/>
          <p:cNvSpPr txBox="1"/>
          <p:nvPr/>
        </p:nvSpPr>
        <p:spPr>
          <a:xfrm>
            <a:off x="7740069"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sp>
        <p:nvSpPr>
          <p:cNvPr id="9" name="TextBox 8"/>
          <p:cNvSpPr txBox="1"/>
          <p:nvPr/>
        </p:nvSpPr>
        <p:spPr>
          <a:xfrm>
            <a:off x="3943351" y="5314950"/>
            <a:ext cx="5419725" cy="400110"/>
          </a:xfrm>
          <a:prstGeom prst="rect">
            <a:avLst/>
          </a:prstGeom>
          <a:noFill/>
        </p:spPr>
        <p:txBody>
          <a:bodyPr wrap="square" rtlCol="0">
            <a:spAutoFit/>
          </a:bodyPr>
          <a:lstStyle/>
          <a:p>
            <a:r>
              <a:rPr lang="en-US" sz="2000" dirty="0"/>
              <a:t>Strips of alternating </a:t>
            </a:r>
            <a:r>
              <a:rPr lang="en-US" sz="2000" dirty="0" smtClean="0"/>
              <a:t>magnets below the channel</a:t>
            </a:r>
            <a:endParaRPr lang="en-US" sz="2000" dirty="0"/>
          </a:p>
        </p:txBody>
      </p:sp>
      <p:cxnSp>
        <p:nvCxnSpPr>
          <p:cNvPr id="13" name="Straight Arrow Connector 12"/>
          <p:cNvCxnSpPr/>
          <p:nvPr/>
        </p:nvCxnSpPr>
        <p:spPr>
          <a:xfrm flipH="1" flipV="1">
            <a:off x="5743575" y="4181475"/>
            <a:ext cx="606626" cy="10477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1749287" y="2157229"/>
            <a:ext cx="8451988" cy="1342222"/>
            <a:chOff x="225287" y="2157229"/>
            <a:chExt cx="8451988" cy="1342222"/>
          </a:xfrm>
        </p:grpSpPr>
        <p:cxnSp>
          <p:nvCxnSpPr>
            <p:cNvPr id="41" name="Straight Connector 40"/>
            <p:cNvCxnSpPr/>
            <p:nvPr/>
          </p:nvCxnSpPr>
          <p:spPr>
            <a:xfrm flipV="1">
              <a:off x="225287" y="2157229"/>
              <a:ext cx="8451988" cy="177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225287" y="3499451"/>
              <a:ext cx="84519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3" name="TextBox 22">
            <a:extLst>
              <a:ext uri="{FF2B5EF4-FFF2-40B4-BE49-F238E27FC236}">
                <a16:creationId xmlns:a16="http://schemas.microsoft.com/office/drawing/2014/main" id="{467BF54F-2A40-45BE-A993-CE89E8B1713D}"/>
              </a:ext>
            </a:extLst>
          </p:cNvPr>
          <p:cNvSpPr txBox="1"/>
          <p:nvPr/>
        </p:nvSpPr>
        <p:spPr>
          <a:xfrm>
            <a:off x="1768763" y="62210"/>
            <a:ext cx="8654473" cy="769441"/>
          </a:xfrm>
          <a:prstGeom prst="rect">
            <a:avLst/>
          </a:prstGeom>
          <a:noFill/>
        </p:spPr>
        <p:txBody>
          <a:bodyPr wrap="square" rtlCol="0">
            <a:spAutoFit/>
          </a:bodyPr>
          <a:lstStyle/>
          <a:p>
            <a:pPr algn="ctr"/>
            <a:r>
              <a:rPr lang="en-US" sz="4400" dirty="0" err="1" smtClean="0">
                <a:latin typeface="Yu Gothic" panose="020B0400000000000000" pitchFamily="34" charset="-128"/>
                <a:ea typeface="Yu Gothic" panose="020B0400000000000000" pitchFamily="34" charset="-128"/>
              </a:rPr>
              <a:t>Magnetohydrodynamic</a:t>
            </a:r>
            <a:r>
              <a:rPr lang="en-US" sz="4400" dirty="0" smtClean="0">
                <a:latin typeface="Yu Gothic" panose="020B0400000000000000" pitchFamily="34" charset="-128"/>
                <a:ea typeface="Yu Gothic" panose="020B0400000000000000" pitchFamily="34" charset="-128"/>
              </a:rPr>
              <a:t> </a:t>
            </a:r>
            <a:r>
              <a:rPr lang="en-US" sz="4400" dirty="0">
                <a:latin typeface="Yu Gothic" panose="020B0400000000000000" pitchFamily="34" charset="-128"/>
                <a:ea typeface="Yu Gothic" panose="020B0400000000000000" pitchFamily="34" charset="-128"/>
              </a:rPr>
              <a:t>Forcing</a:t>
            </a:r>
          </a:p>
        </p:txBody>
      </p:sp>
    </p:spTree>
    <p:extLst>
      <p:ext uri="{BB962C8B-B14F-4D97-AF65-F5344CB8AC3E}">
        <p14:creationId xmlns:p14="http://schemas.microsoft.com/office/powerpoint/2010/main" val="1441209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8896349"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8916285"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53" name="Rectangle 52"/>
          <p:cNvSpPr/>
          <p:nvPr/>
        </p:nvSpPr>
        <p:spPr>
          <a:xfrm>
            <a:off x="1809751"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1829687"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grpSp>
        <p:nvGrpSpPr>
          <p:cNvPr id="7" name="Group 6"/>
          <p:cNvGrpSpPr/>
          <p:nvPr/>
        </p:nvGrpSpPr>
        <p:grpSpPr>
          <a:xfrm>
            <a:off x="2990852" y="1092008"/>
            <a:ext cx="5905499" cy="3584768"/>
            <a:chOff x="1828801" y="1015807"/>
            <a:chExt cx="6286510" cy="3841943"/>
          </a:xfrm>
        </p:grpSpPr>
        <p:sp>
          <p:nvSpPr>
            <p:cNvPr id="39" name="Rectangle 38"/>
            <p:cNvSpPr/>
            <p:nvPr/>
          </p:nvSpPr>
          <p:spPr>
            <a:xfrm>
              <a:off x="6858009" y="1015807"/>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28801" y="1015808"/>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086103" y="1015807"/>
              <a:ext cx="1257302" cy="3835758"/>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343405" y="1021992"/>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600707" y="1015807"/>
              <a:ext cx="1257302" cy="3835758"/>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82239"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endParaRPr lang="en-US" dirty="0">
                <a:solidFill>
                  <a:prstClr val="black"/>
                </a:solidFill>
                <a:latin typeface="Calibri"/>
              </a:endParaRPr>
            </a:p>
          </p:txBody>
        </p:sp>
        <p:sp>
          <p:nvSpPr>
            <p:cNvPr id="32" name="TextBox 31"/>
            <p:cNvSpPr txBox="1"/>
            <p:nvPr/>
          </p:nvSpPr>
          <p:spPr>
            <a:xfrm>
              <a:off x="3107324"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33" name="TextBox 32"/>
            <p:cNvSpPr txBox="1"/>
            <p:nvPr/>
          </p:nvSpPr>
          <p:spPr>
            <a:xfrm>
              <a:off x="4369824"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sp>
          <p:nvSpPr>
            <p:cNvPr id="38" name="TextBox 37"/>
            <p:cNvSpPr txBox="1"/>
            <p:nvPr/>
          </p:nvSpPr>
          <p:spPr>
            <a:xfrm>
              <a:off x="5655823"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40" name="TextBox 39"/>
            <p:cNvSpPr txBox="1"/>
            <p:nvPr/>
          </p:nvSpPr>
          <p:spPr>
            <a:xfrm>
              <a:off x="6884428"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grpSp>
      <p:sp>
        <p:nvSpPr>
          <p:cNvPr id="9" name="TextBox 8"/>
          <p:cNvSpPr txBox="1"/>
          <p:nvPr/>
        </p:nvSpPr>
        <p:spPr>
          <a:xfrm>
            <a:off x="5071682" y="4983867"/>
            <a:ext cx="5419725" cy="369332"/>
          </a:xfrm>
          <a:prstGeom prst="rect">
            <a:avLst/>
          </a:prstGeom>
          <a:noFill/>
        </p:spPr>
        <p:txBody>
          <a:bodyPr wrap="square" rtlCol="0">
            <a:spAutoFit/>
          </a:bodyPr>
          <a:lstStyle/>
          <a:p>
            <a:pPr algn="r"/>
            <a:r>
              <a:rPr lang="en-US" dirty="0">
                <a:solidFill>
                  <a:srgbClr val="FF0000"/>
                </a:solidFill>
              </a:rPr>
              <a:t>Electrical current</a:t>
            </a:r>
          </a:p>
        </p:txBody>
      </p:sp>
      <p:cxnSp>
        <p:nvCxnSpPr>
          <p:cNvPr id="13" name="Straight Arrow Connector 12"/>
          <p:cNvCxnSpPr/>
          <p:nvPr/>
        </p:nvCxnSpPr>
        <p:spPr>
          <a:xfrm flipV="1">
            <a:off x="9331741" y="2930811"/>
            <a:ext cx="145634" cy="2076779"/>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977376"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799824"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9160506"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056888" y="2187110"/>
            <a:ext cx="758952" cy="584775"/>
          </a:xfrm>
          <a:prstGeom prst="rect">
            <a:avLst/>
          </a:prstGeom>
          <a:noFill/>
        </p:spPr>
        <p:txBody>
          <a:bodyPr wrap="square" rtlCol="0">
            <a:spAutoFit/>
          </a:bodyPr>
          <a:lstStyle/>
          <a:p>
            <a:pPr algn="ctr" defTabSz="457200">
              <a:defRPr/>
            </a:pPr>
            <a:r>
              <a:rPr lang="en-US" sz="3200" dirty="0">
                <a:solidFill>
                  <a:srgbClr val="FF0000"/>
                </a:solidFill>
                <a:latin typeface="Times New Roman" panose="02020603050405020304" pitchFamily="18" charset="0"/>
                <a:cs typeface="Times New Roman" panose="02020603050405020304" pitchFamily="18" charset="0"/>
              </a:rPr>
              <a:t>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7115421" y="2201964"/>
            <a:ext cx="320922" cy="584775"/>
          </a:xfrm>
          <a:prstGeom prst="rect">
            <a:avLst/>
          </a:prstGeom>
        </p:spPr>
        <p:txBody>
          <a:bodyPr wrap="none">
            <a:spAutoFit/>
          </a:bodyPr>
          <a:lstStyle/>
          <a:p>
            <a:pPr defTabSz="457200">
              <a:defRPr/>
            </a:pPr>
            <a:r>
              <a:rPr lang="en-US" sz="3200" dirty="0">
                <a:solidFill>
                  <a:srgbClr val="FF0000"/>
                </a:solidFill>
                <a:latin typeface="Times New Roman" panose="02020603050405020304" pitchFamily="18" charset="0"/>
                <a:cs typeface="Times New Roman" panose="02020603050405020304" pitchFamily="18" charset="0"/>
              </a:rPr>
              <a:t>I</a:t>
            </a:r>
            <a:endParaRPr lang="en-US" dirty="0">
              <a:solidFill>
                <a:prstClr val="black"/>
              </a:solidFill>
              <a:latin typeface="Calibri"/>
            </a:endParaRPr>
          </a:p>
        </p:txBody>
      </p:sp>
      <p:cxnSp>
        <p:nvCxnSpPr>
          <p:cNvPr id="45" name="Straight Arrow Connector 44"/>
          <p:cNvCxnSpPr/>
          <p:nvPr/>
        </p:nvCxnSpPr>
        <p:spPr>
          <a:xfrm flipH="1">
            <a:off x="1640824"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1749287" y="2157229"/>
            <a:ext cx="8451988" cy="1342222"/>
            <a:chOff x="225287" y="2157229"/>
            <a:chExt cx="8451988" cy="1342222"/>
          </a:xfrm>
        </p:grpSpPr>
        <p:cxnSp>
          <p:nvCxnSpPr>
            <p:cNvPr id="47" name="Straight Connector 46"/>
            <p:cNvCxnSpPr/>
            <p:nvPr/>
          </p:nvCxnSpPr>
          <p:spPr>
            <a:xfrm flipV="1">
              <a:off x="225287" y="2157229"/>
              <a:ext cx="8451988" cy="177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25287" y="3499451"/>
              <a:ext cx="84519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467BF54F-2A40-45BE-A993-CE89E8B1713D}"/>
              </a:ext>
            </a:extLst>
          </p:cNvPr>
          <p:cNvSpPr txBox="1"/>
          <p:nvPr/>
        </p:nvSpPr>
        <p:spPr>
          <a:xfrm>
            <a:off x="1768763" y="62210"/>
            <a:ext cx="8654473" cy="769441"/>
          </a:xfrm>
          <a:prstGeom prst="rect">
            <a:avLst/>
          </a:prstGeom>
          <a:noFill/>
        </p:spPr>
        <p:txBody>
          <a:bodyPr wrap="square" rtlCol="0">
            <a:spAutoFit/>
          </a:bodyPr>
          <a:lstStyle/>
          <a:p>
            <a:pPr algn="ctr"/>
            <a:r>
              <a:rPr lang="en-US" sz="4400" dirty="0" err="1" smtClean="0">
                <a:latin typeface="Yu Gothic" panose="020B0400000000000000" pitchFamily="34" charset="-128"/>
                <a:ea typeface="Yu Gothic" panose="020B0400000000000000" pitchFamily="34" charset="-128"/>
              </a:rPr>
              <a:t>Magnetohydrodynamic</a:t>
            </a:r>
            <a:r>
              <a:rPr lang="en-US" sz="4400" dirty="0" smtClean="0">
                <a:latin typeface="Yu Gothic" panose="020B0400000000000000" pitchFamily="34" charset="-128"/>
                <a:ea typeface="Yu Gothic" panose="020B0400000000000000" pitchFamily="34" charset="-128"/>
              </a:rPr>
              <a:t> </a:t>
            </a:r>
            <a:r>
              <a:rPr lang="en-US" sz="4400" dirty="0">
                <a:latin typeface="Yu Gothic" panose="020B0400000000000000" pitchFamily="34" charset="-128"/>
                <a:ea typeface="Yu Gothic" panose="020B0400000000000000" pitchFamily="34" charset="-128"/>
              </a:rPr>
              <a:t>Forcing</a:t>
            </a:r>
          </a:p>
        </p:txBody>
      </p:sp>
    </p:spTree>
    <p:extLst>
      <p:ext uri="{BB962C8B-B14F-4D97-AF65-F5344CB8AC3E}">
        <p14:creationId xmlns:p14="http://schemas.microsoft.com/office/powerpoint/2010/main" val="36874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8896349"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8916285"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56" name="Rectangle 55"/>
          <p:cNvSpPr/>
          <p:nvPr/>
        </p:nvSpPr>
        <p:spPr>
          <a:xfrm>
            <a:off x="1809751" y="1092009"/>
            <a:ext cx="1181100" cy="3578997"/>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829687" y="2412046"/>
            <a:ext cx="972333" cy="707886"/>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grpSp>
        <p:nvGrpSpPr>
          <p:cNvPr id="7" name="Group 6"/>
          <p:cNvGrpSpPr/>
          <p:nvPr/>
        </p:nvGrpSpPr>
        <p:grpSpPr>
          <a:xfrm>
            <a:off x="2990852" y="1092008"/>
            <a:ext cx="5905499" cy="3584768"/>
            <a:chOff x="1828801" y="1015807"/>
            <a:chExt cx="6286510" cy="3841943"/>
          </a:xfrm>
        </p:grpSpPr>
        <p:sp>
          <p:nvSpPr>
            <p:cNvPr id="39" name="Rectangle 38"/>
            <p:cNvSpPr/>
            <p:nvPr/>
          </p:nvSpPr>
          <p:spPr>
            <a:xfrm>
              <a:off x="6858009" y="1015807"/>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28801" y="1015808"/>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086103" y="1015807"/>
              <a:ext cx="1257302" cy="3835758"/>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343405" y="1021992"/>
              <a:ext cx="1257302" cy="3835758"/>
            </a:xfrm>
            <a:prstGeom prst="rect">
              <a:avLst/>
            </a:prstGeom>
            <a:solidFill>
              <a:schemeClr val="bg1">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600707" y="1015807"/>
              <a:ext cx="1257302" cy="3835758"/>
            </a:xfrm>
            <a:prstGeom prst="rect">
              <a:avLst/>
            </a:prstGeom>
            <a:solidFill>
              <a:schemeClr val="bg1">
                <a:lumMod val="8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82239"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endParaRPr lang="en-US" dirty="0">
                <a:solidFill>
                  <a:prstClr val="black"/>
                </a:solidFill>
                <a:latin typeface="Calibri"/>
              </a:endParaRPr>
            </a:p>
          </p:txBody>
        </p:sp>
        <p:sp>
          <p:nvSpPr>
            <p:cNvPr id="32" name="TextBox 31"/>
            <p:cNvSpPr txBox="1"/>
            <p:nvPr/>
          </p:nvSpPr>
          <p:spPr>
            <a:xfrm>
              <a:off x="3107324"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33" name="TextBox 32"/>
            <p:cNvSpPr txBox="1"/>
            <p:nvPr/>
          </p:nvSpPr>
          <p:spPr>
            <a:xfrm>
              <a:off x="4369824"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sp>
          <p:nvSpPr>
            <p:cNvPr id="38" name="TextBox 37"/>
            <p:cNvSpPr txBox="1"/>
            <p:nvPr/>
          </p:nvSpPr>
          <p:spPr>
            <a:xfrm>
              <a:off x="5655823"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S</a:t>
              </a:r>
              <a:endParaRPr lang="en-US" dirty="0">
                <a:solidFill>
                  <a:prstClr val="black"/>
                </a:solidFill>
                <a:latin typeface="Calibri"/>
              </a:endParaRPr>
            </a:p>
          </p:txBody>
        </p:sp>
        <p:sp>
          <p:nvSpPr>
            <p:cNvPr id="40" name="TextBox 39"/>
            <p:cNvSpPr txBox="1"/>
            <p:nvPr/>
          </p:nvSpPr>
          <p:spPr>
            <a:xfrm>
              <a:off x="6884428" y="2430546"/>
              <a:ext cx="1035066" cy="758670"/>
            </a:xfrm>
            <a:prstGeom prst="rect">
              <a:avLst/>
            </a:prstGeom>
            <a:noFill/>
          </p:spPr>
          <p:txBody>
            <a:bodyPr wrap="square" rtlCol="0">
              <a:spAutoFit/>
            </a:bodyPr>
            <a:lstStyle/>
            <a:p>
              <a:pPr algn="ctr" defTabSz="457200">
                <a:defRPr/>
              </a:pPr>
              <a:r>
                <a:rPr lang="en-US" sz="4000" dirty="0">
                  <a:solidFill>
                    <a:prstClr val="black"/>
                  </a:solidFill>
                  <a:latin typeface="Calibri"/>
                </a:rPr>
                <a:t>N</a:t>
              </a:r>
            </a:p>
          </p:txBody>
        </p:sp>
      </p:grpSp>
      <p:sp>
        <p:nvSpPr>
          <p:cNvPr id="9" name="TextBox 8"/>
          <p:cNvSpPr txBox="1"/>
          <p:nvPr/>
        </p:nvSpPr>
        <p:spPr>
          <a:xfrm>
            <a:off x="3160851" y="5339469"/>
            <a:ext cx="5419725" cy="369332"/>
          </a:xfrm>
          <a:prstGeom prst="rect">
            <a:avLst/>
          </a:prstGeom>
          <a:noFill/>
        </p:spPr>
        <p:txBody>
          <a:bodyPr wrap="square" rtlCol="0">
            <a:spAutoFit/>
          </a:bodyPr>
          <a:lstStyle/>
          <a:p>
            <a:pPr algn="r"/>
            <a:r>
              <a:rPr lang="en-US" dirty="0">
                <a:solidFill>
                  <a:srgbClr val="0541E9"/>
                </a:solidFill>
              </a:rPr>
              <a:t>Magnetic forcing in fluid</a:t>
            </a:r>
          </a:p>
        </p:txBody>
      </p:sp>
      <p:cxnSp>
        <p:nvCxnSpPr>
          <p:cNvPr id="13" name="Straight Arrow Connector 12"/>
          <p:cNvCxnSpPr/>
          <p:nvPr/>
        </p:nvCxnSpPr>
        <p:spPr>
          <a:xfrm flipH="1" flipV="1">
            <a:off x="6011674" y="3381375"/>
            <a:ext cx="348052" cy="2054840"/>
          </a:xfrm>
          <a:prstGeom prst="straightConnector1">
            <a:avLst/>
          </a:prstGeom>
          <a:ln>
            <a:solidFill>
              <a:srgbClr val="0541E9"/>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3977376"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6799824"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9160506"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056888" y="2187110"/>
            <a:ext cx="758952" cy="584775"/>
          </a:xfrm>
          <a:prstGeom prst="rect">
            <a:avLst/>
          </a:prstGeom>
          <a:noFill/>
        </p:spPr>
        <p:txBody>
          <a:bodyPr wrap="square" rtlCol="0">
            <a:spAutoFit/>
          </a:bodyPr>
          <a:lstStyle/>
          <a:p>
            <a:pPr algn="ctr" defTabSz="457200">
              <a:defRPr/>
            </a:pPr>
            <a:r>
              <a:rPr lang="en-US" sz="3200" dirty="0">
                <a:solidFill>
                  <a:srgbClr val="FF0000"/>
                </a:solidFill>
                <a:latin typeface="Times New Roman" panose="02020603050405020304" pitchFamily="18" charset="0"/>
                <a:cs typeface="Times New Roman" panose="02020603050405020304" pitchFamily="18" charset="0"/>
              </a:rPr>
              <a:t>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7115421" y="2201964"/>
            <a:ext cx="320922" cy="584775"/>
          </a:xfrm>
          <a:prstGeom prst="rect">
            <a:avLst/>
          </a:prstGeom>
        </p:spPr>
        <p:txBody>
          <a:bodyPr wrap="none">
            <a:spAutoFit/>
          </a:bodyPr>
          <a:lstStyle/>
          <a:p>
            <a:pPr defTabSz="457200">
              <a:defRPr/>
            </a:pPr>
            <a:r>
              <a:rPr lang="en-US" sz="3200" dirty="0">
                <a:solidFill>
                  <a:srgbClr val="FF0000"/>
                </a:solidFill>
                <a:latin typeface="Times New Roman" panose="02020603050405020304" pitchFamily="18" charset="0"/>
                <a:cs typeface="Times New Roman" panose="02020603050405020304" pitchFamily="18" charset="0"/>
              </a:rPr>
              <a:t>I</a:t>
            </a:r>
            <a:endParaRPr lang="en-US" dirty="0">
              <a:solidFill>
                <a:prstClr val="black"/>
              </a:solidFill>
              <a:latin typeface="Calibri"/>
            </a:endParaRPr>
          </a:p>
        </p:txBody>
      </p:sp>
      <p:cxnSp>
        <p:nvCxnSpPr>
          <p:cNvPr id="45" name="Straight Arrow Connector 44"/>
          <p:cNvCxnSpPr/>
          <p:nvPr/>
        </p:nvCxnSpPr>
        <p:spPr>
          <a:xfrm flipH="1">
            <a:off x="1640824" y="2834838"/>
            <a:ext cx="981721" cy="0"/>
          </a:xfrm>
          <a:prstGeom prst="straightConnector1">
            <a:avLst/>
          </a:prstGeom>
          <a:ln w="38100">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3557567"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5892137"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8221079"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4627753"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7123536"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51" name="Group 50"/>
          <p:cNvGrpSpPr/>
          <p:nvPr/>
        </p:nvGrpSpPr>
        <p:grpSpPr>
          <a:xfrm>
            <a:off x="1749287" y="2157229"/>
            <a:ext cx="8451988" cy="1342222"/>
            <a:chOff x="225287" y="2157229"/>
            <a:chExt cx="8451988" cy="1342222"/>
          </a:xfrm>
        </p:grpSpPr>
        <p:cxnSp>
          <p:nvCxnSpPr>
            <p:cNvPr id="52" name="Straight Connector 51"/>
            <p:cNvCxnSpPr/>
            <p:nvPr/>
          </p:nvCxnSpPr>
          <p:spPr>
            <a:xfrm flipV="1">
              <a:off x="225287" y="2157229"/>
              <a:ext cx="8451988" cy="177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25287" y="3499451"/>
              <a:ext cx="84519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58" name="Straight Arrow Connector 57"/>
          <p:cNvCxnSpPr/>
          <p:nvPr/>
        </p:nvCxnSpPr>
        <p:spPr>
          <a:xfrm>
            <a:off x="2382417"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9401403"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6FED43B-CA28-4DA5-938A-B2C2F55F1DE3}"/>
                  </a:ext>
                </a:extLst>
              </p:cNvPr>
              <p:cNvSpPr txBox="1"/>
              <p:nvPr/>
            </p:nvSpPr>
            <p:spPr>
              <a:xfrm>
                <a:off x="7785908" y="5833139"/>
                <a:ext cx="4947112" cy="9318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5400" i="1" smtClean="0">
                              <a:latin typeface="Cambria Math" panose="02040503050406030204" pitchFamily="18" charset="0"/>
                            </a:rPr>
                          </m:ctrlPr>
                        </m:accPr>
                        <m:e>
                          <m:r>
                            <a:rPr lang="en-US" sz="5400" b="0" i="1" smtClean="0">
                              <a:latin typeface="Cambria Math" panose="02040503050406030204" pitchFamily="18" charset="0"/>
                            </a:rPr>
                            <m:t>𝐹</m:t>
                          </m:r>
                        </m:e>
                      </m:acc>
                      <m:r>
                        <a:rPr lang="en-US" sz="5400" b="0" i="1" smtClean="0">
                          <a:latin typeface="Cambria Math" panose="02040503050406030204" pitchFamily="18" charset="0"/>
                        </a:rPr>
                        <m:t>=</m:t>
                      </m:r>
                      <m:r>
                        <a:rPr lang="en-US" sz="5400" b="0" i="1" smtClean="0">
                          <a:latin typeface="Cambria Math" panose="02040503050406030204" pitchFamily="18" charset="0"/>
                        </a:rPr>
                        <m:t>𝑞</m:t>
                      </m:r>
                      <m:r>
                        <a:rPr lang="en-US" sz="5400" b="0" i="1" smtClean="0">
                          <a:latin typeface="Cambria Math" panose="02040503050406030204" pitchFamily="18" charset="0"/>
                        </a:rPr>
                        <m:t> </m:t>
                      </m:r>
                      <m:acc>
                        <m:accPr>
                          <m:chr m:val="⃑"/>
                          <m:ctrlPr>
                            <a:rPr lang="en-US" sz="5400" b="0" i="1" smtClean="0">
                              <a:latin typeface="Cambria Math" panose="02040503050406030204" pitchFamily="18" charset="0"/>
                            </a:rPr>
                          </m:ctrlPr>
                        </m:accPr>
                        <m:e>
                          <m:r>
                            <a:rPr lang="en-US" sz="5400" b="0" i="1" smtClean="0">
                              <a:latin typeface="Cambria Math" panose="02040503050406030204" pitchFamily="18" charset="0"/>
                            </a:rPr>
                            <m:t>𝑣</m:t>
                          </m:r>
                        </m:e>
                      </m:acc>
                      <m:r>
                        <a:rPr lang="en-US" sz="5400" i="1" smtClean="0">
                          <a:latin typeface="Cambria Math" panose="02040503050406030204" pitchFamily="18" charset="0"/>
                          <a:ea typeface="Cambria Math" panose="02040503050406030204" pitchFamily="18" charset="0"/>
                        </a:rPr>
                        <m:t>×</m:t>
                      </m:r>
                      <m:acc>
                        <m:accPr>
                          <m:chr m:val="⃑"/>
                          <m:ctrlPr>
                            <a:rPr lang="en-US" sz="5400" i="1" smtClean="0">
                              <a:latin typeface="Cambria Math" panose="02040503050406030204" pitchFamily="18" charset="0"/>
                              <a:ea typeface="Cambria Math" panose="02040503050406030204" pitchFamily="18" charset="0"/>
                            </a:rPr>
                          </m:ctrlPr>
                        </m:accPr>
                        <m:e>
                          <m:r>
                            <a:rPr lang="en-US" sz="5400" b="0" i="1" smtClean="0">
                              <a:latin typeface="Cambria Math" panose="02040503050406030204" pitchFamily="18" charset="0"/>
                              <a:ea typeface="Cambria Math" panose="02040503050406030204" pitchFamily="18" charset="0"/>
                            </a:rPr>
                            <m:t>𝐵</m:t>
                          </m:r>
                        </m:e>
                      </m:acc>
                    </m:oMath>
                  </m:oMathPara>
                </a14:m>
                <a:endParaRPr lang="en-US" sz="5400" dirty="0"/>
              </a:p>
            </p:txBody>
          </p:sp>
        </mc:Choice>
        <mc:Fallback xmlns="">
          <p:sp>
            <p:nvSpPr>
              <p:cNvPr id="60" name="TextBox 59">
                <a:extLst>
                  <a:ext uri="{FF2B5EF4-FFF2-40B4-BE49-F238E27FC236}">
                    <a16:creationId xmlns:a16="http://schemas.microsoft.com/office/drawing/2014/main" id="{46FED43B-CA28-4DA5-938A-B2C2F55F1DE3}"/>
                  </a:ext>
                </a:extLst>
              </p:cNvPr>
              <p:cNvSpPr txBox="1">
                <a:spLocks noRot="1" noChangeAspect="1" noMove="1" noResize="1" noEditPoints="1" noAdjustHandles="1" noChangeArrowheads="1" noChangeShapeType="1" noTextEdit="1"/>
              </p:cNvSpPr>
              <p:nvPr/>
            </p:nvSpPr>
            <p:spPr>
              <a:xfrm>
                <a:off x="7785908" y="5833139"/>
                <a:ext cx="4947112" cy="931858"/>
              </a:xfrm>
              <a:prstGeom prst="rect">
                <a:avLst/>
              </a:prstGeom>
              <a:blipFill>
                <a:blip r:embed="rId3"/>
                <a:stretch>
                  <a:fillRect/>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467BF54F-2A40-45BE-A993-CE89E8B1713D}"/>
              </a:ext>
            </a:extLst>
          </p:cNvPr>
          <p:cNvSpPr txBox="1"/>
          <p:nvPr/>
        </p:nvSpPr>
        <p:spPr>
          <a:xfrm>
            <a:off x="1768763" y="62210"/>
            <a:ext cx="8654473" cy="769441"/>
          </a:xfrm>
          <a:prstGeom prst="rect">
            <a:avLst/>
          </a:prstGeom>
          <a:noFill/>
        </p:spPr>
        <p:txBody>
          <a:bodyPr wrap="square" rtlCol="0">
            <a:spAutoFit/>
          </a:bodyPr>
          <a:lstStyle/>
          <a:p>
            <a:pPr algn="ctr"/>
            <a:r>
              <a:rPr lang="en-US" sz="4400" dirty="0" err="1" smtClean="0">
                <a:latin typeface="Yu Gothic" panose="020B0400000000000000" pitchFamily="34" charset="-128"/>
                <a:ea typeface="Yu Gothic" panose="020B0400000000000000" pitchFamily="34" charset="-128"/>
              </a:rPr>
              <a:t>Magnetohydrodynamic</a:t>
            </a:r>
            <a:r>
              <a:rPr lang="en-US" sz="4400" dirty="0" smtClean="0">
                <a:latin typeface="Yu Gothic" panose="020B0400000000000000" pitchFamily="34" charset="-128"/>
                <a:ea typeface="Yu Gothic" panose="020B0400000000000000" pitchFamily="34" charset="-128"/>
              </a:rPr>
              <a:t> </a:t>
            </a:r>
            <a:r>
              <a:rPr lang="en-US" sz="4400" dirty="0">
                <a:latin typeface="Yu Gothic" panose="020B0400000000000000" pitchFamily="34" charset="-128"/>
                <a:ea typeface="Yu Gothic" panose="020B0400000000000000" pitchFamily="34" charset="-128"/>
              </a:rPr>
              <a:t>Forcing</a:t>
            </a:r>
          </a:p>
        </p:txBody>
      </p:sp>
    </p:spTree>
    <p:extLst>
      <p:ext uri="{BB962C8B-B14F-4D97-AF65-F5344CB8AC3E}">
        <p14:creationId xmlns:p14="http://schemas.microsoft.com/office/powerpoint/2010/main" val="163976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60851" y="5339469"/>
            <a:ext cx="5419725" cy="369332"/>
          </a:xfrm>
          <a:prstGeom prst="rect">
            <a:avLst/>
          </a:prstGeom>
          <a:noFill/>
        </p:spPr>
        <p:txBody>
          <a:bodyPr wrap="square" rtlCol="0">
            <a:spAutoFit/>
          </a:bodyPr>
          <a:lstStyle/>
          <a:p>
            <a:pPr algn="r"/>
            <a:r>
              <a:rPr lang="en-US" dirty="0"/>
              <a:t>Vortex chain flow</a:t>
            </a:r>
          </a:p>
        </p:txBody>
      </p:sp>
      <p:cxnSp>
        <p:nvCxnSpPr>
          <p:cNvPr id="13" name="Straight Arrow Connector 12"/>
          <p:cNvCxnSpPr/>
          <p:nvPr/>
        </p:nvCxnSpPr>
        <p:spPr>
          <a:xfrm flipH="1" flipV="1">
            <a:off x="6048376" y="3714751"/>
            <a:ext cx="311351" cy="172146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1749287" y="2157229"/>
            <a:ext cx="8451988" cy="1342222"/>
            <a:chOff x="225287" y="2157229"/>
            <a:chExt cx="8451988" cy="1342222"/>
          </a:xfrm>
        </p:grpSpPr>
        <p:cxnSp>
          <p:nvCxnSpPr>
            <p:cNvPr id="113" name="Straight Connector 112"/>
            <p:cNvCxnSpPr/>
            <p:nvPr/>
          </p:nvCxnSpPr>
          <p:spPr>
            <a:xfrm flipV="1">
              <a:off x="225287" y="2157229"/>
              <a:ext cx="8451988" cy="177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25287" y="3499451"/>
              <a:ext cx="84519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216902" y="2176804"/>
            <a:ext cx="7315122" cy="1279506"/>
            <a:chOff x="692902" y="2214904"/>
            <a:chExt cx="7315122" cy="1279506"/>
          </a:xfrm>
        </p:grpSpPr>
        <p:grpSp>
          <p:nvGrpSpPr>
            <p:cNvPr id="51" name="Group 14"/>
            <p:cNvGrpSpPr>
              <a:grpSpLocks/>
            </p:cNvGrpSpPr>
            <p:nvPr/>
          </p:nvGrpSpPr>
          <p:grpSpPr bwMode="auto">
            <a:xfrm>
              <a:off x="1900358" y="2234543"/>
              <a:ext cx="4935418" cy="1249321"/>
              <a:chOff x="1294" y="1696"/>
              <a:chExt cx="9187" cy="2135"/>
            </a:xfrm>
          </p:grpSpPr>
          <p:grpSp>
            <p:nvGrpSpPr>
              <p:cNvPr id="52" name="Group 15"/>
              <p:cNvGrpSpPr>
                <a:grpSpLocks/>
              </p:cNvGrpSpPr>
              <p:nvPr/>
            </p:nvGrpSpPr>
            <p:grpSpPr bwMode="auto">
              <a:xfrm>
                <a:off x="1600" y="1986"/>
                <a:ext cx="1509" cy="1551"/>
                <a:chOff x="0" y="-1"/>
                <a:chExt cx="20000" cy="20001"/>
              </a:xfrm>
            </p:grpSpPr>
            <p:sp>
              <p:nvSpPr>
                <p:cNvPr id="108" name="Arc 16"/>
                <p:cNvSpPr>
                  <a:spLocks/>
                </p:cNvSpPr>
                <p:nvPr/>
              </p:nvSpPr>
              <p:spPr bwMode="auto">
                <a:xfrm flipH="1" flipV="1">
                  <a:off x="0" y="10161"/>
                  <a:ext cx="9768"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9" name="Arc 17"/>
                <p:cNvSpPr>
                  <a:spLocks/>
                </p:cNvSpPr>
                <p:nvPr/>
              </p:nvSpPr>
              <p:spPr bwMode="auto">
                <a:xfrm flipV="1">
                  <a:off x="9755" y="10161"/>
                  <a:ext cx="10245"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10" name="Arc 18"/>
                <p:cNvSpPr>
                  <a:spLocks/>
                </p:cNvSpPr>
                <p:nvPr/>
              </p:nvSpPr>
              <p:spPr bwMode="auto">
                <a:xfrm flipH="1">
                  <a:off x="0" y="180"/>
                  <a:ext cx="9768"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11" name="Freeform 19"/>
                <p:cNvSpPr>
                  <a:spLocks/>
                </p:cNvSpPr>
                <p:nvPr/>
              </p:nvSpPr>
              <p:spPr bwMode="auto">
                <a:xfrm>
                  <a:off x="9914" y="-1"/>
                  <a:ext cx="9609" cy="6990"/>
                </a:xfrm>
                <a:custGeom>
                  <a:avLst/>
                  <a:gdLst>
                    <a:gd name="T0" fmla="*/ 0 w 20000"/>
                    <a:gd name="T1" fmla="*/ 0 h 20000"/>
                    <a:gd name="T2" fmla="*/ 4745 w 20000"/>
                    <a:gd name="T3" fmla="*/ 0 h 20000"/>
                    <a:gd name="T4" fmla="*/ 9655 w 20000"/>
                    <a:gd name="T5" fmla="*/ 1845 h 20000"/>
                    <a:gd name="T6" fmla="*/ 13545 w 20000"/>
                    <a:gd name="T7" fmla="*/ 5461 h 20000"/>
                    <a:gd name="T8" fmla="*/ 16745 w 20000"/>
                    <a:gd name="T9" fmla="*/ 10000 h 20000"/>
                    <a:gd name="T10" fmla="*/ 19007 w 20000"/>
                    <a:gd name="T11" fmla="*/ 14539 h 20000"/>
                    <a:gd name="T12" fmla="*/ 19972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3" name="Group 20"/>
              <p:cNvGrpSpPr>
                <a:grpSpLocks/>
              </p:cNvGrpSpPr>
              <p:nvPr/>
            </p:nvGrpSpPr>
            <p:grpSpPr bwMode="auto">
              <a:xfrm>
                <a:off x="2026" y="2415"/>
                <a:ext cx="654" cy="656"/>
                <a:chOff x="0" y="-1"/>
                <a:chExt cx="19999" cy="20001"/>
              </a:xfrm>
            </p:grpSpPr>
            <p:sp>
              <p:nvSpPr>
                <p:cNvPr id="104" name="Arc 21"/>
                <p:cNvSpPr>
                  <a:spLocks/>
                </p:cNvSpPr>
                <p:nvPr/>
              </p:nvSpPr>
              <p:spPr bwMode="auto">
                <a:xfrm flipH="1" flipV="1">
                  <a:off x="0" y="10152"/>
                  <a:ext cx="9755"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5" name="Arc 22"/>
                <p:cNvSpPr>
                  <a:spLocks/>
                </p:cNvSpPr>
                <p:nvPr/>
              </p:nvSpPr>
              <p:spPr bwMode="auto">
                <a:xfrm flipV="1">
                  <a:off x="9755" y="10152"/>
                  <a:ext cx="1024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6" name="Arc 23"/>
                <p:cNvSpPr>
                  <a:spLocks/>
                </p:cNvSpPr>
                <p:nvPr/>
              </p:nvSpPr>
              <p:spPr bwMode="auto">
                <a:xfrm flipH="1">
                  <a:off x="0" y="182"/>
                  <a:ext cx="9755"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7" name="Freeform 24"/>
                <p:cNvSpPr>
                  <a:spLocks/>
                </p:cNvSpPr>
                <p:nvPr/>
              </p:nvSpPr>
              <p:spPr bwMode="auto">
                <a:xfrm>
                  <a:off x="9908" y="-1"/>
                  <a:ext cx="9632" cy="7013"/>
                </a:xfrm>
                <a:custGeom>
                  <a:avLst/>
                  <a:gdLst>
                    <a:gd name="T0" fmla="*/ 0 w 20000"/>
                    <a:gd name="T1" fmla="*/ 0 h 20000"/>
                    <a:gd name="T2" fmla="*/ 4698 w 20000"/>
                    <a:gd name="T3" fmla="*/ 0 h 20000"/>
                    <a:gd name="T4" fmla="*/ 9651 w 20000"/>
                    <a:gd name="T5" fmla="*/ 1826 h 20000"/>
                    <a:gd name="T6" fmla="*/ 13460 w 20000"/>
                    <a:gd name="T7" fmla="*/ 5478 h 20000"/>
                    <a:gd name="T8" fmla="*/ 16698 w 20000"/>
                    <a:gd name="T9" fmla="*/ 10000 h 20000"/>
                    <a:gd name="T10" fmla="*/ 18921 w 20000"/>
                    <a:gd name="T11" fmla="*/ 14435 h 20000"/>
                    <a:gd name="T12" fmla="*/ 19937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4" name="Group 25"/>
              <p:cNvGrpSpPr>
                <a:grpSpLocks/>
              </p:cNvGrpSpPr>
              <p:nvPr/>
            </p:nvGrpSpPr>
            <p:grpSpPr bwMode="auto">
              <a:xfrm>
                <a:off x="6735" y="2414"/>
                <a:ext cx="654" cy="656"/>
                <a:chOff x="0" y="-1"/>
                <a:chExt cx="19999" cy="20001"/>
              </a:xfrm>
            </p:grpSpPr>
            <p:sp>
              <p:nvSpPr>
                <p:cNvPr id="100" name="Arc 26"/>
                <p:cNvSpPr>
                  <a:spLocks/>
                </p:cNvSpPr>
                <p:nvPr/>
              </p:nvSpPr>
              <p:spPr bwMode="auto">
                <a:xfrm flipH="1" flipV="1">
                  <a:off x="0" y="10152"/>
                  <a:ext cx="9755"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1" name="Arc 27"/>
                <p:cNvSpPr>
                  <a:spLocks/>
                </p:cNvSpPr>
                <p:nvPr/>
              </p:nvSpPr>
              <p:spPr bwMode="auto">
                <a:xfrm flipV="1">
                  <a:off x="9755" y="10152"/>
                  <a:ext cx="1024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2" name="Arc 28"/>
                <p:cNvSpPr>
                  <a:spLocks/>
                </p:cNvSpPr>
                <p:nvPr/>
              </p:nvSpPr>
              <p:spPr bwMode="auto">
                <a:xfrm flipH="1">
                  <a:off x="0" y="182"/>
                  <a:ext cx="9755"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03" name="Freeform 29"/>
                <p:cNvSpPr>
                  <a:spLocks/>
                </p:cNvSpPr>
                <p:nvPr/>
              </p:nvSpPr>
              <p:spPr bwMode="auto">
                <a:xfrm>
                  <a:off x="9908" y="-1"/>
                  <a:ext cx="9632" cy="7013"/>
                </a:xfrm>
                <a:custGeom>
                  <a:avLst/>
                  <a:gdLst>
                    <a:gd name="T0" fmla="*/ 0 w 20000"/>
                    <a:gd name="T1" fmla="*/ 0 h 20000"/>
                    <a:gd name="T2" fmla="*/ 4698 w 20000"/>
                    <a:gd name="T3" fmla="*/ 0 h 20000"/>
                    <a:gd name="T4" fmla="*/ 9651 w 20000"/>
                    <a:gd name="T5" fmla="*/ 1826 h 20000"/>
                    <a:gd name="T6" fmla="*/ 13460 w 20000"/>
                    <a:gd name="T7" fmla="*/ 5478 h 20000"/>
                    <a:gd name="T8" fmla="*/ 16698 w 20000"/>
                    <a:gd name="T9" fmla="*/ 10000 h 20000"/>
                    <a:gd name="T10" fmla="*/ 18921 w 20000"/>
                    <a:gd name="T11" fmla="*/ 14435 h 20000"/>
                    <a:gd name="T12" fmla="*/ 19937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5" name="Group 30"/>
              <p:cNvGrpSpPr>
                <a:grpSpLocks/>
              </p:cNvGrpSpPr>
              <p:nvPr/>
            </p:nvGrpSpPr>
            <p:grpSpPr bwMode="auto">
              <a:xfrm>
                <a:off x="4280" y="2428"/>
                <a:ext cx="708" cy="656"/>
                <a:chOff x="0" y="-1"/>
                <a:chExt cx="20000" cy="20001"/>
              </a:xfrm>
            </p:grpSpPr>
            <p:sp>
              <p:nvSpPr>
                <p:cNvPr id="96" name="Arc 31"/>
                <p:cNvSpPr>
                  <a:spLocks/>
                </p:cNvSpPr>
                <p:nvPr/>
              </p:nvSpPr>
              <p:spPr bwMode="auto">
                <a:xfrm flipV="1">
                  <a:off x="10254" y="10152"/>
                  <a:ext cx="9746"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7" name="Arc 32"/>
                <p:cNvSpPr>
                  <a:spLocks/>
                </p:cNvSpPr>
                <p:nvPr/>
              </p:nvSpPr>
              <p:spPr bwMode="auto">
                <a:xfrm flipH="1" flipV="1">
                  <a:off x="0" y="10152"/>
                  <a:ext cx="1025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8" name="Arc 33"/>
                <p:cNvSpPr>
                  <a:spLocks/>
                </p:cNvSpPr>
                <p:nvPr/>
              </p:nvSpPr>
              <p:spPr bwMode="auto">
                <a:xfrm>
                  <a:off x="10254" y="182"/>
                  <a:ext cx="9746"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9" name="Freeform 34"/>
                <p:cNvSpPr>
                  <a:spLocks/>
                </p:cNvSpPr>
                <p:nvPr/>
              </p:nvSpPr>
              <p:spPr bwMode="auto">
                <a:xfrm>
                  <a:off x="452" y="-1"/>
                  <a:ext cx="9633" cy="7013"/>
                </a:xfrm>
                <a:custGeom>
                  <a:avLst/>
                  <a:gdLst>
                    <a:gd name="T0" fmla="*/ 19941 w 20000"/>
                    <a:gd name="T1" fmla="*/ 0 h 20000"/>
                    <a:gd name="T2" fmla="*/ 15249 w 20000"/>
                    <a:gd name="T3" fmla="*/ 0 h 20000"/>
                    <a:gd name="T4" fmla="*/ 10264 w 20000"/>
                    <a:gd name="T5" fmla="*/ 1826 h 20000"/>
                    <a:gd name="T6" fmla="*/ 6452 w 20000"/>
                    <a:gd name="T7" fmla="*/ 5478 h 20000"/>
                    <a:gd name="T8" fmla="*/ 3226 w 20000"/>
                    <a:gd name="T9" fmla="*/ 10000 h 20000"/>
                    <a:gd name="T10" fmla="*/ 997 w 20000"/>
                    <a:gd name="T11" fmla="*/ 14435 h 20000"/>
                    <a:gd name="T12" fmla="*/ 0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6" name="Group 35"/>
              <p:cNvGrpSpPr>
                <a:grpSpLocks/>
              </p:cNvGrpSpPr>
              <p:nvPr/>
            </p:nvGrpSpPr>
            <p:grpSpPr bwMode="auto">
              <a:xfrm>
                <a:off x="9015" y="2388"/>
                <a:ext cx="708" cy="656"/>
                <a:chOff x="0" y="-1"/>
                <a:chExt cx="20000" cy="20001"/>
              </a:xfrm>
            </p:grpSpPr>
            <p:sp>
              <p:nvSpPr>
                <p:cNvPr id="92" name="Arc 36"/>
                <p:cNvSpPr>
                  <a:spLocks/>
                </p:cNvSpPr>
                <p:nvPr/>
              </p:nvSpPr>
              <p:spPr bwMode="auto">
                <a:xfrm flipV="1">
                  <a:off x="10254" y="10152"/>
                  <a:ext cx="9746"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3" name="Arc 37"/>
                <p:cNvSpPr>
                  <a:spLocks/>
                </p:cNvSpPr>
                <p:nvPr/>
              </p:nvSpPr>
              <p:spPr bwMode="auto">
                <a:xfrm flipH="1" flipV="1">
                  <a:off x="0" y="10152"/>
                  <a:ext cx="1025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4" name="Arc 38"/>
                <p:cNvSpPr>
                  <a:spLocks/>
                </p:cNvSpPr>
                <p:nvPr/>
              </p:nvSpPr>
              <p:spPr bwMode="auto">
                <a:xfrm>
                  <a:off x="10254" y="182"/>
                  <a:ext cx="9746"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5" name="Freeform 39"/>
                <p:cNvSpPr>
                  <a:spLocks/>
                </p:cNvSpPr>
                <p:nvPr/>
              </p:nvSpPr>
              <p:spPr bwMode="auto">
                <a:xfrm>
                  <a:off x="452" y="-1"/>
                  <a:ext cx="9633" cy="7013"/>
                </a:xfrm>
                <a:custGeom>
                  <a:avLst/>
                  <a:gdLst>
                    <a:gd name="T0" fmla="*/ 19941 w 20000"/>
                    <a:gd name="T1" fmla="*/ 0 h 20000"/>
                    <a:gd name="T2" fmla="*/ 15249 w 20000"/>
                    <a:gd name="T3" fmla="*/ 0 h 20000"/>
                    <a:gd name="T4" fmla="*/ 10264 w 20000"/>
                    <a:gd name="T5" fmla="*/ 1826 h 20000"/>
                    <a:gd name="T6" fmla="*/ 6452 w 20000"/>
                    <a:gd name="T7" fmla="*/ 5478 h 20000"/>
                    <a:gd name="T8" fmla="*/ 3226 w 20000"/>
                    <a:gd name="T9" fmla="*/ 10000 h 20000"/>
                    <a:gd name="T10" fmla="*/ 997 w 20000"/>
                    <a:gd name="T11" fmla="*/ 14435 h 20000"/>
                    <a:gd name="T12" fmla="*/ 0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7" name="Group 40"/>
              <p:cNvGrpSpPr>
                <a:grpSpLocks/>
              </p:cNvGrpSpPr>
              <p:nvPr/>
            </p:nvGrpSpPr>
            <p:grpSpPr bwMode="auto">
              <a:xfrm>
                <a:off x="1294" y="1696"/>
                <a:ext cx="2122" cy="2122"/>
                <a:chOff x="0" y="0"/>
                <a:chExt cx="19999" cy="20000"/>
              </a:xfrm>
            </p:grpSpPr>
            <p:sp>
              <p:nvSpPr>
                <p:cNvPr id="88" name="Freeform 41"/>
                <p:cNvSpPr>
                  <a:spLocks/>
                </p:cNvSpPr>
                <p:nvPr/>
              </p:nvSpPr>
              <p:spPr bwMode="auto">
                <a:xfrm>
                  <a:off x="0" y="9"/>
                  <a:ext cx="11074" cy="9934"/>
                </a:xfrm>
                <a:custGeom>
                  <a:avLst/>
                  <a:gdLst>
                    <a:gd name="T0" fmla="*/ 0 w 20000"/>
                    <a:gd name="T1" fmla="*/ 19981 h 20000"/>
                    <a:gd name="T2" fmla="*/ 0 w 20000"/>
                    <a:gd name="T3" fmla="*/ 14934 h 20000"/>
                    <a:gd name="T4" fmla="*/ 221 w 20000"/>
                    <a:gd name="T5" fmla="*/ 11139 h 20000"/>
                    <a:gd name="T6" fmla="*/ 477 w 20000"/>
                    <a:gd name="T7" fmla="*/ 8349 h 20000"/>
                    <a:gd name="T8" fmla="*/ 1396 w 20000"/>
                    <a:gd name="T9" fmla="*/ 5066 h 20000"/>
                    <a:gd name="T10" fmla="*/ 2553 w 20000"/>
                    <a:gd name="T11" fmla="*/ 3548 h 20000"/>
                    <a:gd name="T12" fmla="*/ 2791 w 20000"/>
                    <a:gd name="T13" fmla="*/ 3548 h 20000"/>
                    <a:gd name="T14" fmla="*/ 2791 w 20000"/>
                    <a:gd name="T15" fmla="*/ 3283 h 20000"/>
                    <a:gd name="T16" fmla="*/ 3013 w 20000"/>
                    <a:gd name="T17" fmla="*/ 3283 h 20000"/>
                    <a:gd name="T18" fmla="*/ 3013 w 20000"/>
                    <a:gd name="T19" fmla="*/ 3036 h 20000"/>
                    <a:gd name="T20" fmla="*/ 3251 w 20000"/>
                    <a:gd name="T21" fmla="*/ 3036 h 20000"/>
                    <a:gd name="T22" fmla="*/ 3251 w 20000"/>
                    <a:gd name="T23" fmla="*/ 2789 h 20000"/>
                    <a:gd name="T24" fmla="*/ 3489 w 20000"/>
                    <a:gd name="T25" fmla="*/ 2524 h 20000"/>
                    <a:gd name="T26" fmla="*/ 3711 w 20000"/>
                    <a:gd name="T27" fmla="*/ 2524 h 20000"/>
                    <a:gd name="T28" fmla="*/ 3949 w 20000"/>
                    <a:gd name="T29" fmla="*/ 2277 h 20000"/>
                    <a:gd name="T30" fmla="*/ 4187 w 20000"/>
                    <a:gd name="T31" fmla="*/ 2277 h 20000"/>
                    <a:gd name="T32" fmla="*/ 4187 w 20000"/>
                    <a:gd name="T33" fmla="*/ 2030 h 20000"/>
                    <a:gd name="T34" fmla="*/ 4647 w 20000"/>
                    <a:gd name="T35" fmla="*/ 2030 h 20000"/>
                    <a:gd name="T36" fmla="*/ 4647 w 20000"/>
                    <a:gd name="T37" fmla="*/ 1765 h 20000"/>
                    <a:gd name="T38" fmla="*/ 4885 w 20000"/>
                    <a:gd name="T39" fmla="*/ 1765 h 20000"/>
                    <a:gd name="T40" fmla="*/ 5106 w 20000"/>
                    <a:gd name="T41" fmla="*/ 1518 h 20000"/>
                    <a:gd name="T42" fmla="*/ 5583 w 20000"/>
                    <a:gd name="T43" fmla="*/ 1518 h 20000"/>
                    <a:gd name="T44" fmla="*/ 5583 w 20000"/>
                    <a:gd name="T45" fmla="*/ 1271 h 20000"/>
                    <a:gd name="T46" fmla="*/ 6264 w 20000"/>
                    <a:gd name="T47" fmla="*/ 1271 h 20000"/>
                    <a:gd name="T48" fmla="*/ 6502 w 20000"/>
                    <a:gd name="T49" fmla="*/ 1006 h 20000"/>
                    <a:gd name="T50" fmla="*/ 10230 w 20000"/>
                    <a:gd name="T51" fmla="*/ 247 h 20000"/>
                    <a:gd name="T52" fmla="*/ 7438 w 20000"/>
                    <a:gd name="T53" fmla="*/ 759 h 20000"/>
                    <a:gd name="T54" fmla="*/ 12766 w 20000"/>
                    <a:gd name="T55" fmla="*/ 0 h 20000"/>
                    <a:gd name="T56" fmla="*/ 16494 w 20000"/>
                    <a:gd name="T57" fmla="*/ 247 h 20000"/>
                    <a:gd name="T58" fmla="*/ 19983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9" name="Freeform 42"/>
                <p:cNvSpPr>
                  <a:spLocks/>
                </p:cNvSpPr>
                <p:nvPr/>
              </p:nvSpPr>
              <p:spPr bwMode="auto">
                <a:xfrm>
                  <a:off x="0" y="9811"/>
                  <a:ext cx="11074" cy="10189"/>
                </a:xfrm>
                <a:custGeom>
                  <a:avLst/>
                  <a:gdLst>
                    <a:gd name="T0" fmla="*/ 0 w 20000"/>
                    <a:gd name="T1" fmla="*/ 0 h 20000"/>
                    <a:gd name="T2" fmla="*/ 0 w 20000"/>
                    <a:gd name="T3" fmla="*/ 5051 h 20000"/>
                    <a:gd name="T4" fmla="*/ 221 w 20000"/>
                    <a:gd name="T5" fmla="*/ 8844 h 20000"/>
                    <a:gd name="T6" fmla="*/ 477 w 20000"/>
                    <a:gd name="T7" fmla="*/ 11637 h 20000"/>
                    <a:gd name="T8" fmla="*/ 1396 w 20000"/>
                    <a:gd name="T9" fmla="*/ 14912 h 20000"/>
                    <a:gd name="T10" fmla="*/ 2553 w 20000"/>
                    <a:gd name="T11" fmla="*/ 16429 h 20000"/>
                    <a:gd name="T12" fmla="*/ 2791 w 20000"/>
                    <a:gd name="T13" fmla="*/ 16429 h 20000"/>
                    <a:gd name="T14" fmla="*/ 2791 w 20000"/>
                    <a:gd name="T15" fmla="*/ 16707 h 20000"/>
                    <a:gd name="T16" fmla="*/ 3013 w 20000"/>
                    <a:gd name="T17" fmla="*/ 16707 h 20000"/>
                    <a:gd name="T18" fmla="*/ 3013 w 20000"/>
                    <a:gd name="T19" fmla="*/ 16947 h 20000"/>
                    <a:gd name="T20" fmla="*/ 3251 w 20000"/>
                    <a:gd name="T21" fmla="*/ 16947 h 20000"/>
                    <a:gd name="T22" fmla="*/ 3251 w 20000"/>
                    <a:gd name="T23" fmla="*/ 17188 h 20000"/>
                    <a:gd name="T24" fmla="*/ 3489 w 20000"/>
                    <a:gd name="T25" fmla="*/ 17465 h 20000"/>
                    <a:gd name="T26" fmla="*/ 3711 w 20000"/>
                    <a:gd name="T27" fmla="*/ 17465 h 20000"/>
                    <a:gd name="T28" fmla="*/ 3949 w 20000"/>
                    <a:gd name="T29" fmla="*/ 17706 h 20000"/>
                    <a:gd name="T30" fmla="*/ 4187 w 20000"/>
                    <a:gd name="T31" fmla="*/ 17706 h 20000"/>
                    <a:gd name="T32" fmla="*/ 4187 w 20000"/>
                    <a:gd name="T33" fmla="*/ 17946 h 20000"/>
                    <a:gd name="T34" fmla="*/ 4647 w 20000"/>
                    <a:gd name="T35" fmla="*/ 17946 h 20000"/>
                    <a:gd name="T36" fmla="*/ 4647 w 20000"/>
                    <a:gd name="T37" fmla="*/ 18224 h 20000"/>
                    <a:gd name="T38" fmla="*/ 4885 w 20000"/>
                    <a:gd name="T39" fmla="*/ 18224 h 20000"/>
                    <a:gd name="T40" fmla="*/ 5106 w 20000"/>
                    <a:gd name="T41" fmla="*/ 18464 h 20000"/>
                    <a:gd name="T42" fmla="*/ 5583 w 20000"/>
                    <a:gd name="T43" fmla="*/ 18464 h 20000"/>
                    <a:gd name="T44" fmla="*/ 5583 w 20000"/>
                    <a:gd name="T45" fmla="*/ 18705 h 20000"/>
                    <a:gd name="T46" fmla="*/ 6264 w 20000"/>
                    <a:gd name="T47" fmla="*/ 18705 h 20000"/>
                    <a:gd name="T48" fmla="*/ 6502 w 20000"/>
                    <a:gd name="T49" fmla="*/ 18982 h 20000"/>
                    <a:gd name="T50" fmla="*/ 10230 w 20000"/>
                    <a:gd name="T51" fmla="*/ 19741 h 20000"/>
                    <a:gd name="T52" fmla="*/ 7438 w 20000"/>
                    <a:gd name="T53" fmla="*/ 19223 h 20000"/>
                    <a:gd name="T54" fmla="*/ 12766 w 20000"/>
                    <a:gd name="T55" fmla="*/ 19981 h 20000"/>
                    <a:gd name="T56" fmla="*/ 16800 w 20000"/>
                    <a:gd name="T57" fmla="*/ 19981 h 20000"/>
                    <a:gd name="T58" fmla="*/ 19983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0" name="Freeform 43"/>
                <p:cNvSpPr>
                  <a:spLocks/>
                </p:cNvSpPr>
                <p:nvPr/>
              </p:nvSpPr>
              <p:spPr bwMode="auto">
                <a:xfrm>
                  <a:off x="11187" y="9434"/>
                  <a:ext cx="8812" cy="10434"/>
                </a:xfrm>
                <a:custGeom>
                  <a:avLst/>
                  <a:gdLst>
                    <a:gd name="T0" fmla="*/ 19979 w 20000"/>
                    <a:gd name="T1" fmla="*/ 0 h 20000"/>
                    <a:gd name="T2" fmla="*/ 19979 w 20000"/>
                    <a:gd name="T3" fmla="*/ 4932 h 20000"/>
                    <a:gd name="T4" fmla="*/ 19765 w 20000"/>
                    <a:gd name="T5" fmla="*/ 8636 h 20000"/>
                    <a:gd name="T6" fmla="*/ 19508 w 20000"/>
                    <a:gd name="T7" fmla="*/ 11364 h 20000"/>
                    <a:gd name="T8" fmla="*/ 18567 w 20000"/>
                    <a:gd name="T9" fmla="*/ 14562 h 20000"/>
                    <a:gd name="T10" fmla="*/ 17390 w 20000"/>
                    <a:gd name="T11" fmla="*/ 16043 h 20000"/>
                    <a:gd name="T12" fmla="*/ 17155 w 20000"/>
                    <a:gd name="T13" fmla="*/ 16043 h 20000"/>
                    <a:gd name="T14" fmla="*/ 17155 w 20000"/>
                    <a:gd name="T15" fmla="*/ 16314 h 20000"/>
                    <a:gd name="T16" fmla="*/ 16920 w 20000"/>
                    <a:gd name="T17" fmla="*/ 16314 h 20000"/>
                    <a:gd name="T18" fmla="*/ 16920 w 20000"/>
                    <a:gd name="T19" fmla="*/ 16549 h 20000"/>
                    <a:gd name="T20" fmla="*/ 16684 w 20000"/>
                    <a:gd name="T21" fmla="*/ 16549 h 20000"/>
                    <a:gd name="T22" fmla="*/ 16684 w 20000"/>
                    <a:gd name="T23" fmla="*/ 16784 h 20000"/>
                    <a:gd name="T24" fmla="*/ 16449 w 20000"/>
                    <a:gd name="T25" fmla="*/ 17055 h 20000"/>
                    <a:gd name="T26" fmla="*/ 16214 w 20000"/>
                    <a:gd name="T27" fmla="*/ 17055 h 20000"/>
                    <a:gd name="T28" fmla="*/ 15979 w 20000"/>
                    <a:gd name="T29" fmla="*/ 17290 h 20000"/>
                    <a:gd name="T30" fmla="*/ 15743 w 20000"/>
                    <a:gd name="T31" fmla="*/ 17290 h 20000"/>
                    <a:gd name="T32" fmla="*/ 15743 w 20000"/>
                    <a:gd name="T33" fmla="*/ 17525 h 20000"/>
                    <a:gd name="T34" fmla="*/ 15273 w 20000"/>
                    <a:gd name="T35" fmla="*/ 17525 h 20000"/>
                    <a:gd name="T36" fmla="*/ 15273 w 20000"/>
                    <a:gd name="T37" fmla="*/ 17796 h 20000"/>
                    <a:gd name="T38" fmla="*/ 15037 w 20000"/>
                    <a:gd name="T39" fmla="*/ 17796 h 20000"/>
                    <a:gd name="T40" fmla="*/ 14802 w 20000"/>
                    <a:gd name="T41" fmla="*/ 18031 h 20000"/>
                    <a:gd name="T42" fmla="*/ 14332 w 20000"/>
                    <a:gd name="T43" fmla="*/ 18031 h 20000"/>
                    <a:gd name="T44" fmla="*/ 14332 w 20000"/>
                    <a:gd name="T45" fmla="*/ 18266 h 20000"/>
                    <a:gd name="T46" fmla="*/ 13626 w 20000"/>
                    <a:gd name="T47" fmla="*/ 18266 h 20000"/>
                    <a:gd name="T48" fmla="*/ 13390 w 20000"/>
                    <a:gd name="T49" fmla="*/ 18537 h 20000"/>
                    <a:gd name="T50" fmla="*/ 9604 w 20000"/>
                    <a:gd name="T51" fmla="*/ 19277 h 20000"/>
                    <a:gd name="T52" fmla="*/ 12449 w 20000"/>
                    <a:gd name="T53" fmla="*/ 18771 h 20000"/>
                    <a:gd name="T54" fmla="*/ 7037 w 20000"/>
                    <a:gd name="T55" fmla="*/ 19512 h 20000"/>
                    <a:gd name="T56" fmla="*/ 2567 w 20000"/>
                    <a:gd name="T57" fmla="*/ 19982 h 20000"/>
                    <a:gd name="T58" fmla="*/ 0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91" name="Freeform 44"/>
                <p:cNvSpPr>
                  <a:spLocks/>
                </p:cNvSpPr>
                <p:nvPr/>
              </p:nvSpPr>
              <p:spPr bwMode="auto">
                <a:xfrm>
                  <a:off x="11187" y="0"/>
                  <a:ext cx="8803" cy="6673"/>
                </a:xfrm>
                <a:custGeom>
                  <a:avLst/>
                  <a:gdLst>
                    <a:gd name="T0" fmla="*/ 19979 w 20000"/>
                    <a:gd name="T1" fmla="*/ 19972 h 20000"/>
                    <a:gd name="T2" fmla="*/ 19700 w 20000"/>
                    <a:gd name="T3" fmla="*/ 14689 h 20000"/>
                    <a:gd name="T4" fmla="*/ 19764 w 20000"/>
                    <a:gd name="T5" fmla="*/ 16582 h 20000"/>
                    <a:gd name="T6" fmla="*/ 19507 w 20000"/>
                    <a:gd name="T7" fmla="*/ 12429 h 20000"/>
                    <a:gd name="T8" fmla="*/ 18587 w 20000"/>
                    <a:gd name="T9" fmla="*/ 7542 h 20000"/>
                    <a:gd name="T10" fmla="*/ 17430 w 20000"/>
                    <a:gd name="T11" fmla="*/ 5282 h 20000"/>
                    <a:gd name="T12" fmla="*/ 17195 w 20000"/>
                    <a:gd name="T13" fmla="*/ 5282 h 20000"/>
                    <a:gd name="T14" fmla="*/ 17195 w 20000"/>
                    <a:gd name="T15" fmla="*/ 4887 h 20000"/>
                    <a:gd name="T16" fmla="*/ 16981 w 20000"/>
                    <a:gd name="T17" fmla="*/ 4887 h 20000"/>
                    <a:gd name="T18" fmla="*/ 16981 w 20000"/>
                    <a:gd name="T19" fmla="*/ 4520 h 20000"/>
                    <a:gd name="T20" fmla="*/ 16724 w 20000"/>
                    <a:gd name="T21" fmla="*/ 4520 h 20000"/>
                    <a:gd name="T22" fmla="*/ 16724 w 20000"/>
                    <a:gd name="T23" fmla="*/ 4153 h 20000"/>
                    <a:gd name="T24" fmla="*/ 16488 w 20000"/>
                    <a:gd name="T25" fmla="*/ 3757 h 20000"/>
                    <a:gd name="T26" fmla="*/ 16274 w 20000"/>
                    <a:gd name="T27" fmla="*/ 3757 h 20000"/>
                    <a:gd name="T28" fmla="*/ 16039 w 20000"/>
                    <a:gd name="T29" fmla="*/ 3390 h 20000"/>
                    <a:gd name="T30" fmla="*/ 15803 w 20000"/>
                    <a:gd name="T31" fmla="*/ 3390 h 20000"/>
                    <a:gd name="T32" fmla="*/ 15803 w 20000"/>
                    <a:gd name="T33" fmla="*/ 3023 h 20000"/>
                    <a:gd name="T34" fmla="*/ 15332 w 20000"/>
                    <a:gd name="T35" fmla="*/ 3023 h 20000"/>
                    <a:gd name="T36" fmla="*/ 15332 w 20000"/>
                    <a:gd name="T37" fmla="*/ 2627 h 20000"/>
                    <a:gd name="T38" fmla="*/ 15096 w 20000"/>
                    <a:gd name="T39" fmla="*/ 2627 h 20000"/>
                    <a:gd name="T40" fmla="*/ 14882 w 20000"/>
                    <a:gd name="T41" fmla="*/ 2260 h 20000"/>
                    <a:gd name="T42" fmla="*/ 14390 w 20000"/>
                    <a:gd name="T43" fmla="*/ 2260 h 20000"/>
                    <a:gd name="T44" fmla="*/ 14390 w 20000"/>
                    <a:gd name="T45" fmla="*/ 1893 h 20000"/>
                    <a:gd name="T46" fmla="*/ 13726 w 20000"/>
                    <a:gd name="T47" fmla="*/ 1893 h 20000"/>
                    <a:gd name="T48" fmla="*/ 13490 w 20000"/>
                    <a:gd name="T49" fmla="*/ 1497 h 20000"/>
                    <a:gd name="T50" fmla="*/ 9743 w 20000"/>
                    <a:gd name="T51" fmla="*/ 367 h 20000"/>
                    <a:gd name="T52" fmla="*/ 12548 w 20000"/>
                    <a:gd name="T53" fmla="*/ 1130 h 20000"/>
                    <a:gd name="T54" fmla="*/ 7216 w 20000"/>
                    <a:gd name="T55" fmla="*/ 0 h 20000"/>
                    <a:gd name="T56" fmla="*/ 3490 w 20000"/>
                    <a:gd name="T57" fmla="*/ 367 h 20000"/>
                    <a:gd name="T58" fmla="*/ 0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8" name="Group 45"/>
              <p:cNvGrpSpPr>
                <a:grpSpLocks/>
              </p:cNvGrpSpPr>
              <p:nvPr/>
            </p:nvGrpSpPr>
            <p:grpSpPr bwMode="auto">
              <a:xfrm>
                <a:off x="5987" y="1696"/>
                <a:ext cx="2122" cy="2122"/>
                <a:chOff x="0" y="0"/>
                <a:chExt cx="19999" cy="20000"/>
              </a:xfrm>
            </p:grpSpPr>
            <p:sp>
              <p:nvSpPr>
                <p:cNvPr id="84" name="Freeform 46"/>
                <p:cNvSpPr>
                  <a:spLocks/>
                </p:cNvSpPr>
                <p:nvPr/>
              </p:nvSpPr>
              <p:spPr bwMode="auto">
                <a:xfrm>
                  <a:off x="0" y="9"/>
                  <a:ext cx="11074" cy="9934"/>
                </a:xfrm>
                <a:custGeom>
                  <a:avLst/>
                  <a:gdLst>
                    <a:gd name="T0" fmla="*/ 0 w 20000"/>
                    <a:gd name="T1" fmla="*/ 19981 h 20000"/>
                    <a:gd name="T2" fmla="*/ 0 w 20000"/>
                    <a:gd name="T3" fmla="*/ 14934 h 20000"/>
                    <a:gd name="T4" fmla="*/ 221 w 20000"/>
                    <a:gd name="T5" fmla="*/ 11139 h 20000"/>
                    <a:gd name="T6" fmla="*/ 477 w 20000"/>
                    <a:gd name="T7" fmla="*/ 8349 h 20000"/>
                    <a:gd name="T8" fmla="*/ 1396 w 20000"/>
                    <a:gd name="T9" fmla="*/ 5066 h 20000"/>
                    <a:gd name="T10" fmla="*/ 2553 w 20000"/>
                    <a:gd name="T11" fmla="*/ 3548 h 20000"/>
                    <a:gd name="T12" fmla="*/ 2791 w 20000"/>
                    <a:gd name="T13" fmla="*/ 3548 h 20000"/>
                    <a:gd name="T14" fmla="*/ 2791 w 20000"/>
                    <a:gd name="T15" fmla="*/ 3283 h 20000"/>
                    <a:gd name="T16" fmla="*/ 3013 w 20000"/>
                    <a:gd name="T17" fmla="*/ 3283 h 20000"/>
                    <a:gd name="T18" fmla="*/ 3013 w 20000"/>
                    <a:gd name="T19" fmla="*/ 3036 h 20000"/>
                    <a:gd name="T20" fmla="*/ 3251 w 20000"/>
                    <a:gd name="T21" fmla="*/ 3036 h 20000"/>
                    <a:gd name="T22" fmla="*/ 3251 w 20000"/>
                    <a:gd name="T23" fmla="*/ 2789 h 20000"/>
                    <a:gd name="T24" fmla="*/ 3489 w 20000"/>
                    <a:gd name="T25" fmla="*/ 2524 h 20000"/>
                    <a:gd name="T26" fmla="*/ 3711 w 20000"/>
                    <a:gd name="T27" fmla="*/ 2524 h 20000"/>
                    <a:gd name="T28" fmla="*/ 3949 w 20000"/>
                    <a:gd name="T29" fmla="*/ 2277 h 20000"/>
                    <a:gd name="T30" fmla="*/ 4187 w 20000"/>
                    <a:gd name="T31" fmla="*/ 2277 h 20000"/>
                    <a:gd name="T32" fmla="*/ 4187 w 20000"/>
                    <a:gd name="T33" fmla="*/ 2030 h 20000"/>
                    <a:gd name="T34" fmla="*/ 4647 w 20000"/>
                    <a:gd name="T35" fmla="*/ 2030 h 20000"/>
                    <a:gd name="T36" fmla="*/ 4647 w 20000"/>
                    <a:gd name="T37" fmla="*/ 1765 h 20000"/>
                    <a:gd name="T38" fmla="*/ 4885 w 20000"/>
                    <a:gd name="T39" fmla="*/ 1765 h 20000"/>
                    <a:gd name="T40" fmla="*/ 5106 w 20000"/>
                    <a:gd name="T41" fmla="*/ 1518 h 20000"/>
                    <a:gd name="T42" fmla="*/ 5583 w 20000"/>
                    <a:gd name="T43" fmla="*/ 1518 h 20000"/>
                    <a:gd name="T44" fmla="*/ 5583 w 20000"/>
                    <a:gd name="T45" fmla="*/ 1271 h 20000"/>
                    <a:gd name="T46" fmla="*/ 6264 w 20000"/>
                    <a:gd name="T47" fmla="*/ 1271 h 20000"/>
                    <a:gd name="T48" fmla="*/ 6502 w 20000"/>
                    <a:gd name="T49" fmla="*/ 1006 h 20000"/>
                    <a:gd name="T50" fmla="*/ 10230 w 20000"/>
                    <a:gd name="T51" fmla="*/ 247 h 20000"/>
                    <a:gd name="T52" fmla="*/ 7438 w 20000"/>
                    <a:gd name="T53" fmla="*/ 759 h 20000"/>
                    <a:gd name="T54" fmla="*/ 12766 w 20000"/>
                    <a:gd name="T55" fmla="*/ 0 h 20000"/>
                    <a:gd name="T56" fmla="*/ 16494 w 20000"/>
                    <a:gd name="T57" fmla="*/ 247 h 20000"/>
                    <a:gd name="T58" fmla="*/ 19983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5" name="Freeform 47"/>
                <p:cNvSpPr>
                  <a:spLocks/>
                </p:cNvSpPr>
                <p:nvPr/>
              </p:nvSpPr>
              <p:spPr bwMode="auto">
                <a:xfrm>
                  <a:off x="0" y="9811"/>
                  <a:ext cx="11074" cy="10189"/>
                </a:xfrm>
                <a:custGeom>
                  <a:avLst/>
                  <a:gdLst>
                    <a:gd name="T0" fmla="*/ 0 w 20000"/>
                    <a:gd name="T1" fmla="*/ 0 h 20000"/>
                    <a:gd name="T2" fmla="*/ 0 w 20000"/>
                    <a:gd name="T3" fmla="*/ 5051 h 20000"/>
                    <a:gd name="T4" fmla="*/ 221 w 20000"/>
                    <a:gd name="T5" fmla="*/ 8844 h 20000"/>
                    <a:gd name="T6" fmla="*/ 477 w 20000"/>
                    <a:gd name="T7" fmla="*/ 11637 h 20000"/>
                    <a:gd name="T8" fmla="*/ 1396 w 20000"/>
                    <a:gd name="T9" fmla="*/ 14912 h 20000"/>
                    <a:gd name="T10" fmla="*/ 2553 w 20000"/>
                    <a:gd name="T11" fmla="*/ 16429 h 20000"/>
                    <a:gd name="T12" fmla="*/ 2791 w 20000"/>
                    <a:gd name="T13" fmla="*/ 16429 h 20000"/>
                    <a:gd name="T14" fmla="*/ 2791 w 20000"/>
                    <a:gd name="T15" fmla="*/ 16707 h 20000"/>
                    <a:gd name="T16" fmla="*/ 3013 w 20000"/>
                    <a:gd name="T17" fmla="*/ 16707 h 20000"/>
                    <a:gd name="T18" fmla="*/ 3013 w 20000"/>
                    <a:gd name="T19" fmla="*/ 16947 h 20000"/>
                    <a:gd name="T20" fmla="*/ 3251 w 20000"/>
                    <a:gd name="T21" fmla="*/ 16947 h 20000"/>
                    <a:gd name="T22" fmla="*/ 3251 w 20000"/>
                    <a:gd name="T23" fmla="*/ 17188 h 20000"/>
                    <a:gd name="T24" fmla="*/ 3489 w 20000"/>
                    <a:gd name="T25" fmla="*/ 17465 h 20000"/>
                    <a:gd name="T26" fmla="*/ 3711 w 20000"/>
                    <a:gd name="T27" fmla="*/ 17465 h 20000"/>
                    <a:gd name="T28" fmla="*/ 3949 w 20000"/>
                    <a:gd name="T29" fmla="*/ 17706 h 20000"/>
                    <a:gd name="T30" fmla="*/ 4187 w 20000"/>
                    <a:gd name="T31" fmla="*/ 17706 h 20000"/>
                    <a:gd name="T32" fmla="*/ 4187 w 20000"/>
                    <a:gd name="T33" fmla="*/ 17946 h 20000"/>
                    <a:gd name="T34" fmla="*/ 4647 w 20000"/>
                    <a:gd name="T35" fmla="*/ 17946 h 20000"/>
                    <a:gd name="T36" fmla="*/ 4647 w 20000"/>
                    <a:gd name="T37" fmla="*/ 18224 h 20000"/>
                    <a:gd name="T38" fmla="*/ 4885 w 20000"/>
                    <a:gd name="T39" fmla="*/ 18224 h 20000"/>
                    <a:gd name="T40" fmla="*/ 5106 w 20000"/>
                    <a:gd name="T41" fmla="*/ 18464 h 20000"/>
                    <a:gd name="T42" fmla="*/ 5583 w 20000"/>
                    <a:gd name="T43" fmla="*/ 18464 h 20000"/>
                    <a:gd name="T44" fmla="*/ 5583 w 20000"/>
                    <a:gd name="T45" fmla="*/ 18705 h 20000"/>
                    <a:gd name="T46" fmla="*/ 6264 w 20000"/>
                    <a:gd name="T47" fmla="*/ 18705 h 20000"/>
                    <a:gd name="T48" fmla="*/ 6502 w 20000"/>
                    <a:gd name="T49" fmla="*/ 18982 h 20000"/>
                    <a:gd name="T50" fmla="*/ 10230 w 20000"/>
                    <a:gd name="T51" fmla="*/ 19741 h 20000"/>
                    <a:gd name="T52" fmla="*/ 7438 w 20000"/>
                    <a:gd name="T53" fmla="*/ 19223 h 20000"/>
                    <a:gd name="T54" fmla="*/ 12766 w 20000"/>
                    <a:gd name="T55" fmla="*/ 19981 h 20000"/>
                    <a:gd name="T56" fmla="*/ 16800 w 20000"/>
                    <a:gd name="T57" fmla="*/ 19981 h 20000"/>
                    <a:gd name="T58" fmla="*/ 19983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6" name="Freeform 48"/>
                <p:cNvSpPr>
                  <a:spLocks/>
                </p:cNvSpPr>
                <p:nvPr/>
              </p:nvSpPr>
              <p:spPr bwMode="auto">
                <a:xfrm>
                  <a:off x="11187" y="9434"/>
                  <a:ext cx="8812" cy="10434"/>
                </a:xfrm>
                <a:custGeom>
                  <a:avLst/>
                  <a:gdLst>
                    <a:gd name="T0" fmla="*/ 19979 w 20000"/>
                    <a:gd name="T1" fmla="*/ 0 h 20000"/>
                    <a:gd name="T2" fmla="*/ 19979 w 20000"/>
                    <a:gd name="T3" fmla="*/ 4932 h 20000"/>
                    <a:gd name="T4" fmla="*/ 19765 w 20000"/>
                    <a:gd name="T5" fmla="*/ 8636 h 20000"/>
                    <a:gd name="T6" fmla="*/ 19508 w 20000"/>
                    <a:gd name="T7" fmla="*/ 11364 h 20000"/>
                    <a:gd name="T8" fmla="*/ 18567 w 20000"/>
                    <a:gd name="T9" fmla="*/ 14562 h 20000"/>
                    <a:gd name="T10" fmla="*/ 17390 w 20000"/>
                    <a:gd name="T11" fmla="*/ 16043 h 20000"/>
                    <a:gd name="T12" fmla="*/ 17155 w 20000"/>
                    <a:gd name="T13" fmla="*/ 16043 h 20000"/>
                    <a:gd name="T14" fmla="*/ 17155 w 20000"/>
                    <a:gd name="T15" fmla="*/ 16314 h 20000"/>
                    <a:gd name="T16" fmla="*/ 16920 w 20000"/>
                    <a:gd name="T17" fmla="*/ 16314 h 20000"/>
                    <a:gd name="T18" fmla="*/ 16920 w 20000"/>
                    <a:gd name="T19" fmla="*/ 16549 h 20000"/>
                    <a:gd name="T20" fmla="*/ 16684 w 20000"/>
                    <a:gd name="T21" fmla="*/ 16549 h 20000"/>
                    <a:gd name="T22" fmla="*/ 16684 w 20000"/>
                    <a:gd name="T23" fmla="*/ 16784 h 20000"/>
                    <a:gd name="T24" fmla="*/ 16449 w 20000"/>
                    <a:gd name="T25" fmla="*/ 17055 h 20000"/>
                    <a:gd name="T26" fmla="*/ 16214 w 20000"/>
                    <a:gd name="T27" fmla="*/ 17055 h 20000"/>
                    <a:gd name="T28" fmla="*/ 15979 w 20000"/>
                    <a:gd name="T29" fmla="*/ 17290 h 20000"/>
                    <a:gd name="T30" fmla="*/ 15743 w 20000"/>
                    <a:gd name="T31" fmla="*/ 17290 h 20000"/>
                    <a:gd name="T32" fmla="*/ 15743 w 20000"/>
                    <a:gd name="T33" fmla="*/ 17525 h 20000"/>
                    <a:gd name="T34" fmla="*/ 15273 w 20000"/>
                    <a:gd name="T35" fmla="*/ 17525 h 20000"/>
                    <a:gd name="T36" fmla="*/ 15273 w 20000"/>
                    <a:gd name="T37" fmla="*/ 17796 h 20000"/>
                    <a:gd name="T38" fmla="*/ 15037 w 20000"/>
                    <a:gd name="T39" fmla="*/ 17796 h 20000"/>
                    <a:gd name="T40" fmla="*/ 14802 w 20000"/>
                    <a:gd name="T41" fmla="*/ 18031 h 20000"/>
                    <a:gd name="T42" fmla="*/ 14332 w 20000"/>
                    <a:gd name="T43" fmla="*/ 18031 h 20000"/>
                    <a:gd name="T44" fmla="*/ 14332 w 20000"/>
                    <a:gd name="T45" fmla="*/ 18266 h 20000"/>
                    <a:gd name="T46" fmla="*/ 13626 w 20000"/>
                    <a:gd name="T47" fmla="*/ 18266 h 20000"/>
                    <a:gd name="T48" fmla="*/ 13390 w 20000"/>
                    <a:gd name="T49" fmla="*/ 18537 h 20000"/>
                    <a:gd name="T50" fmla="*/ 9604 w 20000"/>
                    <a:gd name="T51" fmla="*/ 19277 h 20000"/>
                    <a:gd name="T52" fmla="*/ 12449 w 20000"/>
                    <a:gd name="T53" fmla="*/ 18771 h 20000"/>
                    <a:gd name="T54" fmla="*/ 7037 w 20000"/>
                    <a:gd name="T55" fmla="*/ 19512 h 20000"/>
                    <a:gd name="T56" fmla="*/ 2567 w 20000"/>
                    <a:gd name="T57" fmla="*/ 19982 h 20000"/>
                    <a:gd name="T58" fmla="*/ 0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7" name="Freeform 49"/>
                <p:cNvSpPr>
                  <a:spLocks/>
                </p:cNvSpPr>
                <p:nvPr/>
              </p:nvSpPr>
              <p:spPr bwMode="auto">
                <a:xfrm>
                  <a:off x="11187" y="0"/>
                  <a:ext cx="8803" cy="6673"/>
                </a:xfrm>
                <a:custGeom>
                  <a:avLst/>
                  <a:gdLst>
                    <a:gd name="T0" fmla="*/ 19979 w 20000"/>
                    <a:gd name="T1" fmla="*/ 19972 h 20000"/>
                    <a:gd name="T2" fmla="*/ 19700 w 20000"/>
                    <a:gd name="T3" fmla="*/ 14689 h 20000"/>
                    <a:gd name="T4" fmla="*/ 19764 w 20000"/>
                    <a:gd name="T5" fmla="*/ 16582 h 20000"/>
                    <a:gd name="T6" fmla="*/ 19507 w 20000"/>
                    <a:gd name="T7" fmla="*/ 12429 h 20000"/>
                    <a:gd name="T8" fmla="*/ 18587 w 20000"/>
                    <a:gd name="T9" fmla="*/ 7542 h 20000"/>
                    <a:gd name="T10" fmla="*/ 17430 w 20000"/>
                    <a:gd name="T11" fmla="*/ 5282 h 20000"/>
                    <a:gd name="T12" fmla="*/ 17195 w 20000"/>
                    <a:gd name="T13" fmla="*/ 5282 h 20000"/>
                    <a:gd name="T14" fmla="*/ 17195 w 20000"/>
                    <a:gd name="T15" fmla="*/ 4887 h 20000"/>
                    <a:gd name="T16" fmla="*/ 16981 w 20000"/>
                    <a:gd name="T17" fmla="*/ 4887 h 20000"/>
                    <a:gd name="T18" fmla="*/ 16981 w 20000"/>
                    <a:gd name="T19" fmla="*/ 4520 h 20000"/>
                    <a:gd name="T20" fmla="*/ 16724 w 20000"/>
                    <a:gd name="T21" fmla="*/ 4520 h 20000"/>
                    <a:gd name="T22" fmla="*/ 16724 w 20000"/>
                    <a:gd name="T23" fmla="*/ 4153 h 20000"/>
                    <a:gd name="T24" fmla="*/ 16488 w 20000"/>
                    <a:gd name="T25" fmla="*/ 3757 h 20000"/>
                    <a:gd name="T26" fmla="*/ 16274 w 20000"/>
                    <a:gd name="T27" fmla="*/ 3757 h 20000"/>
                    <a:gd name="T28" fmla="*/ 16039 w 20000"/>
                    <a:gd name="T29" fmla="*/ 3390 h 20000"/>
                    <a:gd name="T30" fmla="*/ 15803 w 20000"/>
                    <a:gd name="T31" fmla="*/ 3390 h 20000"/>
                    <a:gd name="T32" fmla="*/ 15803 w 20000"/>
                    <a:gd name="T33" fmla="*/ 3023 h 20000"/>
                    <a:gd name="T34" fmla="*/ 15332 w 20000"/>
                    <a:gd name="T35" fmla="*/ 3023 h 20000"/>
                    <a:gd name="T36" fmla="*/ 15332 w 20000"/>
                    <a:gd name="T37" fmla="*/ 2627 h 20000"/>
                    <a:gd name="T38" fmla="*/ 15096 w 20000"/>
                    <a:gd name="T39" fmla="*/ 2627 h 20000"/>
                    <a:gd name="T40" fmla="*/ 14882 w 20000"/>
                    <a:gd name="T41" fmla="*/ 2260 h 20000"/>
                    <a:gd name="T42" fmla="*/ 14390 w 20000"/>
                    <a:gd name="T43" fmla="*/ 2260 h 20000"/>
                    <a:gd name="T44" fmla="*/ 14390 w 20000"/>
                    <a:gd name="T45" fmla="*/ 1893 h 20000"/>
                    <a:gd name="T46" fmla="*/ 13726 w 20000"/>
                    <a:gd name="T47" fmla="*/ 1893 h 20000"/>
                    <a:gd name="T48" fmla="*/ 13490 w 20000"/>
                    <a:gd name="T49" fmla="*/ 1497 h 20000"/>
                    <a:gd name="T50" fmla="*/ 9743 w 20000"/>
                    <a:gd name="T51" fmla="*/ 367 h 20000"/>
                    <a:gd name="T52" fmla="*/ 12548 w 20000"/>
                    <a:gd name="T53" fmla="*/ 1130 h 20000"/>
                    <a:gd name="T54" fmla="*/ 7216 w 20000"/>
                    <a:gd name="T55" fmla="*/ 0 h 20000"/>
                    <a:gd name="T56" fmla="*/ 3490 w 20000"/>
                    <a:gd name="T57" fmla="*/ 367 h 20000"/>
                    <a:gd name="T58" fmla="*/ 0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59" name="Group 50"/>
              <p:cNvGrpSpPr>
                <a:grpSpLocks/>
              </p:cNvGrpSpPr>
              <p:nvPr/>
            </p:nvGrpSpPr>
            <p:grpSpPr bwMode="auto">
              <a:xfrm>
                <a:off x="3601" y="1709"/>
                <a:ext cx="2174" cy="2122"/>
                <a:chOff x="1" y="0"/>
                <a:chExt cx="19999" cy="20000"/>
              </a:xfrm>
            </p:grpSpPr>
            <p:sp>
              <p:nvSpPr>
                <p:cNvPr id="80" name="Freeform 51"/>
                <p:cNvSpPr>
                  <a:spLocks/>
                </p:cNvSpPr>
                <p:nvPr/>
              </p:nvSpPr>
              <p:spPr bwMode="auto">
                <a:xfrm>
                  <a:off x="8924" y="9"/>
                  <a:ext cx="11076" cy="9934"/>
                </a:xfrm>
                <a:custGeom>
                  <a:avLst/>
                  <a:gdLst>
                    <a:gd name="T0" fmla="*/ 19983 w 20000"/>
                    <a:gd name="T1" fmla="*/ 19981 h 20000"/>
                    <a:gd name="T2" fmla="*/ 19983 w 20000"/>
                    <a:gd name="T3" fmla="*/ 14934 h 20000"/>
                    <a:gd name="T4" fmla="*/ 19767 w 20000"/>
                    <a:gd name="T5" fmla="*/ 11139 h 20000"/>
                    <a:gd name="T6" fmla="*/ 19502 w 20000"/>
                    <a:gd name="T7" fmla="*/ 8349 h 20000"/>
                    <a:gd name="T8" fmla="*/ 18588 w 20000"/>
                    <a:gd name="T9" fmla="*/ 5066 h 20000"/>
                    <a:gd name="T10" fmla="*/ 17425 w 20000"/>
                    <a:gd name="T11" fmla="*/ 3548 h 20000"/>
                    <a:gd name="T12" fmla="*/ 17193 w 20000"/>
                    <a:gd name="T13" fmla="*/ 3548 h 20000"/>
                    <a:gd name="T14" fmla="*/ 17193 w 20000"/>
                    <a:gd name="T15" fmla="*/ 3283 h 20000"/>
                    <a:gd name="T16" fmla="*/ 16977 w 20000"/>
                    <a:gd name="T17" fmla="*/ 3283 h 20000"/>
                    <a:gd name="T18" fmla="*/ 16977 w 20000"/>
                    <a:gd name="T19" fmla="*/ 3036 h 20000"/>
                    <a:gd name="T20" fmla="*/ 16728 w 20000"/>
                    <a:gd name="T21" fmla="*/ 3036 h 20000"/>
                    <a:gd name="T22" fmla="*/ 16728 w 20000"/>
                    <a:gd name="T23" fmla="*/ 2789 h 20000"/>
                    <a:gd name="T24" fmla="*/ 16495 w 20000"/>
                    <a:gd name="T25" fmla="*/ 2524 h 20000"/>
                    <a:gd name="T26" fmla="*/ 16279 w 20000"/>
                    <a:gd name="T27" fmla="*/ 2524 h 20000"/>
                    <a:gd name="T28" fmla="*/ 16030 w 20000"/>
                    <a:gd name="T29" fmla="*/ 2277 h 20000"/>
                    <a:gd name="T30" fmla="*/ 15797 w 20000"/>
                    <a:gd name="T31" fmla="*/ 2277 h 20000"/>
                    <a:gd name="T32" fmla="*/ 15797 w 20000"/>
                    <a:gd name="T33" fmla="*/ 2030 h 20000"/>
                    <a:gd name="T34" fmla="*/ 15332 w 20000"/>
                    <a:gd name="T35" fmla="*/ 2030 h 20000"/>
                    <a:gd name="T36" fmla="*/ 15332 w 20000"/>
                    <a:gd name="T37" fmla="*/ 1765 h 20000"/>
                    <a:gd name="T38" fmla="*/ 15100 w 20000"/>
                    <a:gd name="T39" fmla="*/ 1765 h 20000"/>
                    <a:gd name="T40" fmla="*/ 14884 w 20000"/>
                    <a:gd name="T41" fmla="*/ 1518 h 20000"/>
                    <a:gd name="T42" fmla="*/ 14402 w 20000"/>
                    <a:gd name="T43" fmla="*/ 1518 h 20000"/>
                    <a:gd name="T44" fmla="*/ 14402 w 20000"/>
                    <a:gd name="T45" fmla="*/ 1271 h 20000"/>
                    <a:gd name="T46" fmla="*/ 13721 w 20000"/>
                    <a:gd name="T47" fmla="*/ 1271 h 20000"/>
                    <a:gd name="T48" fmla="*/ 13488 w 20000"/>
                    <a:gd name="T49" fmla="*/ 1006 h 20000"/>
                    <a:gd name="T50" fmla="*/ 9751 w 20000"/>
                    <a:gd name="T51" fmla="*/ 247 h 20000"/>
                    <a:gd name="T52" fmla="*/ 12542 w 20000"/>
                    <a:gd name="T53" fmla="*/ 759 h 20000"/>
                    <a:gd name="T54" fmla="*/ 7209 w 20000"/>
                    <a:gd name="T55" fmla="*/ 0 h 20000"/>
                    <a:gd name="T56" fmla="*/ 3488 w 20000"/>
                    <a:gd name="T57" fmla="*/ 247 h 20000"/>
                    <a:gd name="T58" fmla="*/ 0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1" name="Freeform 52"/>
                <p:cNvSpPr>
                  <a:spLocks/>
                </p:cNvSpPr>
                <p:nvPr/>
              </p:nvSpPr>
              <p:spPr bwMode="auto">
                <a:xfrm>
                  <a:off x="8924" y="9811"/>
                  <a:ext cx="11076" cy="10189"/>
                </a:xfrm>
                <a:custGeom>
                  <a:avLst/>
                  <a:gdLst>
                    <a:gd name="T0" fmla="*/ 19983 w 20000"/>
                    <a:gd name="T1" fmla="*/ 0 h 20000"/>
                    <a:gd name="T2" fmla="*/ 19983 w 20000"/>
                    <a:gd name="T3" fmla="*/ 5051 h 20000"/>
                    <a:gd name="T4" fmla="*/ 19767 w 20000"/>
                    <a:gd name="T5" fmla="*/ 8844 h 20000"/>
                    <a:gd name="T6" fmla="*/ 19502 w 20000"/>
                    <a:gd name="T7" fmla="*/ 11637 h 20000"/>
                    <a:gd name="T8" fmla="*/ 18588 w 20000"/>
                    <a:gd name="T9" fmla="*/ 14912 h 20000"/>
                    <a:gd name="T10" fmla="*/ 17425 w 20000"/>
                    <a:gd name="T11" fmla="*/ 16429 h 20000"/>
                    <a:gd name="T12" fmla="*/ 17193 w 20000"/>
                    <a:gd name="T13" fmla="*/ 16429 h 20000"/>
                    <a:gd name="T14" fmla="*/ 17193 w 20000"/>
                    <a:gd name="T15" fmla="*/ 16707 h 20000"/>
                    <a:gd name="T16" fmla="*/ 16977 w 20000"/>
                    <a:gd name="T17" fmla="*/ 16707 h 20000"/>
                    <a:gd name="T18" fmla="*/ 16977 w 20000"/>
                    <a:gd name="T19" fmla="*/ 16947 h 20000"/>
                    <a:gd name="T20" fmla="*/ 16728 w 20000"/>
                    <a:gd name="T21" fmla="*/ 16947 h 20000"/>
                    <a:gd name="T22" fmla="*/ 16728 w 20000"/>
                    <a:gd name="T23" fmla="*/ 17188 h 20000"/>
                    <a:gd name="T24" fmla="*/ 16495 w 20000"/>
                    <a:gd name="T25" fmla="*/ 17465 h 20000"/>
                    <a:gd name="T26" fmla="*/ 16279 w 20000"/>
                    <a:gd name="T27" fmla="*/ 17465 h 20000"/>
                    <a:gd name="T28" fmla="*/ 16030 w 20000"/>
                    <a:gd name="T29" fmla="*/ 17706 h 20000"/>
                    <a:gd name="T30" fmla="*/ 15797 w 20000"/>
                    <a:gd name="T31" fmla="*/ 17706 h 20000"/>
                    <a:gd name="T32" fmla="*/ 15797 w 20000"/>
                    <a:gd name="T33" fmla="*/ 17946 h 20000"/>
                    <a:gd name="T34" fmla="*/ 15332 w 20000"/>
                    <a:gd name="T35" fmla="*/ 17946 h 20000"/>
                    <a:gd name="T36" fmla="*/ 15332 w 20000"/>
                    <a:gd name="T37" fmla="*/ 18224 h 20000"/>
                    <a:gd name="T38" fmla="*/ 15100 w 20000"/>
                    <a:gd name="T39" fmla="*/ 18224 h 20000"/>
                    <a:gd name="T40" fmla="*/ 14884 w 20000"/>
                    <a:gd name="T41" fmla="*/ 18464 h 20000"/>
                    <a:gd name="T42" fmla="*/ 14402 w 20000"/>
                    <a:gd name="T43" fmla="*/ 18464 h 20000"/>
                    <a:gd name="T44" fmla="*/ 14402 w 20000"/>
                    <a:gd name="T45" fmla="*/ 18705 h 20000"/>
                    <a:gd name="T46" fmla="*/ 13721 w 20000"/>
                    <a:gd name="T47" fmla="*/ 18705 h 20000"/>
                    <a:gd name="T48" fmla="*/ 13488 w 20000"/>
                    <a:gd name="T49" fmla="*/ 18982 h 20000"/>
                    <a:gd name="T50" fmla="*/ 9751 w 20000"/>
                    <a:gd name="T51" fmla="*/ 19741 h 20000"/>
                    <a:gd name="T52" fmla="*/ 12542 w 20000"/>
                    <a:gd name="T53" fmla="*/ 19223 h 20000"/>
                    <a:gd name="T54" fmla="*/ 7209 w 20000"/>
                    <a:gd name="T55" fmla="*/ 19981 h 20000"/>
                    <a:gd name="T56" fmla="*/ 3189 w 20000"/>
                    <a:gd name="T57" fmla="*/ 19981 h 20000"/>
                    <a:gd name="T58" fmla="*/ 0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2" name="Freeform 53"/>
                <p:cNvSpPr>
                  <a:spLocks/>
                </p:cNvSpPr>
                <p:nvPr/>
              </p:nvSpPr>
              <p:spPr bwMode="auto">
                <a:xfrm>
                  <a:off x="1" y="9434"/>
                  <a:ext cx="8813" cy="10434"/>
                </a:xfrm>
                <a:custGeom>
                  <a:avLst/>
                  <a:gdLst>
                    <a:gd name="T0" fmla="*/ 0 w 20000"/>
                    <a:gd name="T1" fmla="*/ 0 h 20000"/>
                    <a:gd name="T2" fmla="*/ 0 w 20000"/>
                    <a:gd name="T3" fmla="*/ 4932 h 20000"/>
                    <a:gd name="T4" fmla="*/ 209 w 20000"/>
                    <a:gd name="T5" fmla="*/ 8636 h 20000"/>
                    <a:gd name="T6" fmla="*/ 480 w 20000"/>
                    <a:gd name="T7" fmla="*/ 11364 h 20000"/>
                    <a:gd name="T8" fmla="*/ 1420 w 20000"/>
                    <a:gd name="T9" fmla="*/ 14562 h 20000"/>
                    <a:gd name="T10" fmla="*/ 2589 w 20000"/>
                    <a:gd name="T11" fmla="*/ 16043 h 20000"/>
                    <a:gd name="T12" fmla="*/ 2818 w 20000"/>
                    <a:gd name="T13" fmla="*/ 16043 h 20000"/>
                    <a:gd name="T14" fmla="*/ 2818 w 20000"/>
                    <a:gd name="T15" fmla="*/ 16314 h 20000"/>
                    <a:gd name="T16" fmla="*/ 3069 w 20000"/>
                    <a:gd name="T17" fmla="*/ 16314 h 20000"/>
                    <a:gd name="T18" fmla="*/ 3069 w 20000"/>
                    <a:gd name="T19" fmla="*/ 16549 h 20000"/>
                    <a:gd name="T20" fmla="*/ 3299 w 20000"/>
                    <a:gd name="T21" fmla="*/ 16549 h 20000"/>
                    <a:gd name="T22" fmla="*/ 3299 w 20000"/>
                    <a:gd name="T23" fmla="*/ 16784 h 20000"/>
                    <a:gd name="T24" fmla="*/ 3528 w 20000"/>
                    <a:gd name="T25" fmla="*/ 17055 h 20000"/>
                    <a:gd name="T26" fmla="*/ 3758 w 20000"/>
                    <a:gd name="T27" fmla="*/ 17055 h 20000"/>
                    <a:gd name="T28" fmla="*/ 4008 w 20000"/>
                    <a:gd name="T29" fmla="*/ 17290 h 20000"/>
                    <a:gd name="T30" fmla="*/ 4238 w 20000"/>
                    <a:gd name="T31" fmla="*/ 17290 h 20000"/>
                    <a:gd name="T32" fmla="*/ 4238 w 20000"/>
                    <a:gd name="T33" fmla="*/ 17525 h 20000"/>
                    <a:gd name="T34" fmla="*/ 4697 w 20000"/>
                    <a:gd name="T35" fmla="*/ 17525 h 20000"/>
                    <a:gd name="T36" fmla="*/ 4697 w 20000"/>
                    <a:gd name="T37" fmla="*/ 17796 h 20000"/>
                    <a:gd name="T38" fmla="*/ 4948 w 20000"/>
                    <a:gd name="T39" fmla="*/ 17796 h 20000"/>
                    <a:gd name="T40" fmla="*/ 5177 w 20000"/>
                    <a:gd name="T41" fmla="*/ 18031 h 20000"/>
                    <a:gd name="T42" fmla="*/ 5637 w 20000"/>
                    <a:gd name="T43" fmla="*/ 18031 h 20000"/>
                    <a:gd name="T44" fmla="*/ 5637 w 20000"/>
                    <a:gd name="T45" fmla="*/ 18266 h 20000"/>
                    <a:gd name="T46" fmla="*/ 6347 w 20000"/>
                    <a:gd name="T47" fmla="*/ 18266 h 20000"/>
                    <a:gd name="T48" fmla="*/ 6597 w 20000"/>
                    <a:gd name="T49" fmla="*/ 18537 h 20000"/>
                    <a:gd name="T50" fmla="*/ 10376 w 20000"/>
                    <a:gd name="T51" fmla="*/ 19277 h 20000"/>
                    <a:gd name="T52" fmla="*/ 7537 w 20000"/>
                    <a:gd name="T53" fmla="*/ 18771 h 20000"/>
                    <a:gd name="T54" fmla="*/ 12944 w 20000"/>
                    <a:gd name="T55" fmla="*/ 19512 h 20000"/>
                    <a:gd name="T56" fmla="*/ 17411 w 20000"/>
                    <a:gd name="T57" fmla="*/ 19982 h 20000"/>
                    <a:gd name="T58" fmla="*/ 19979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83" name="Freeform 54"/>
                <p:cNvSpPr>
                  <a:spLocks/>
                </p:cNvSpPr>
                <p:nvPr/>
              </p:nvSpPr>
              <p:spPr bwMode="auto">
                <a:xfrm>
                  <a:off x="10" y="0"/>
                  <a:ext cx="8804" cy="6673"/>
                </a:xfrm>
                <a:custGeom>
                  <a:avLst/>
                  <a:gdLst>
                    <a:gd name="T0" fmla="*/ 0 w 20000"/>
                    <a:gd name="T1" fmla="*/ 19972 h 20000"/>
                    <a:gd name="T2" fmla="*/ 272 w 20000"/>
                    <a:gd name="T3" fmla="*/ 14689 h 20000"/>
                    <a:gd name="T4" fmla="*/ 209 w 20000"/>
                    <a:gd name="T5" fmla="*/ 16582 h 20000"/>
                    <a:gd name="T6" fmla="*/ 481 w 20000"/>
                    <a:gd name="T7" fmla="*/ 12429 h 20000"/>
                    <a:gd name="T8" fmla="*/ 1400 w 20000"/>
                    <a:gd name="T9" fmla="*/ 7542 h 20000"/>
                    <a:gd name="T10" fmla="*/ 2550 w 20000"/>
                    <a:gd name="T11" fmla="*/ 5282 h 20000"/>
                    <a:gd name="T12" fmla="*/ 2780 w 20000"/>
                    <a:gd name="T13" fmla="*/ 5282 h 20000"/>
                    <a:gd name="T14" fmla="*/ 2780 w 20000"/>
                    <a:gd name="T15" fmla="*/ 4887 h 20000"/>
                    <a:gd name="T16" fmla="*/ 2989 w 20000"/>
                    <a:gd name="T17" fmla="*/ 4887 h 20000"/>
                    <a:gd name="T18" fmla="*/ 2989 w 20000"/>
                    <a:gd name="T19" fmla="*/ 4520 h 20000"/>
                    <a:gd name="T20" fmla="*/ 3260 w 20000"/>
                    <a:gd name="T21" fmla="*/ 4520 h 20000"/>
                    <a:gd name="T22" fmla="*/ 3260 w 20000"/>
                    <a:gd name="T23" fmla="*/ 4153 h 20000"/>
                    <a:gd name="T24" fmla="*/ 3490 w 20000"/>
                    <a:gd name="T25" fmla="*/ 3757 h 20000"/>
                    <a:gd name="T26" fmla="*/ 3699 w 20000"/>
                    <a:gd name="T27" fmla="*/ 3757 h 20000"/>
                    <a:gd name="T28" fmla="*/ 3950 w 20000"/>
                    <a:gd name="T29" fmla="*/ 3390 h 20000"/>
                    <a:gd name="T30" fmla="*/ 4180 w 20000"/>
                    <a:gd name="T31" fmla="*/ 3390 h 20000"/>
                    <a:gd name="T32" fmla="*/ 4180 w 20000"/>
                    <a:gd name="T33" fmla="*/ 3023 h 20000"/>
                    <a:gd name="T34" fmla="*/ 4639 w 20000"/>
                    <a:gd name="T35" fmla="*/ 3023 h 20000"/>
                    <a:gd name="T36" fmla="*/ 4639 w 20000"/>
                    <a:gd name="T37" fmla="*/ 2627 h 20000"/>
                    <a:gd name="T38" fmla="*/ 4890 w 20000"/>
                    <a:gd name="T39" fmla="*/ 2627 h 20000"/>
                    <a:gd name="T40" fmla="*/ 5099 w 20000"/>
                    <a:gd name="T41" fmla="*/ 2260 h 20000"/>
                    <a:gd name="T42" fmla="*/ 5580 w 20000"/>
                    <a:gd name="T43" fmla="*/ 2260 h 20000"/>
                    <a:gd name="T44" fmla="*/ 5580 w 20000"/>
                    <a:gd name="T45" fmla="*/ 1893 h 20000"/>
                    <a:gd name="T46" fmla="*/ 6249 w 20000"/>
                    <a:gd name="T47" fmla="*/ 1893 h 20000"/>
                    <a:gd name="T48" fmla="*/ 6479 w 20000"/>
                    <a:gd name="T49" fmla="*/ 1497 h 20000"/>
                    <a:gd name="T50" fmla="*/ 10240 w 20000"/>
                    <a:gd name="T51" fmla="*/ 367 h 20000"/>
                    <a:gd name="T52" fmla="*/ 7440 w 20000"/>
                    <a:gd name="T53" fmla="*/ 1130 h 20000"/>
                    <a:gd name="T54" fmla="*/ 12769 w 20000"/>
                    <a:gd name="T55" fmla="*/ 0 h 20000"/>
                    <a:gd name="T56" fmla="*/ 16489 w 20000"/>
                    <a:gd name="T57" fmla="*/ 367 h 20000"/>
                    <a:gd name="T58" fmla="*/ 19979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60" name="Group 55"/>
              <p:cNvGrpSpPr>
                <a:grpSpLocks/>
              </p:cNvGrpSpPr>
              <p:nvPr/>
            </p:nvGrpSpPr>
            <p:grpSpPr bwMode="auto">
              <a:xfrm>
                <a:off x="8307" y="1696"/>
                <a:ext cx="2174" cy="2122"/>
                <a:chOff x="1" y="0"/>
                <a:chExt cx="19999" cy="20000"/>
              </a:xfrm>
            </p:grpSpPr>
            <p:sp>
              <p:nvSpPr>
                <p:cNvPr id="76" name="Freeform 56"/>
                <p:cNvSpPr>
                  <a:spLocks/>
                </p:cNvSpPr>
                <p:nvPr/>
              </p:nvSpPr>
              <p:spPr bwMode="auto">
                <a:xfrm>
                  <a:off x="8924" y="9"/>
                  <a:ext cx="11076" cy="9934"/>
                </a:xfrm>
                <a:custGeom>
                  <a:avLst/>
                  <a:gdLst>
                    <a:gd name="T0" fmla="*/ 19983 w 20000"/>
                    <a:gd name="T1" fmla="*/ 19981 h 20000"/>
                    <a:gd name="T2" fmla="*/ 19983 w 20000"/>
                    <a:gd name="T3" fmla="*/ 14934 h 20000"/>
                    <a:gd name="T4" fmla="*/ 19767 w 20000"/>
                    <a:gd name="T5" fmla="*/ 11139 h 20000"/>
                    <a:gd name="T6" fmla="*/ 19502 w 20000"/>
                    <a:gd name="T7" fmla="*/ 8349 h 20000"/>
                    <a:gd name="T8" fmla="*/ 18588 w 20000"/>
                    <a:gd name="T9" fmla="*/ 5066 h 20000"/>
                    <a:gd name="T10" fmla="*/ 17425 w 20000"/>
                    <a:gd name="T11" fmla="*/ 3548 h 20000"/>
                    <a:gd name="T12" fmla="*/ 17193 w 20000"/>
                    <a:gd name="T13" fmla="*/ 3548 h 20000"/>
                    <a:gd name="T14" fmla="*/ 17193 w 20000"/>
                    <a:gd name="T15" fmla="*/ 3283 h 20000"/>
                    <a:gd name="T16" fmla="*/ 16977 w 20000"/>
                    <a:gd name="T17" fmla="*/ 3283 h 20000"/>
                    <a:gd name="T18" fmla="*/ 16977 w 20000"/>
                    <a:gd name="T19" fmla="*/ 3036 h 20000"/>
                    <a:gd name="T20" fmla="*/ 16728 w 20000"/>
                    <a:gd name="T21" fmla="*/ 3036 h 20000"/>
                    <a:gd name="T22" fmla="*/ 16728 w 20000"/>
                    <a:gd name="T23" fmla="*/ 2789 h 20000"/>
                    <a:gd name="T24" fmla="*/ 16495 w 20000"/>
                    <a:gd name="T25" fmla="*/ 2524 h 20000"/>
                    <a:gd name="T26" fmla="*/ 16279 w 20000"/>
                    <a:gd name="T27" fmla="*/ 2524 h 20000"/>
                    <a:gd name="T28" fmla="*/ 16030 w 20000"/>
                    <a:gd name="T29" fmla="*/ 2277 h 20000"/>
                    <a:gd name="T30" fmla="*/ 15797 w 20000"/>
                    <a:gd name="T31" fmla="*/ 2277 h 20000"/>
                    <a:gd name="T32" fmla="*/ 15797 w 20000"/>
                    <a:gd name="T33" fmla="*/ 2030 h 20000"/>
                    <a:gd name="T34" fmla="*/ 15332 w 20000"/>
                    <a:gd name="T35" fmla="*/ 2030 h 20000"/>
                    <a:gd name="T36" fmla="*/ 15332 w 20000"/>
                    <a:gd name="T37" fmla="*/ 1765 h 20000"/>
                    <a:gd name="T38" fmla="*/ 15100 w 20000"/>
                    <a:gd name="T39" fmla="*/ 1765 h 20000"/>
                    <a:gd name="T40" fmla="*/ 14884 w 20000"/>
                    <a:gd name="T41" fmla="*/ 1518 h 20000"/>
                    <a:gd name="T42" fmla="*/ 14402 w 20000"/>
                    <a:gd name="T43" fmla="*/ 1518 h 20000"/>
                    <a:gd name="T44" fmla="*/ 14402 w 20000"/>
                    <a:gd name="T45" fmla="*/ 1271 h 20000"/>
                    <a:gd name="T46" fmla="*/ 13721 w 20000"/>
                    <a:gd name="T47" fmla="*/ 1271 h 20000"/>
                    <a:gd name="T48" fmla="*/ 13488 w 20000"/>
                    <a:gd name="T49" fmla="*/ 1006 h 20000"/>
                    <a:gd name="T50" fmla="*/ 9751 w 20000"/>
                    <a:gd name="T51" fmla="*/ 247 h 20000"/>
                    <a:gd name="T52" fmla="*/ 12542 w 20000"/>
                    <a:gd name="T53" fmla="*/ 759 h 20000"/>
                    <a:gd name="T54" fmla="*/ 7209 w 20000"/>
                    <a:gd name="T55" fmla="*/ 0 h 20000"/>
                    <a:gd name="T56" fmla="*/ 3488 w 20000"/>
                    <a:gd name="T57" fmla="*/ 247 h 20000"/>
                    <a:gd name="T58" fmla="*/ 0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7" name="Freeform 57"/>
                <p:cNvSpPr>
                  <a:spLocks/>
                </p:cNvSpPr>
                <p:nvPr/>
              </p:nvSpPr>
              <p:spPr bwMode="auto">
                <a:xfrm>
                  <a:off x="8924" y="9811"/>
                  <a:ext cx="11076" cy="10189"/>
                </a:xfrm>
                <a:custGeom>
                  <a:avLst/>
                  <a:gdLst>
                    <a:gd name="T0" fmla="*/ 19983 w 20000"/>
                    <a:gd name="T1" fmla="*/ 0 h 20000"/>
                    <a:gd name="T2" fmla="*/ 19983 w 20000"/>
                    <a:gd name="T3" fmla="*/ 5051 h 20000"/>
                    <a:gd name="T4" fmla="*/ 19767 w 20000"/>
                    <a:gd name="T5" fmla="*/ 8844 h 20000"/>
                    <a:gd name="T6" fmla="*/ 19502 w 20000"/>
                    <a:gd name="T7" fmla="*/ 11637 h 20000"/>
                    <a:gd name="T8" fmla="*/ 18588 w 20000"/>
                    <a:gd name="T9" fmla="*/ 14912 h 20000"/>
                    <a:gd name="T10" fmla="*/ 17425 w 20000"/>
                    <a:gd name="T11" fmla="*/ 16429 h 20000"/>
                    <a:gd name="T12" fmla="*/ 17193 w 20000"/>
                    <a:gd name="T13" fmla="*/ 16429 h 20000"/>
                    <a:gd name="T14" fmla="*/ 17193 w 20000"/>
                    <a:gd name="T15" fmla="*/ 16707 h 20000"/>
                    <a:gd name="T16" fmla="*/ 16977 w 20000"/>
                    <a:gd name="T17" fmla="*/ 16707 h 20000"/>
                    <a:gd name="T18" fmla="*/ 16977 w 20000"/>
                    <a:gd name="T19" fmla="*/ 16947 h 20000"/>
                    <a:gd name="T20" fmla="*/ 16728 w 20000"/>
                    <a:gd name="T21" fmla="*/ 16947 h 20000"/>
                    <a:gd name="T22" fmla="*/ 16728 w 20000"/>
                    <a:gd name="T23" fmla="*/ 17188 h 20000"/>
                    <a:gd name="T24" fmla="*/ 16495 w 20000"/>
                    <a:gd name="T25" fmla="*/ 17465 h 20000"/>
                    <a:gd name="T26" fmla="*/ 16279 w 20000"/>
                    <a:gd name="T27" fmla="*/ 17465 h 20000"/>
                    <a:gd name="T28" fmla="*/ 16030 w 20000"/>
                    <a:gd name="T29" fmla="*/ 17706 h 20000"/>
                    <a:gd name="T30" fmla="*/ 15797 w 20000"/>
                    <a:gd name="T31" fmla="*/ 17706 h 20000"/>
                    <a:gd name="T32" fmla="*/ 15797 w 20000"/>
                    <a:gd name="T33" fmla="*/ 17946 h 20000"/>
                    <a:gd name="T34" fmla="*/ 15332 w 20000"/>
                    <a:gd name="T35" fmla="*/ 17946 h 20000"/>
                    <a:gd name="T36" fmla="*/ 15332 w 20000"/>
                    <a:gd name="T37" fmla="*/ 18224 h 20000"/>
                    <a:gd name="T38" fmla="*/ 15100 w 20000"/>
                    <a:gd name="T39" fmla="*/ 18224 h 20000"/>
                    <a:gd name="T40" fmla="*/ 14884 w 20000"/>
                    <a:gd name="T41" fmla="*/ 18464 h 20000"/>
                    <a:gd name="T42" fmla="*/ 14402 w 20000"/>
                    <a:gd name="T43" fmla="*/ 18464 h 20000"/>
                    <a:gd name="T44" fmla="*/ 14402 w 20000"/>
                    <a:gd name="T45" fmla="*/ 18705 h 20000"/>
                    <a:gd name="T46" fmla="*/ 13721 w 20000"/>
                    <a:gd name="T47" fmla="*/ 18705 h 20000"/>
                    <a:gd name="T48" fmla="*/ 13488 w 20000"/>
                    <a:gd name="T49" fmla="*/ 18982 h 20000"/>
                    <a:gd name="T50" fmla="*/ 9751 w 20000"/>
                    <a:gd name="T51" fmla="*/ 19741 h 20000"/>
                    <a:gd name="T52" fmla="*/ 12542 w 20000"/>
                    <a:gd name="T53" fmla="*/ 19223 h 20000"/>
                    <a:gd name="T54" fmla="*/ 7209 w 20000"/>
                    <a:gd name="T55" fmla="*/ 19981 h 20000"/>
                    <a:gd name="T56" fmla="*/ 3189 w 20000"/>
                    <a:gd name="T57" fmla="*/ 19981 h 20000"/>
                    <a:gd name="T58" fmla="*/ 0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8" name="Freeform 58"/>
                <p:cNvSpPr>
                  <a:spLocks/>
                </p:cNvSpPr>
                <p:nvPr/>
              </p:nvSpPr>
              <p:spPr bwMode="auto">
                <a:xfrm>
                  <a:off x="1" y="9434"/>
                  <a:ext cx="8813" cy="10434"/>
                </a:xfrm>
                <a:custGeom>
                  <a:avLst/>
                  <a:gdLst>
                    <a:gd name="T0" fmla="*/ 0 w 20000"/>
                    <a:gd name="T1" fmla="*/ 0 h 20000"/>
                    <a:gd name="T2" fmla="*/ 0 w 20000"/>
                    <a:gd name="T3" fmla="*/ 4932 h 20000"/>
                    <a:gd name="T4" fmla="*/ 209 w 20000"/>
                    <a:gd name="T5" fmla="*/ 8636 h 20000"/>
                    <a:gd name="T6" fmla="*/ 480 w 20000"/>
                    <a:gd name="T7" fmla="*/ 11364 h 20000"/>
                    <a:gd name="T8" fmla="*/ 1420 w 20000"/>
                    <a:gd name="T9" fmla="*/ 14562 h 20000"/>
                    <a:gd name="T10" fmla="*/ 2589 w 20000"/>
                    <a:gd name="T11" fmla="*/ 16043 h 20000"/>
                    <a:gd name="T12" fmla="*/ 2818 w 20000"/>
                    <a:gd name="T13" fmla="*/ 16043 h 20000"/>
                    <a:gd name="T14" fmla="*/ 2818 w 20000"/>
                    <a:gd name="T15" fmla="*/ 16314 h 20000"/>
                    <a:gd name="T16" fmla="*/ 3069 w 20000"/>
                    <a:gd name="T17" fmla="*/ 16314 h 20000"/>
                    <a:gd name="T18" fmla="*/ 3069 w 20000"/>
                    <a:gd name="T19" fmla="*/ 16549 h 20000"/>
                    <a:gd name="T20" fmla="*/ 3299 w 20000"/>
                    <a:gd name="T21" fmla="*/ 16549 h 20000"/>
                    <a:gd name="T22" fmla="*/ 3299 w 20000"/>
                    <a:gd name="T23" fmla="*/ 16784 h 20000"/>
                    <a:gd name="T24" fmla="*/ 3528 w 20000"/>
                    <a:gd name="T25" fmla="*/ 17055 h 20000"/>
                    <a:gd name="T26" fmla="*/ 3758 w 20000"/>
                    <a:gd name="T27" fmla="*/ 17055 h 20000"/>
                    <a:gd name="T28" fmla="*/ 4008 w 20000"/>
                    <a:gd name="T29" fmla="*/ 17290 h 20000"/>
                    <a:gd name="T30" fmla="*/ 4238 w 20000"/>
                    <a:gd name="T31" fmla="*/ 17290 h 20000"/>
                    <a:gd name="T32" fmla="*/ 4238 w 20000"/>
                    <a:gd name="T33" fmla="*/ 17525 h 20000"/>
                    <a:gd name="T34" fmla="*/ 4697 w 20000"/>
                    <a:gd name="T35" fmla="*/ 17525 h 20000"/>
                    <a:gd name="T36" fmla="*/ 4697 w 20000"/>
                    <a:gd name="T37" fmla="*/ 17796 h 20000"/>
                    <a:gd name="T38" fmla="*/ 4948 w 20000"/>
                    <a:gd name="T39" fmla="*/ 17796 h 20000"/>
                    <a:gd name="T40" fmla="*/ 5177 w 20000"/>
                    <a:gd name="T41" fmla="*/ 18031 h 20000"/>
                    <a:gd name="T42" fmla="*/ 5637 w 20000"/>
                    <a:gd name="T43" fmla="*/ 18031 h 20000"/>
                    <a:gd name="T44" fmla="*/ 5637 w 20000"/>
                    <a:gd name="T45" fmla="*/ 18266 h 20000"/>
                    <a:gd name="T46" fmla="*/ 6347 w 20000"/>
                    <a:gd name="T47" fmla="*/ 18266 h 20000"/>
                    <a:gd name="T48" fmla="*/ 6597 w 20000"/>
                    <a:gd name="T49" fmla="*/ 18537 h 20000"/>
                    <a:gd name="T50" fmla="*/ 10376 w 20000"/>
                    <a:gd name="T51" fmla="*/ 19277 h 20000"/>
                    <a:gd name="T52" fmla="*/ 7537 w 20000"/>
                    <a:gd name="T53" fmla="*/ 18771 h 20000"/>
                    <a:gd name="T54" fmla="*/ 12944 w 20000"/>
                    <a:gd name="T55" fmla="*/ 19512 h 20000"/>
                    <a:gd name="T56" fmla="*/ 17411 w 20000"/>
                    <a:gd name="T57" fmla="*/ 19982 h 20000"/>
                    <a:gd name="T58" fmla="*/ 19979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9" name="Freeform 59"/>
                <p:cNvSpPr>
                  <a:spLocks/>
                </p:cNvSpPr>
                <p:nvPr/>
              </p:nvSpPr>
              <p:spPr bwMode="auto">
                <a:xfrm>
                  <a:off x="10" y="0"/>
                  <a:ext cx="8804" cy="6673"/>
                </a:xfrm>
                <a:custGeom>
                  <a:avLst/>
                  <a:gdLst>
                    <a:gd name="T0" fmla="*/ 0 w 20000"/>
                    <a:gd name="T1" fmla="*/ 19972 h 20000"/>
                    <a:gd name="T2" fmla="*/ 272 w 20000"/>
                    <a:gd name="T3" fmla="*/ 14689 h 20000"/>
                    <a:gd name="T4" fmla="*/ 209 w 20000"/>
                    <a:gd name="T5" fmla="*/ 16582 h 20000"/>
                    <a:gd name="T6" fmla="*/ 481 w 20000"/>
                    <a:gd name="T7" fmla="*/ 12429 h 20000"/>
                    <a:gd name="T8" fmla="*/ 1400 w 20000"/>
                    <a:gd name="T9" fmla="*/ 7542 h 20000"/>
                    <a:gd name="T10" fmla="*/ 2550 w 20000"/>
                    <a:gd name="T11" fmla="*/ 5282 h 20000"/>
                    <a:gd name="T12" fmla="*/ 2780 w 20000"/>
                    <a:gd name="T13" fmla="*/ 5282 h 20000"/>
                    <a:gd name="T14" fmla="*/ 2780 w 20000"/>
                    <a:gd name="T15" fmla="*/ 4887 h 20000"/>
                    <a:gd name="T16" fmla="*/ 2989 w 20000"/>
                    <a:gd name="T17" fmla="*/ 4887 h 20000"/>
                    <a:gd name="T18" fmla="*/ 2989 w 20000"/>
                    <a:gd name="T19" fmla="*/ 4520 h 20000"/>
                    <a:gd name="T20" fmla="*/ 3260 w 20000"/>
                    <a:gd name="T21" fmla="*/ 4520 h 20000"/>
                    <a:gd name="T22" fmla="*/ 3260 w 20000"/>
                    <a:gd name="T23" fmla="*/ 4153 h 20000"/>
                    <a:gd name="T24" fmla="*/ 3490 w 20000"/>
                    <a:gd name="T25" fmla="*/ 3757 h 20000"/>
                    <a:gd name="T26" fmla="*/ 3699 w 20000"/>
                    <a:gd name="T27" fmla="*/ 3757 h 20000"/>
                    <a:gd name="T28" fmla="*/ 3950 w 20000"/>
                    <a:gd name="T29" fmla="*/ 3390 h 20000"/>
                    <a:gd name="T30" fmla="*/ 4180 w 20000"/>
                    <a:gd name="T31" fmla="*/ 3390 h 20000"/>
                    <a:gd name="T32" fmla="*/ 4180 w 20000"/>
                    <a:gd name="T33" fmla="*/ 3023 h 20000"/>
                    <a:gd name="T34" fmla="*/ 4639 w 20000"/>
                    <a:gd name="T35" fmla="*/ 3023 h 20000"/>
                    <a:gd name="T36" fmla="*/ 4639 w 20000"/>
                    <a:gd name="T37" fmla="*/ 2627 h 20000"/>
                    <a:gd name="T38" fmla="*/ 4890 w 20000"/>
                    <a:gd name="T39" fmla="*/ 2627 h 20000"/>
                    <a:gd name="T40" fmla="*/ 5099 w 20000"/>
                    <a:gd name="T41" fmla="*/ 2260 h 20000"/>
                    <a:gd name="T42" fmla="*/ 5580 w 20000"/>
                    <a:gd name="T43" fmla="*/ 2260 h 20000"/>
                    <a:gd name="T44" fmla="*/ 5580 w 20000"/>
                    <a:gd name="T45" fmla="*/ 1893 h 20000"/>
                    <a:gd name="T46" fmla="*/ 6249 w 20000"/>
                    <a:gd name="T47" fmla="*/ 1893 h 20000"/>
                    <a:gd name="T48" fmla="*/ 6479 w 20000"/>
                    <a:gd name="T49" fmla="*/ 1497 h 20000"/>
                    <a:gd name="T50" fmla="*/ 10240 w 20000"/>
                    <a:gd name="T51" fmla="*/ 367 h 20000"/>
                    <a:gd name="T52" fmla="*/ 7440 w 20000"/>
                    <a:gd name="T53" fmla="*/ 1130 h 20000"/>
                    <a:gd name="T54" fmla="*/ 12769 w 20000"/>
                    <a:gd name="T55" fmla="*/ 0 h 20000"/>
                    <a:gd name="T56" fmla="*/ 16489 w 20000"/>
                    <a:gd name="T57" fmla="*/ 367 h 20000"/>
                    <a:gd name="T58" fmla="*/ 19979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61" name="Group 60"/>
              <p:cNvGrpSpPr>
                <a:grpSpLocks/>
              </p:cNvGrpSpPr>
              <p:nvPr/>
            </p:nvGrpSpPr>
            <p:grpSpPr bwMode="auto">
              <a:xfrm>
                <a:off x="6307" y="1986"/>
                <a:ext cx="1509" cy="1551"/>
                <a:chOff x="0" y="-1"/>
                <a:chExt cx="20000" cy="20001"/>
              </a:xfrm>
            </p:grpSpPr>
            <p:sp>
              <p:nvSpPr>
                <p:cNvPr id="72" name="Arc 61"/>
                <p:cNvSpPr>
                  <a:spLocks/>
                </p:cNvSpPr>
                <p:nvPr/>
              </p:nvSpPr>
              <p:spPr bwMode="auto">
                <a:xfrm flipH="1" flipV="1">
                  <a:off x="0" y="10161"/>
                  <a:ext cx="9768"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3" name="Arc 62"/>
                <p:cNvSpPr>
                  <a:spLocks/>
                </p:cNvSpPr>
                <p:nvPr/>
              </p:nvSpPr>
              <p:spPr bwMode="auto">
                <a:xfrm flipV="1">
                  <a:off x="9755" y="10161"/>
                  <a:ext cx="10245"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4" name="Arc 63"/>
                <p:cNvSpPr>
                  <a:spLocks/>
                </p:cNvSpPr>
                <p:nvPr/>
              </p:nvSpPr>
              <p:spPr bwMode="auto">
                <a:xfrm flipH="1">
                  <a:off x="0" y="180"/>
                  <a:ext cx="9768"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5" name="Freeform 74"/>
                <p:cNvSpPr>
                  <a:spLocks/>
                </p:cNvSpPr>
                <p:nvPr/>
              </p:nvSpPr>
              <p:spPr bwMode="auto">
                <a:xfrm>
                  <a:off x="9914" y="-1"/>
                  <a:ext cx="9609" cy="6990"/>
                </a:xfrm>
                <a:custGeom>
                  <a:avLst/>
                  <a:gdLst>
                    <a:gd name="T0" fmla="*/ 0 w 20000"/>
                    <a:gd name="T1" fmla="*/ 0 h 20000"/>
                    <a:gd name="T2" fmla="*/ 4745 w 20000"/>
                    <a:gd name="T3" fmla="*/ 0 h 20000"/>
                    <a:gd name="T4" fmla="*/ 9655 w 20000"/>
                    <a:gd name="T5" fmla="*/ 1845 h 20000"/>
                    <a:gd name="T6" fmla="*/ 13545 w 20000"/>
                    <a:gd name="T7" fmla="*/ 5461 h 20000"/>
                    <a:gd name="T8" fmla="*/ 16745 w 20000"/>
                    <a:gd name="T9" fmla="*/ 10000 h 20000"/>
                    <a:gd name="T10" fmla="*/ 19007 w 20000"/>
                    <a:gd name="T11" fmla="*/ 14539 h 20000"/>
                    <a:gd name="T12" fmla="*/ 19972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62" name="Group 65"/>
              <p:cNvGrpSpPr>
                <a:grpSpLocks/>
              </p:cNvGrpSpPr>
              <p:nvPr/>
            </p:nvGrpSpPr>
            <p:grpSpPr bwMode="auto">
              <a:xfrm>
                <a:off x="3909" y="2000"/>
                <a:ext cx="1587" cy="1551"/>
                <a:chOff x="1" y="-1"/>
                <a:chExt cx="19999" cy="20001"/>
              </a:xfrm>
            </p:grpSpPr>
            <p:sp>
              <p:nvSpPr>
                <p:cNvPr id="68" name="Arc 66"/>
                <p:cNvSpPr>
                  <a:spLocks/>
                </p:cNvSpPr>
                <p:nvPr/>
              </p:nvSpPr>
              <p:spPr bwMode="auto">
                <a:xfrm flipV="1">
                  <a:off x="10221" y="10161"/>
                  <a:ext cx="9779"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69" name="Arc 67"/>
                <p:cNvSpPr>
                  <a:spLocks/>
                </p:cNvSpPr>
                <p:nvPr/>
              </p:nvSpPr>
              <p:spPr bwMode="auto">
                <a:xfrm flipH="1" flipV="1">
                  <a:off x="1" y="10161"/>
                  <a:ext cx="10233"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0" name="Arc 68"/>
                <p:cNvSpPr>
                  <a:spLocks/>
                </p:cNvSpPr>
                <p:nvPr/>
              </p:nvSpPr>
              <p:spPr bwMode="auto">
                <a:xfrm>
                  <a:off x="10221" y="180"/>
                  <a:ext cx="9779"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71" name="Freeform 69"/>
                <p:cNvSpPr>
                  <a:spLocks/>
                </p:cNvSpPr>
                <p:nvPr/>
              </p:nvSpPr>
              <p:spPr bwMode="auto">
                <a:xfrm>
                  <a:off x="480" y="-1"/>
                  <a:ext cx="9602" cy="6990"/>
                </a:xfrm>
                <a:custGeom>
                  <a:avLst/>
                  <a:gdLst>
                    <a:gd name="T0" fmla="*/ 19974 w 20000"/>
                    <a:gd name="T1" fmla="*/ 0 h 20000"/>
                    <a:gd name="T2" fmla="*/ 15223 w 20000"/>
                    <a:gd name="T3" fmla="*/ 0 h 20000"/>
                    <a:gd name="T4" fmla="*/ 10315 w 20000"/>
                    <a:gd name="T5" fmla="*/ 1845 h 20000"/>
                    <a:gd name="T6" fmla="*/ 6430 w 20000"/>
                    <a:gd name="T7" fmla="*/ 5461 h 20000"/>
                    <a:gd name="T8" fmla="*/ 3228 w 20000"/>
                    <a:gd name="T9" fmla="*/ 10000 h 20000"/>
                    <a:gd name="T10" fmla="*/ 971 w 20000"/>
                    <a:gd name="T11" fmla="*/ 14539 h 20000"/>
                    <a:gd name="T12" fmla="*/ 0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63" name="Group 70"/>
              <p:cNvGrpSpPr>
                <a:grpSpLocks/>
              </p:cNvGrpSpPr>
              <p:nvPr/>
            </p:nvGrpSpPr>
            <p:grpSpPr bwMode="auto">
              <a:xfrm>
                <a:off x="8602" y="1974"/>
                <a:ext cx="1587" cy="1551"/>
                <a:chOff x="1" y="-1"/>
                <a:chExt cx="19999" cy="20001"/>
              </a:xfrm>
            </p:grpSpPr>
            <p:sp>
              <p:nvSpPr>
                <p:cNvPr id="64" name="Arc 71"/>
                <p:cNvSpPr>
                  <a:spLocks/>
                </p:cNvSpPr>
                <p:nvPr/>
              </p:nvSpPr>
              <p:spPr bwMode="auto">
                <a:xfrm flipV="1">
                  <a:off x="10221" y="10161"/>
                  <a:ext cx="9779"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65" name="Arc 72"/>
                <p:cNvSpPr>
                  <a:spLocks/>
                </p:cNvSpPr>
                <p:nvPr/>
              </p:nvSpPr>
              <p:spPr bwMode="auto">
                <a:xfrm flipH="1" flipV="1">
                  <a:off x="1" y="10161"/>
                  <a:ext cx="10233"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66" name="Arc 73"/>
                <p:cNvSpPr>
                  <a:spLocks/>
                </p:cNvSpPr>
                <p:nvPr/>
              </p:nvSpPr>
              <p:spPr bwMode="auto">
                <a:xfrm>
                  <a:off x="10221" y="180"/>
                  <a:ext cx="9779"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67" name="Freeform 74"/>
                <p:cNvSpPr>
                  <a:spLocks/>
                </p:cNvSpPr>
                <p:nvPr/>
              </p:nvSpPr>
              <p:spPr bwMode="auto">
                <a:xfrm>
                  <a:off x="480" y="-1"/>
                  <a:ext cx="9602" cy="6990"/>
                </a:xfrm>
                <a:custGeom>
                  <a:avLst/>
                  <a:gdLst>
                    <a:gd name="T0" fmla="*/ 19974 w 20000"/>
                    <a:gd name="T1" fmla="*/ 0 h 20000"/>
                    <a:gd name="T2" fmla="*/ 15223 w 20000"/>
                    <a:gd name="T3" fmla="*/ 0 h 20000"/>
                    <a:gd name="T4" fmla="*/ 10315 w 20000"/>
                    <a:gd name="T5" fmla="*/ 1845 h 20000"/>
                    <a:gd name="T6" fmla="*/ 6430 w 20000"/>
                    <a:gd name="T7" fmla="*/ 5461 h 20000"/>
                    <a:gd name="T8" fmla="*/ 3228 w 20000"/>
                    <a:gd name="T9" fmla="*/ 10000 h 20000"/>
                    <a:gd name="T10" fmla="*/ 971 w 20000"/>
                    <a:gd name="T11" fmla="*/ 14539 h 20000"/>
                    <a:gd name="T12" fmla="*/ 0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cxnSp>
          <p:nvCxnSpPr>
            <p:cNvPr id="120" name="Straight Arrow Connector 119"/>
            <p:cNvCxnSpPr/>
            <p:nvPr/>
          </p:nvCxnSpPr>
          <p:spPr>
            <a:xfrm flipV="1">
              <a:off x="1947841"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p:nvPr/>
          </p:nvCxnSpPr>
          <p:spPr>
            <a:xfrm flipV="1">
              <a:off x="4368136"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flipV="1">
              <a:off x="6820903" y="2381552"/>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a:off x="3103752"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a:off x="5628110" y="2416645"/>
              <a:ext cx="1" cy="834954"/>
            </a:xfrm>
            <a:prstGeom prst="straightConnector1">
              <a:avLst/>
            </a:prstGeom>
            <a:ln w="38100">
              <a:solidFill>
                <a:srgbClr val="0000FF"/>
              </a:solidFill>
              <a:tailEnd type="triangle" w="lg" len="lg"/>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6868048" y="2252696"/>
              <a:ext cx="1139976" cy="1241714"/>
              <a:chOff x="2461003" y="4130322"/>
              <a:chExt cx="1139976" cy="1241714"/>
            </a:xfrm>
          </p:grpSpPr>
          <p:grpSp>
            <p:nvGrpSpPr>
              <p:cNvPr id="128" name="Group 25"/>
              <p:cNvGrpSpPr>
                <a:grpSpLocks/>
              </p:cNvGrpSpPr>
              <p:nvPr/>
            </p:nvGrpSpPr>
            <p:grpSpPr bwMode="auto">
              <a:xfrm>
                <a:off x="2862842" y="4550468"/>
                <a:ext cx="351340" cy="383866"/>
                <a:chOff x="0" y="-1"/>
                <a:chExt cx="19999" cy="20001"/>
              </a:xfrm>
            </p:grpSpPr>
            <p:sp>
              <p:nvSpPr>
                <p:cNvPr id="174" name="Arc 26"/>
                <p:cNvSpPr>
                  <a:spLocks/>
                </p:cNvSpPr>
                <p:nvPr/>
              </p:nvSpPr>
              <p:spPr bwMode="auto">
                <a:xfrm flipH="1" flipV="1">
                  <a:off x="0" y="10152"/>
                  <a:ext cx="9755"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5" name="Arc 27"/>
                <p:cNvSpPr>
                  <a:spLocks/>
                </p:cNvSpPr>
                <p:nvPr/>
              </p:nvSpPr>
              <p:spPr bwMode="auto">
                <a:xfrm flipV="1">
                  <a:off x="9755" y="10152"/>
                  <a:ext cx="1024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6" name="Arc 28"/>
                <p:cNvSpPr>
                  <a:spLocks/>
                </p:cNvSpPr>
                <p:nvPr/>
              </p:nvSpPr>
              <p:spPr bwMode="auto">
                <a:xfrm flipH="1">
                  <a:off x="0" y="182"/>
                  <a:ext cx="9755"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7" name="Freeform 29"/>
                <p:cNvSpPr>
                  <a:spLocks/>
                </p:cNvSpPr>
                <p:nvPr/>
              </p:nvSpPr>
              <p:spPr bwMode="auto">
                <a:xfrm>
                  <a:off x="9908" y="-1"/>
                  <a:ext cx="9632" cy="7013"/>
                </a:xfrm>
                <a:custGeom>
                  <a:avLst/>
                  <a:gdLst>
                    <a:gd name="T0" fmla="*/ 0 w 20000"/>
                    <a:gd name="T1" fmla="*/ 0 h 20000"/>
                    <a:gd name="T2" fmla="*/ 4698 w 20000"/>
                    <a:gd name="T3" fmla="*/ 0 h 20000"/>
                    <a:gd name="T4" fmla="*/ 9651 w 20000"/>
                    <a:gd name="T5" fmla="*/ 1826 h 20000"/>
                    <a:gd name="T6" fmla="*/ 13460 w 20000"/>
                    <a:gd name="T7" fmla="*/ 5478 h 20000"/>
                    <a:gd name="T8" fmla="*/ 16698 w 20000"/>
                    <a:gd name="T9" fmla="*/ 10000 h 20000"/>
                    <a:gd name="T10" fmla="*/ 18921 w 20000"/>
                    <a:gd name="T11" fmla="*/ 14435 h 20000"/>
                    <a:gd name="T12" fmla="*/ 19937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132" name="Group 45"/>
              <p:cNvGrpSpPr>
                <a:grpSpLocks/>
              </p:cNvGrpSpPr>
              <p:nvPr/>
            </p:nvGrpSpPr>
            <p:grpSpPr bwMode="auto">
              <a:xfrm>
                <a:off x="2461003" y="4130322"/>
                <a:ext cx="1139976" cy="1241714"/>
                <a:chOff x="0" y="0"/>
                <a:chExt cx="19999" cy="20000"/>
              </a:xfrm>
            </p:grpSpPr>
            <p:sp>
              <p:nvSpPr>
                <p:cNvPr id="158" name="Freeform 46"/>
                <p:cNvSpPr>
                  <a:spLocks/>
                </p:cNvSpPr>
                <p:nvPr/>
              </p:nvSpPr>
              <p:spPr bwMode="auto">
                <a:xfrm>
                  <a:off x="0" y="9"/>
                  <a:ext cx="11074" cy="9934"/>
                </a:xfrm>
                <a:custGeom>
                  <a:avLst/>
                  <a:gdLst>
                    <a:gd name="T0" fmla="*/ 0 w 20000"/>
                    <a:gd name="T1" fmla="*/ 19981 h 20000"/>
                    <a:gd name="T2" fmla="*/ 0 w 20000"/>
                    <a:gd name="T3" fmla="*/ 14934 h 20000"/>
                    <a:gd name="T4" fmla="*/ 221 w 20000"/>
                    <a:gd name="T5" fmla="*/ 11139 h 20000"/>
                    <a:gd name="T6" fmla="*/ 477 w 20000"/>
                    <a:gd name="T7" fmla="*/ 8349 h 20000"/>
                    <a:gd name="T8" fmla="*/ 1396 w 20000"/>
                    <a:gd name="T9" fmla="*/ 5066 h 20000"/>
                    <a:gd name="T10" fmla="*/ 2553 w 20000"/>
                    <a:gd name="T11" fmla="*/ 3548 h 20000"/>
                    <a:gd name="T12" fmla="*/ 2791 w 20000"/>
                    <a:gd name="T13" fmla="*/ 3548 h 20000"/>
                    <a:gd name="T14" fmla="*/ 2791 w 20000"/>
                    <a:gd name="T15" fmla="*/ 3283 h 20000"/>
                    <a:gd name="T16" fmla="*/ 3013 w 20000"/>
                    <a:gd name="T17" fmla="*/ 3283 h 20000"/>
                    <a:gd name="T18" fmla="*/ 3013 w 20000"/>
                    <a:gd name="T19" fmla="*/ 3036 h 20000"/>
                    <a:gd name="T20" fmla="*/ 3251 w 20000"/>
                    <a:gd name="T21" fmla="*/ 3036 h 20000"/>
                    <a:gd name="T22" fmla="*/ 3251 w 20000"/>
                    <a:gd name="T23" fmla="*/ 2789 h 20000"/>
                    <a:gd name="T24" fmla="*/ 3489 w 20000"/>
                    <a:gd name="T25" fmla="*/ 2524 h 20000"/>
                    <a:gd name="T26" fmla="*/ 3711 w 20000"/>
                    <a:gd name="T27" fmla="*/ 2524 h 20000"/>
                    <a:gd name="T28" fmla="*/ 3949 w 20000"/>
                    <a:gd name="T29" fmla="*/ 2277 h 20000"/>
                    <a:gd name="T30" fmla="*/ 4187 w 20000"/>
                    <a:gd name="T31" fmla="*/ 2277 h 20000"/>
                    <a:gd name="T32" fmla="*/ 4187 w 20000"/>
                    <a:gd name="T33" fmla="*/ 2030 h 20000"/>
                    <a:gd name="T34" fmla="*/ 4647 w 20000"/>
                    <a:gd name="T35" fmla="*/ 2030 h 20000"/>
                    <a:gd name="T36" fmla="*/ 4647 w 20000"/>
                    <a:gd name="T37" fmla="*/ 1765 h 20000"/>
                    <a:gd name="T38" fmla="*/ 4885 w 20000"/>
                    <a:gd name="T39" fmla="*/ 1765 h 20000"/>
                    <a:gd name="T40" fmla="*/ 5106 w 20000"/>
                    <a:gd name="T41" fmla="*/ 1518 h 20000"/>
                    <a:gd name="T42" fmla="*/ 5583 w 20000"/>
                    <a:gd name="T43" fmla="*/ 1518 h 20000"/>
                    <a:gd name="T44" fmla="*/ 5583 w 20000"/>
                    <a:gd name="T45" fmla="*/ 1271 h 20000"/>
                    <a:gd name="T46" fmla="*/ 6264 w 20000"/>
                    <a:gd name="T47" fmla="*/ 1271 h 20000"/>
                    <a:gd name="T48" fmla="*/ 6502 w 20000"/>
                    <a:gd name="T49" fmla="*/ 1006 h 20000"/>
                    <a:gd name="T50" fmla="*/ 10230 w 20000"/>
                    <a:gd name="T51" fmla="*/ 247 h 20000"/>
                    <a:gd name="T52" fmla="*/ 7438 w 20000"/>
                    <a:gd name="T53" fmla="*/ 759 h 20000"/>
                    <a:gd name="T54" fmla="*/ 12766 w 20000"/>
                    <a:gd name="T55" fmla="*/ 0 h 20000"/>
                    <a:gd name="T56" fmla="*/ 16494 w 20000"/>
                    <a:gd name="T57" fmla="*/ 247 h 20000"/>
                    <a:gd name="T58" fmla="*/ 19983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59" name="Freeform 47"/>
                <p:cNvSpPr>
                  <a:spLocks/>
                </p:cNvSpPr>
                <p:nvPr/>
              </p:nvSpPr>
              <p:spPr bwMode="auto">
                <a:xfrm>
                  <a:off x="0" y="9811"/>
                  <a:ext cx="11074" cy="10189"/>
                </a:xfrm>
                <a:custGeom>
                  <a:avLst/>
                  <a:gdLst>
                    <a:gd name="T0" fmla="*/ 0 w 20000"/>
                    <a:gd name="T1" fmla="*/ 0 h 20000"/>
                    <a:gd name="T2" fmla="*/ 0 w 20000"/>
                    <a:gd name="T3" fmla="*/ 5051 h 20000"/>
                    <a:gd name="T4" fmla="*/ 221 w 20000"/>
                    <a:gd name="T5" fmla="*/ 8844 h 20000"/>
                    <a:gd name="T6" fmla="*/ 477 w 20000"/>
                    <a:gd name="T7" fmla="*/ 11637 h 20000"/>
                    <a:gd name="T8" fmla="*/ 1396 w 20000"/>
                    <a:gd name="T9" fmla="*/ 14912 h 20000"/>
                    <a:gd name="T10" fmla="*/ 2553 w 20000"/>
                    <a:gd name="T11" fmla="*/ 16429 h 20000"/>
                    <a:gd name="T12" fmla="*/ 2791 w 20000"/>
                    <a:gd name="T13" fmla="*/ 16429 h 20000"/>
                    <a:gd name="T14" fmla="*/ 2791 w 20000"/>
                    <a:gd name="T15" fmla="*/ 16707 h 20000"/>
                    <a:gd name="T16" fmla="*/ 3013 w 20000"/>
                    <a:gd name="T17" fmla="*/ 16707 h 20000"/>
                    <a:gd name="T18" fmla="*/ 3013 w 20000"/>
                    <a:gd name="T19" fmla="*/ 16947 h 20000"/>
                    <a:gd name="T20" fmla="*/ 3251 w 20000"/>
                    <a:gd name="T21" fmla="*/ 16947 h 20000"/>
                    <a:gd name="T22" fmla="*/ 3251 w 20000"/>
                    <a:gd name="T23" fmla="*/ 17188 h 20000"/>
                    <a:gd name="T24" fmla="*/ 3489 w 20000"/>
                    <a:gd name="T25" fmla="*/ 17465 h 20000"/>
                    <a:gd name="T26" fmla="*/ 3711 w 20000"/>
                    <a:gd name="T27" fmla="*/ 17465 h 20000"/>
                    <a:gd name="T28" fmla="*/ 3949 w 20000"/>
                    <a:gd name="T29" fmla="*/ 17706 h 20000"/>
                    <a:gd name="T30" fmla="*/ 4187 w 20000"/>
                    <a:gd name="T31" fmla="*/ 17706 h 20000"/>
                    <a:gd name="T32" fmla="*/ 4187 w 20000"/>
                    <a:gd name="T33" fmla="*/ 17946 h 20000"/>
                    <a:gd name="T34" fmla="*/ 4647 w 20000"/>
                    <a:gd name="T35" fmla="*/ 17946 h 20000"/>
                    <a:gd name="T36" fmla="*/ 4647 w 20000"/>
                    <a:gd name="T37" fmla="*/ 18224 h 20000"/>
                    <a:gd name="T38" fmla="*/ 4885 w 20000"/>
                    <a:gd name="T39" fmla="*/ 18224 h 20000"/>
                    <a:gd name="T40" fmla="*/ 5106 w 20000"/>
                    <a:gd name="T41" fmla="*/ 18464 h 20000"/>
                    <a:gd name="T42" fmla="*/ 5583 w 20000"/>
                    <a:gd name="T43" fmla="*/ 18464 h 20000"/>
                    <a:gd name="T44" fmla="*/ 5583 w 20000"/>
                    <a:gd name="T45" fmla="*/ 18705 h 20000"/>
                    <a:gd name="T46" fmla="*/ 6264 w 20000"/>
                    <a:gd name="T47" fmla="*/ 18705 h 20000"/>
                    <a:gd name="T48" fmla="*/ 6502 w 20000"/>
                    <a:gd name="T49" fmla="*/ 18982 h 20000"/>
                    <a:gd name="T50" fmla="*/ 10230 w 20000"/>
                    <a:gd name="T51" fmla="*/ 19741 h 20000"/>
                    <a:gd name="T52" fmla="*/ 7438 w 20000"/>
                    <a:gd name="T53" fmla="*/ 19223 h 20000"/>
                    <a:gd name="T54" fmla="*/ 12766 w 20000"/>
                    <a:gd name="T55" fmla="*/ 19981 h 20000"/>
                    <a:gd name="T56" fmla="*/ 16800 w 20000"/>
                    <a:gd name="T57" fmla="*/ 19981 h 20000"/>
                    <a:gd name="T58" fmla="*/ 19983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60" name="Freeform 48"/>
                <p:cNvSpPr>
                  <a:spLocks/>
                </p:cNvSpPr>
                <p:nvPr/>
              </p:nvSpPr>
              <p:spPr bwMode="auto">
                <a:xfrm>
                  <a:off x="11187" y="9434"/>
                  <a:ext cx="8812" cy="10434"/>
                </a:xfrm>
                <a:custGeom>
                  <a:avLst/>
                  <a:gdLst>
                    <a:gd name="T0" fmla="*/ 19979 w 20000"/>
                    <a:gd name="T1" fmla="*/ 0 h 20000"/>
                    <a:gd name="T2" fmla="*/ 19979 w 20000"/>
                    <a:gd name="T3" fmla="*/ 4932 h 20000"/>
                    <a:gd name="T4" fmla="*/ 19765 w 20000"/>
                    <a:gd name="T5" fmla="*/ 8636 h 20000"/>
                    <a:gd name="T6" fmla="*/ 19508 w 20000"/>
                    <a:gd name="T7" fmla="*/ 11364 h 20000"/>
                    <a:gd name="T8" fmla="*/ 18567 w 20000"/>
                    <a:gd name="T9" fmla="*/ 14562 h 20000"/>
                    <a:gd name="T10" fmla="*/ 17390 w 20000"/>
                    <a:gd name="T11" fmla="*/ 16043 h 20000"/>
                    <a:gd name="T12" fmla="*/ 17155 w 20000"/>
                    <a:gd name="T13" fmla="*/ 16043 h 20000"/>
                    <a:gd name="T14" fmla="*/ 17155 w 20000"/>
                    <a:gd name="T15" fmla="*/ 16314 h 20000"/>
                    <a:gd name="T16" fmla="*/ 16920 w 20000"/>
                    <a:gd name="T17" fmla="*/ 16314 h 20000"/>
                    <a:gd name="T18" fmla="*/ 16920 w 20000"/>
                    <a:gd name="T19" fmla="*/ 16549 h 20000"/>
                    <a:gd name="T20" fmla="*/ 16684 w 20000"/>
                    <a:gd name="T21" fmla="*/ 16549 h 20000"/>
                    <a:gd name="T22" fmla="*/ 16684 w 20000"/>
                    <a:gd name="T23" fmla="*/ 16784 h 20000"/>
                    <a:gd name="T24" fmla="*/ 16449 w 20000"/>
                    <a:gd name="T25" fmla="*/ 17055 h 20000"/>
                    <a:gd name="T26" fmla="*/ 16214 w 20000"/>
                    <a:gd name="T27" fmla="*/ 17055 h 20000"/>
                    <a:gd name="T28" fmla="*/ 15979 w 20000"/>
                    <a:gd name="T29" fmla="*/ 17290 h 20000"/>
                    <a:gd name="T30" fmla="*/ 15743 w 20000"/>
                    <a:gd name="T31" fmla="*/ 17290 h 20000"/>
                    <a:gd name="T32" fmla="*/ 15743 w 20000"/>
                    <a:gd name="T33" fmla="*/ 17525 h 20000"/>
                    <a:gd name="T34" fmla="*/ 15273 w 20000"/>
                    <a:gd name="T35" fmla="*/ 17525 h 20000"/>
                    <a:gd name="T36" fmla="*/ 15273 w 20000"/>
                    <a:gd name="T37" fmla="*/ 17796 h 20000"/>
                    <a:gd name="T38" fmla="*/ 15037 w 20000"/>
                    <a:gd name="T39" fmla="*/ 17796 h 20000"/>
                    <a:gd name="T40" fmla="*/ 14802 w 20000"/>
                    <a:gd name="T41" fmla="*/ 18031 h 20000"/>
                    <a:gd name="T42" fmla="*/ 14332 w 20000"/>
                    <a:gd name="T43" fmla="*/ 18031 h 20000"/>
                    <a:gd name="T44" fmla="*/ 14332 w 20000"/>
                    <a:gd name="T45" fmla="*/ 18266 h 20000"/>
                    <a:gd name="T46" fmla="*/ 13626 w 20000"/>
                    <a:gd name="T47" fmla="*/ 18266 h 20000"/>
                    <a:gd name="T48" fmla="*/ 13390 w 20000"/>
                    <a:gd name="T49" fmla="*/ 18537 h 20000"/>
                    <a:gd name="T50" fmla="*/ 9604 w 20000"/>
                    <a:gd name="T51" fmla="*/ 19277 h 20000"/>
                    <a:gd name="T52" fmla="*/ 12449 w 20000"/>
                    <a:gd name="T53" fmla="*/ 18771 h 20000"/>
                    <a:gd name="T54" fmla="*/ 7037 w 20000"/>
                    <a:gd name="T55" fmla="*/ 19512 h 20000"/>
                    <a:gd name="T56" fmla="*/ 2567 w 20000"/>
                    <a:gd name="T57" fmla="*/ 19982 h 20000"/>
                    <a:gd name="T58" fmla="*/ 0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61" name="Freeform 49"/>
                <p:cNvSpPr>
                  <a:spLocks/>
                </p:cNvSpPr>
                <p:nvPr/>
              </p:nvSpPr>
              <p:spPr bwMode="auto">
                <a:xfrm>
                  <a:off x="11187" y="0"/>
                  <a:ext cx="8803" cy="6673"/>
                </a:xfrm>
                <a:custGeom>
                  <a:avLst/>
                  <a:gdLst>
                    <a:gd name="T0" fmla="*/ 19979 w 20000"/>
                    <a:gd name="T1" fmla="*/ 19972 h 20000"/>
                    <a:gd name="T2" fmla="*/ 19700 w 20000"/>
                    <a:gd name="T3" fmla="*/ 14689 h 20000"/>
                    <a:gd name="T4" fmla="*/ 19764 w 20000"/>
                    <a:gd name="T5" fmla="*/ 16582 h 20000"/>
                    <a:gd name="T6" fmla="*/ 19507 w 20000"/>
                    <a:gd name="T7" fmla="*/ 12429 h 20000"/>
                    <a:gd name="T8" fmla="*/ 18587 w 20000"/>
                    <a:gd name="T9" fmla="*/ 7542 h 20000"/>
                    <a:gd name="T10" fmla="*/ 17430 w 20000"/>
                    <a:gd name="T11" fmla="*/ 5282 h 20000"/>
                    <a:gd name="T12" fmla="*/ 17195 w 20000"/>
                    <a:gd name="T13" fmla="*/ 5282 h 20000"/>
                    <a:gd name="T14" fmla="*/ 17195 w 20000"/>
                    <a:gd name="T15" fmla="*/ 4887 h 20000"/>
                    <a:gd name="T16" fmla="*/ 16981 w 20000"/>
                    <a:gd name="T17" fmla="*/ 4887 h 20000"/>
                    <a:gd name="T18" fmla="*/ 16981 w 20000"/>
                    <a:gd name="T19" fmla="*/ 4520 h 20000"/>
                    <a:gd name="T20" fmla="*/ 16724 w 20000"/>
                    <a:gd name="T21" fmla="*/ 4520 h 20000"/>
                    <a:gd name="T22" fmla="*/ 16724 w 20000"/>
                    <a:gd name="T23" fmla="*/ 4153 h 20000"/>
                    <a:gd name="T24" fmla="*/ 16488 w 20000"/>
                    <a:gd name="T25" fmla="*/ 3757 h 20000"/>
                    <a:gd name="T26" fmla="*/ 16274 w 20000"/>
                    <a:gd name="T27" fmla="*/ 3757 h 20000"/>
                    <a:gd name="T28" fmla="*/ 16039 w 20000"/>
                    <a:gd name="T29" fmla="*/ 3390 h 20000"/>
                    <a:gd name="T30" fmla="*/ 15803 w 20000"/>
                    <a:gd name="T31" fmla="*/ 3390 h 20000"/>
                    <a:gd name="T32" fmla="*/ 15803 w 20000"/>
                    <a:gd name="T33" fmla="*/ 3023 h 20000"/>
                    <a:gd name="T34" fmla="*/ 15332 w 20000"/>
                    <a:gd name="T35" fmla="*/ 3023 h 20000"/>
                    <a:gd name="T36" fmla="*/ 15332 w 20000"/>
                    <a:gd name="T37" fmla="*/ 2627 h 20000"/>
                    <a:gd name="T38" fmla="*/ 15096 w 20000"/>
                    <a:gd name="T39" fmla="*/ 2627 h 20000"/>
                    <a:gd name="T40" fmla="*/ 14882 w 20000"/>
                    <a:gd name="T41" fmla="*/ 2260 h 20000"/>
                    <a:gd name="T42" fmla="*/ 14390 w 20000"/>
                    <a:gd name="T43" fmla="*/ 2260 h 20000"/>
                    <a:gd name="T44" fmla="*/ 14390 w 20000"/>
                    <a:gd name="T45" fmla="*/ 1893 h 20000"/>
                    <a:gd name="T46" fmla="*/ 13726 w 20000"/>
                    <a:gd name="T47" fmla="*/ 1893 h 20000"/>
                    <a:gd name="T48" fmla="*/ 13490 w 20000"/>
                    <a:gd name="T49" fmla="*/ 1497 h 20000"/>
                    <a:gd name="T50" fmla="*/ 9743 w 20000"/>
                    <a:gd name="T51" fmla="*/ 367 h 20000"/>
                    <a:gd name="T52" fmla="*/ 12548 w 20000"/>
                    <a:gd name="T53" fmla="*/ 1130 h 20000"/>
                    <a:gd name="T54" fmla="*/ 7216 w 20000"/>
                    <a:gd name="T55" fmla="*/ 0 h 20000"/>
                    <a:gd name="T56" fmla="*/ 3490 w 20000"/>
                    <a:gd name="T57" fmla="*/ 367 h 20000"/>
                    <a:gd name="T58" fmla="*/ 0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135" name="Group 134"/>
              <p:cNvGrpSpPr>
                <a:grpSpLocks/>
              </p:cNvGrpSpPr>
              <p:nvPr/>
            </p:nvGrpSpPr>
            <p:grpSpPr bwMode="auto">
              <a:xfrm>
                <a:off x="2632913" y="4300019"/>
                <a:ext cx="810661" cy="907586"/>
                <a:chOff x="0" y="-1"/>
                <a:chExt cx="20000" cy="20001"/>
              </a:xfrm>
            </p:grpSpPr>
            <p:sp>
              <p:nvSpPr>
                <p:cNvPr id="146" name="Arc 61"/>
                <p:cNvSpPr>
                  <a:spLocks/>
                </p:cNvSpPr>
                <p:nvPr/>
              </p:nvSpPr>
              <p:spPr bwMode="auto">
                <a:xfrm flipH="1" flipV="1">
                  <a:off x="0" y="10161"/>
                  <a:ext cx="9768"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7" name="Arc 62"/>
                <p:cNvSpPr>
                  <a:spLocks/>
                </p:cNvSpPr>
                <p:nvPr/>
              </p:nvSpPr>
              <p:spPr bwMode="auto">
                <a:xfrm flipV="1">
                  <a:off x="9755" y="10161"/>
                  <a:ext cx="10245"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8" name="Arc 63"/>
                <p:cNvSpPr>
                  <a:spLocks/>
                </p:cNvSpPr>
                <p:nvPr/>
              </p:nvSpPr>
              <p:spPr bwMode="auto">
                <a:xfrm flipH="1">
                  <a:off x="0" y="180"/>
                  <a:ext cx="9768"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9" name="Freeform 148"/>
                <p:cNvSpPr>
                  <a:spLocks/>
                </p:cNvSpPr>
                <p:nvPr/>
              </p:nvSpPr>
              <p:spPr bwMode="auto">
                <a:xfrm>
                  <a:off x="9914" y="-1"/>
                  <a:ext cx="9609" cy="6990"/>
                </a:xfrm>
                <a:custGeom>
                  <a:avLst/>
                  <a:gdLst>
                    <a:gd name="T0" fmla="*/ 0 w 20000"/>
                    <a:gd name="T1" fmla="*/ 0 h 20000"/>
                    <a:gd name="T2" fmla="*/ 4745 w 20000"/>
                    <a:gd name="T3" fmla="*/ 0 h 20000"/>
                    <a:gd name="T4" fmla="*/ 9655 w 20000"/>
                    <a:gd name="T5" fmla="*/ 1845 h 20000"/>
                    <a:gd name="T6" fmla="*/ 13545 w 20000"/>
                    <a:gd name="T7" fmla="*/ 5461 h 20000"/>
                    <a:gd name="T8" fmla="*/ 16745 w 20000"/>
                    <a:gd name="T9" fmla="*/ 10000 h 20000"/>
                    <a:gd name="T10" fmla="*/ 19007 w 20000"/>
                    <a:gd name="T11" fmla="*/ 14539 h 20000"/>
                    <a:gd name="T12" fmla="*/ 19972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grpSp>
          <p:nvGrpSpPr>
            <p:cNvPr id="3" name="Group 2"/>
            <p:cNvGrpSpPr/>
            <p:nvPr/>
          </p:nvGrpSpPr>
          <p:grpSpPr>
            <a:xfrm>
              <a:off x="692902" y="2214904"/>
              <a:ext cx="1167911" cy="1241714"/>
              <a:chOff x="1179202" y="4137929"/>
              <a:chExt cx="1167911" cy="1241714"/>
            </a:xfrm>
          </p:grpSpPr>
          <p:grpSp>
            <p:nvGrpSpPr>
              <p:cNvPr id="129" name="Group 30"/>
              <p:cNvGrpSpPr>
                <a:grpSpLocks/>
              </p:cNvGrpSpPr>
              <p:nvPr/>
            </p:nvGrpSpPr>
            <p:grpSpPr bwMode="auto">
              <a:xfrm>
                <a:off x="1543973" y="4558661"/>
                <a:ext cx="380350" cy="383866"/>
                <a:chOff x="0" y="-1"/>
                <a:chExt cx="20000" cy="20001"/>
              </a:xfrm>
            </p:grpSpPr>
            <p:sp>
              <p:nvSpPr>
                <p:cNvPr id="170" name="Arc 31"/>
                <p:cNvSpPr>
                  <a:spLocks/>
                </p:cNvSpPr>
                <p:nvPr/>
              </p:nvSpPr>
              <p:spPr bwMode="auto">
                <a:xfrm flipV="1">
                  <a:off x="10254" y="10152"/>
                  <a:ext cx="9746"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1" name="Arc 32"/>
                <p:cNvSpPr>
                  <a:spLocks/>
                </p:cNvSpPr>
                <p:nvPr/>
              </p:nvSpPr>
              <p:spPr bwMode="auto">
                <a:xfrm flipH="1" flipV="1">
                  <a:off x="0" y="10152"/>
                  <a:ext cx="10254" cy="98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2" name="Arc 33"/>
                <p:cNvSpPr>
                  <a:spLocks/>
                </p:cNvSpPr>
                <p:nvPr/>
              </p:nvSpPr>
              <p:spPr bwMode="auto">
                <a:xfrm>
                  <a:off x="10254" y="182"/>
                  <a:ext cx="9746" cy="100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73" name="Freeform 34"/>
                <p:cNvSpPr>
                  <a:spLocks/>
                </p:cNvSpPr>
                <p:nvPr/>
              </p:nvSpPr>
              <p:spPr bwMode="auto">
                <a:xfrm>
                  <a:off x="452" y="-1"/>
                  <a:ext cx="9633" cy="7013"/>
                </a:xfrm>
                <a:custGeom>
                  <a:avLst/>
                  <a:gdLst>
                    <a:gd name="T0" fmla="*/ 19941 w 20000"/>
                    <a:gd name="T1" fmla="*/ 0 h 20000"/>
                    <a:gd name="T2" fmla="*/ 15249 w 20000"/>
                    <a:gd name="T3" fmla="*/ 0 h 20000"/>
                    <a:gd name="T4" fmla="*/ 10264 w 20000"/>
                    <a:gd name="T5" fmla="*/ 1826 h 20000"/>
                    <a:gd name="T6" fmla="*/ 6452 w 20000"/>
                    <a:gd name="T7" fmla="*/ 5478 h 20000"/>
                    <a:gd name="T8" fmla="*/ 3226 w 20000"/>
                    <a:gd name="T9" fmla="*/ 10000 h 20000"/>
                    <a:gd name="T10" fmla="*/ 997 w 20000"/>
                    <a:gd name="T11" fmla="*/ 14435 h 20000"/>
                    <a:gd name="T12" fmla="*/ 0 w 20000"/>
                    <a:gd name="T13" fmla="*/ 1991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133" name="Group 50"/>
              <p:cNvGrpSpPr>
                <a:grpSpLocks/>
              </p:cNvGrpSpPr>
              <p:nvPr/>
            </p:nvGrpSpPr>
            <p:grpSpPr bwMode="auto">
              <a:xfrm>
                <a:off x="1179202" y="4137929"/>
                <a:ext cx="1167911" cy="1241714"/>
                <a:chOff x="1" y="0"/>
                <a:chExt cx="19999" cy="20000"/>
              </a:xfrm>
            </p:grpSpPr>
            <p:sp>
              <p:nvSpPr>
                <p:cNvPr id="154" name="Freeform 51"/>
                <p:cNvSpPr>
                  <a:spLocks/>
                </p:cNvSpPr>
                <p:nvPr/>
              </p:nvSpPr>
              <p:spPr bwMode="auto">
                <a:xfrm>
                  <a:off x="8924" y="9"/>
                  <a:ext cx="11076" cy="9934"/>
                </a:xfrm>
                <a:custGeom>
                  <a:avLst/>
                  <a:gdLst>
                    <a:gd name="T0" fmla="*/ 19983 w 20000"/>
                    <a:gd name="T1" fmla="*/ 19981 h 20000"/>
                    <a:gd name="T2" fmla="*/ 19983 w 20000"/>
                    <a:gd name="T3" fmla="*/ 14934 h 20000"/>
                    <a:gd name="T4" fmla="*/ 19767 w 20000"/>
                    <a:gd name="T5" fmla="*/ 11139 h 20000"/>
                    <a:gd name="T6" fmla="*/ 19502 w 20000"/>
                    <a:gd name="T7" fmla="*/ 8349 h 20000"/>
                    <a:gd name="T8" fmla="*/ 18588 w 20000"/>
                    <a:gd name="T9" fmla="*/ 5066 h 20000"/>
                    <a:gd name="T10" fmla="*/ 17425 w 20000"/>
                    <a:gd name="T11" fmla="*/ 3548 h 20000"/>
                    <a:gd name="T12" fmla="*/ 17193 w 20000"/>
                    <a:gd name="T13" fmla="*/ 3548 h 20000"/>
                    <a:gd name="T14" fmla="*/ 17193 w 20000"/>
                    <a:gd name="T15" fmla="*/ 3283 h 20000"/>
                    <a:gd name="T16" fmla="*/ 16977 w 20000"/>
                    <a:gd name="T17" fmla="*/ 3283 h 20000"/>
                    <a:gd name="T18" fmla="*/ 16977 w 20000"/>
                    <a:gd name="T19" fmla="*/ 3036 h 20000"/>
                    <a:gd name="T20" fmla="*/ 16728 w 20000"/>
                    <a:gd name="T21" fmla="*/ 3036 h 20000"/>
                    <a:gd name="T22" fmla="*/ 16728 w 20000"/>
                    <a:gd name="T23" fmla="*/ 2789 h 20000"/>
                    <a:gd name="T24" fmla="*/ 16495 w 20000"/>
                    <a:gd name="T25" fmla="*/ 2524 h 20000"/>
                    <a:gd name="T26" fmla="*/ 16279 w 20000"/>
                    <a:gd name="T27" fmla="*/ 2524 h 20000"/>
                    <a:gd name="T28" fmla="*/ 16030 w 20000"/>
                    <a:gd name="T29" fmla="*/ 2277 h 20000"/>
                    <a:gd name="T30" fmla="*/ 15797 w 20000"/>
                    <a:gd name="T31" fmla="*/ 2277 h 20000"/>
                    <a:gd name="T32" fmla="*/ 15797 w 20000"/>
                    <a:gd name="T33" fmla="*/ 2030 h 20000"/>
                    <a:gd name="T34" fmla="*/ 15332 w 20000"/>
                    <a:gd name="T35" fmla="*/ 2030 h 20000"/>
                    <a:gd name="T36" fmla="*/ 15332 w 20000"/>
                    <a:gd name="T37" fmla="*/ 1765 h 20000"/>
                    <a:gd name="T38" fmla="*/ 15100 w 20000"/>
                    <a:gd name="T39" fmla="*/ 1765 h 20000"/>
                    <a:gd name="T40" fmla="*/ 14884 w 20000"/>
                    <a:gd name="T41" fmla="*/ 1518 h 20000"/>
                    <a:gd name="T42" fmla="*/ 14402 w 20000"/>
                    <a:gd name="T43" fmla="*/ 1518 h 20000"/>
                    <a:gd name="T44" fmla="*/ 14402 w 20000"/>
                    <a:gd name="T45" fmla="*/ 1271 h 20000"/>
                    <a:gd name="T46" fmla="*/ 13721 w 20000"/>
                    <a:gd name="T47" fmla="*/ 1271 h 20000"/>
                    <a:gd name="T48" fmla="*/ 13488 w 20000"/>
                    <a:gd name="T49" fmla="*/ 1006 h 20000"/>
                    <a:gd name="T50" fmla="*/ 9751 w 20000"/>
                    <a:gd name="T51" fmla="*/ 247 h 20000"/>
                    <a:gd name="T52" fmla="*/ 12542 w 20000"/>
                    <a:gd name="T53" fmla="*/ 759 h 20000"/>
                    <a:gd name="T54" fmla="*/ 7209 w 20000"/>
                    <a:gd name="T55" fmla="*/ 0 h 20000"/>
                    <a:gd name="T56" fmla="*/ 3488 w 20000"/>
                    <a:gd name="T57" fmla="*/ 247 h 20000"/>
                    <a:gd name="T58" fmla="*/ 0 w 20000"/>
                    <a:gd name="T59" fmla="*/ 24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55" name="Freeform 52"/>
                <p:cNvSpPr>
                  <a:spLocks/>
                </p:cNvSpPr>
                <p:nvPr/>
              </p:nvSpPr>
              <p:spPr bwMode="auto">
                <a:xfrm>
                  <a:off x="8924" y="9811"/>
                  <a:ext cx="11076" cy="10189"/>
                </a:xfrm>
                <a:custGeom>
                  <a:avLst/>
                  <a:gdLst>
                    <a:gd name="T0" fmla="*/ 19983 w 20000"/>
                    <a:gd name="T1" fmla="*/ 0 h 20000"/>
                    <a:gd name="T2" fmla="*/ 19983 w 20000"/>
                    <a:gd name="T3" fmla="*/ 5051 h 20000"/>
                    <a:gd name="T4" fmla="*/ 19767 w 20000"/>
                    <a:gd name="T5" fmla="*/ 8844 h 20000"/>
                    <a:gd name="T6" fmla="*/ 19502 w 20000"/>
                    <a:gd name="T7" fmla="*/ 11637 h 20000"/>
                    <a:gd name="T8" fmla="*/ 18588 w 20000"/>
                    <a:gd name="T9" fmla="*/ 14912 h 20000"/>
                    <a:gd name="T10" fmla="*/ 17425 w 20000"/>
                    <a:gd name="T11" fmla="*/ 16429 h 20000"/>
                    <a:gd name="T12" fmla="*/ 17193 w 20000"/>
                    <a:gd name="T13" fmla="*/ 16429 h 20000"/>
                    <a:gd name="T14" fmla="*/ 17193 w 20000"/>
                    <a:gd name="T15" fmla="*/ 16707 h 20000"/>
                    <a:gd name="T16" fmla="*/ 16977 w 20000"/>
                    <a:gd name="T17" fmla="*/ 16707 h 20000"/>
                    <a:gd name="T18" fmla="*/ 16977 w 20000"/>
                    <a:gd name="T19" fmla="*/ 16947 h 20000"/>
                    <a:gd name="T20" fmla="*/ 16728 w 20000"/>
                    <a:gd name="T21" fmla="*/ 16947 h 20000"/>
                    <a:gd name="T22" fmla="*/ 16728 w 20000"/>
                    <a:gd name="T23" fmla="*/ 17188 h 20000"/>
                    <a:gd name="T24" fmla="*/ 16495 w 20000"/>
                    <a:gd name="T25" fmla="*/ 17465 h 20000"/>
                    <a:gd name="T26" fmla="*/ 16279 w 20000"/>
                    <a:gd name="T27" fmla="*/ 17465 h 20000"/>
                    <a:gd name="T28" fmla="*/ 16030 w 20000"/>
                    <a:gd name="T29" fmla="*/ 17706 h 20000"/>
                    <a:gd name="T30" fmla="*/ 15797 w 20000"/>
                    <a:gd name="T31" fmla="*/ 17706 h 20000"/>
                    <a:gd name="T32" fmla="*/ 15797 w 20000"/>
                    <a:gd name="T33" fmla="*/ 17946 h 20000"/>
                    <a:gd name="T34" fmla="*/ 15332 w 20000"/>
                    <a:gd name="T35" fmla="*/ 17946 h 20000"/>
                    <a:gd name="T36" fmla="*/ 15332 w 20000"/>
                    <a:gd name="T37" fmla="*/ 18224 h 20000"/>
                    <a:gd name="T38" fmla="*/ 15100 w 20000"/>
                    <a:gd name="T39" fmla="*/ 18224 h 20000"/>
                    <a:gd name="T40" fmla="*/ 14884 w 20000"/>
                    <a:gd name="T41" fmla="*/ 18464 h 20000"/>
                    <a:gd name="T42" fmla="*/ 14402 w 20000"/>
                    <a:gd name="T43" fmla="*/ 18464 h 20000"/>
                    <a:gd name="T44" fmla="*/ 14402 w 20000"/>
                    <a:gd name="T45" fmla="*/ 18705 h 20000"/>
                    <a:gd name="T46" fmla="*/ 13721 w 20000"/>
                    <a:gd name="T47" fmla="*/ 18705 h 20000"/>
                    <a:gd name="T48" fmla="*/ 13488 w 20000"/>
                    <a:gd name="T49" fmla="*/ 18982 h 20000"/>
                    <a:gd name="T50" fmla="*/ 9751 w 20000"/>
                    <a:gd name="T51" fmla="*/ 19741 h 20000"/>
                    <a:gd name="T52" fmla="*/ 12542 w 20000"/>
                    <a:gd name="T53" fmla="*/ 19223 h 20000"/>
                    <a:gd name="T54" fmla="*/ 7209 w 20000"/>
                    <a:gd name="T55" fmla="*/ 19981 h 20000"/>
                    <a:gd name="T56" fmla="*/ 3189 w 20000"/>
                    <a:gd name="T57" fmla="*/ 19981 h 20000"/>
                    <a:gd name="T58" fmla="*/ 0 w 20000"/>
                    <a:gd name="T59" fmla="*/ 19741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56" name="Freeform 53"/>
                <p:cNvSpPr>
                  <a:spLocks/>
                </p:cNvSpPr>
                <p:nvPr/>
              </p:nvSpPr>
              <p:spPr bwMode="auto">
                <a:xfrm>
                  <a:off x="1" y="9434"/>
                  <a:ext cx="8813" cy="10434"/>
                </a:xfrm>
                <a:custGeom>
                  <a:avLst/>
                  <a:gdLst>
                    <a:gd name="T0" fmla="*/ 0 w 20000"/>
                    <a:gd name="T1" fmla="*/ 0 h 20000"/>
                    <a:gd name="T2" fmla="*/ 0 w 20000"/>
                    <a:gd name="T3" fmla="*/ 4932 h 20000"/>
                    <a:gd name="T4" fmla="*/ 209 w 20000"/>
                    <a:gd name="T5" fmla="*/ 8636 h 20000"/>
                    <a:gd name="T6" fmla="*/ 480 w 20000"/>
                    <a:gd name="T7" fmla="*/ 11364 h 20000"/>
                    <a:gd name="T8" fmla="*/ 1420 w 20000"/>
                    <a:gd name="T9" fmla="*/ 14562 h 20000"/>
                    <a:gd name="T10" fmla="*/ 2589 w 20000"/>
                    <a:gd name="T11" fmla="*/ 16043 h 20000"/>
                    <a:gd name="T12" fmla="*/ 2818 w 20000"/>
                    <a:gd name="T13" fmla="*/ 16043 h 20000"/>
                    <a:gd name="T14" fmla="*/ 2818 w 20000"/>
                    <a:gd name="T15" fmla="*/ 16314 h 20000"/>
                    <a:gd name="T16" fmla="*/ 3069 w 20000"/>
                    <a:gd name="T17" fmla="*/ 16314 h 20000"/>
                    <a:gd name="T18" fmla="*/ 3069 w 20000"/>
                    <a:gd name="T19" fmla="*/ 16549 h 20000"/>
                    <a:gd name="T20" fmla="*/ 3299 w 20000"/>
                    <a:gd name="T21" fmla="*/ 16549 h 20000"/>
                    <a:gd name="T22" fmla="*/ 3299 w 20000"/>
                    <a:gd name="T23" fmla="*/ 16784 h 20000"/>
                    <a:gd name="T24" fmla="*/ 3528 w 20000"/>
                    <a:gd name="T25" fmla="*/ 17055 h 20000"/>
                    <a:gd name="T26" fmla="*/ 3758 w 20000"/>
                    <a:gd name="T27" fmla="*/ 17055 h 20000"/>
                    <a:gd name="T28" fmla="*/ 4008 w 20000"/>
                    <a:gd name="T29" fmla="*/ 17290 h 20000"/>
                    <a:gd name="T30" fmla="*/ 4238 w 20000"/>
                    <a:gd name="T31" fmla="*/ 17290 h 20000"/>
                    <a:gd name="T32" fmla="*/ 4238 w 20000"/>
                    <a:gd name="T33" fmla="*/ 17525 h 20000"/>
                    <a:gd name="T34" fmla="*/ 4697 w 20000"/>
                    <a:gd name="T35" fmla="*/ 17525 h 20000"/>
                    <a:gd name="T36" fmla="*/ 4697 w 20000"/>
                    <a:gd name="T37" fmla="*/ 17796 h 20000"/>
                    <a:gd name="T38" fmla="*/ 4948 w 20000"/>
                    <a:gd name="T39" fmla="*/ 17796 h 20000"/>
                    <a:gd name="T40" fmla="*/ 5177 w 20000"/>
                    <a:gd name="T41" fmla="*/ 18031 h 20000"/>
                    <a:gd name="T42" fmla="*/ 5637 w 20000"/>
                    <a:gd name="T43" fmla="*/ 18031 h 20000"/>
                    <a:gd name="T44" fmla="*/ 5637 w 20000"/>
                    <a:gd name="T45" fmla="*/ 18266 h 20000"/>
                    <a:gd name="T46" fmla="*/ 6347 w 20000"/>
                    <a:gd name="T47" fmla="*/ 18266 h 20000"/>
                    <a:gd name="T48" fmla="*/ 6597 w 20000"/>
                    <a:gd name="T49" fmla="*/ 18537 h 20000"/>
                    <a:gd name="T50" fmla="*/ 10376 w 20000"/>
                    <a:gd name="T51" fmla="*/ 19277 h 20000"/>
                    <a:gd name="T52" fmla="*/ 7537 w 20000"/>
                    <a:gd name="T53" fmla="*/ 18771 h 20000"/>
                    <a:gd name="T54" fmla="*/ 12944 w 20000"/>
                    <a:gd name="T55" fmla="*/ 19512 h 20000"/>
                    <a:gd name="T56" fmla="*/ 17411 w 20000"/>
                    <a:gd name="T57" fmla="*/ 19982 h 20000"/>
                    <a:gd name="T58" fmla="*/ 19979 w 20000"/>
                    <a:gd name="T59" fmla="*/ 19982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57" name="Freeform 54"/>
                <p:cNvSpPr>
                  <a:spLocks/>
                </p:cNvSpPr>
                <p:nvPr/>
              </p:nvSpPr>
              <p:spPr bwMode="auto">
                <a:xfrm>
                  <a:off x="10" y="0"/>
                  <a:ext cx="8804" cy="6673"/>
                </a:xfrm>
                <a:custGeom>
                  <a:avLst/>
                  <a:gdLst>
                    <a:gd name="T0" fmla="*/ 0 w 20000"/>
                    <a:gd name="T1" fmla="*/ 19972 h 20000"/>
                    <a:gd name="T2" fmla="*/ 272 w 20000"/>
                    <a:gd name="T3" fmla="*/ 14689 h 20000"/>
                    <a:gd name="T4" fmla="*/ 209 w 20000"/>
                    <a:gd name="T5" fmla="*/ 16582 h 20000"/>
                    <a:gd name="T6" fmla="*/ 481 w 20000"/>
                    <a:gd name="T7" fmla="*/ 12429 h 20000"/>
                    <a:gd name="T8" fmla="*/ 1400 w 20000"/>
                    <a:gd name="T9" fmla="*/ 7542 h 20000"/>
                    <a:gd name="T10" fmla="*/ 2550 w 20000"/>
                    <a:gd name="T11" fmla="*/ 5282 h 20000"/>
                    <a:gd name="T12" fmla="*/ 2780 w 20000"/>
                    <a:gd name="T13" fmla="*/ 5282 h 20000"/>
                    <a:gd name="T14" fmla="*/ 2780 w 20000"/>
                    <a:gd name="T15" fmla="*/ 4887 h 20000"/>
                    <a:gd name="T16" fmla="*/ 2989 w 20000"/>
                    <a:gd name="T17" fmla="*/ 4887 h 20000"/>
                    <a:gd name="T18" fmla="*/ 2989 w 20000"/>
                    <a:gd name="T19" fmla="*/ 4520 h 20000"/>
                    <a:gd name="T20" fmla="*/ 3260 w 20000"/>
                    <a:gd name="T21" fmla="*/ 4520 h 20000"/>
                    <a:gd name="T22" fmla="*/ 3260 w 20000"/>
                    <a:gd name="T23" fmla="*/ 4153 h 20000"/>
                    <a:gd name="T24" fmla="*/ 3490 w 20000"/>
                    <a:gd name="T25" fmla="*/ 3757 h 20000"/>
                    <a:gd name="T26" fmla="*/ 3699 w 20000"/>
                    <a:gd name="T27" fmla="*/ 3757 h 20000"/>
                    <a:gd name="T28" fmla="*/ 3950 w 20000"/>
                    <a:gd name="T29" fmla="*/ 3390 h 20000"/>
                    <a:gd name="T30" fmla="*/ 4180 w 20000"/>
                    <a:gd name="T31" fmla="*/ 3390 h 20000"/>
                    <a:gd name="T32" fmla="*/ 4180 w 20000"/>
                    <a:gd name="T33" fmla="*/ 3023 h 20000"/>
                    <a:gd name="T34" fmla="*/ 4639 w 20000"/>
                    <a:gd name="T35" fmla="*/ 3023 h 20000"/>
                    <a:gd name="T36" fmla="*/ 4639 w 20000"/>
                    <a:gd name="T37" fmla="*/ 2627 h 20000"/>
                    <a:gd name="T38" fmla="*/ 4890 w 20000"/>
                    <a:gd name="T39" fmla="*/ 2627 h 20000"/>
                    <a:gd name="T40" fmla="*/ 5099 w 20000"/>
                    <a:gd name="T41" fmla="*/ 2260 h 20000"/>
                    <a:gd name="T42" fmla="*/ 5580 w 20000"/>
                    <a:gd name="T43" fmla="*/ 2260 h 20000"/>
                    <a:gd name="T44" fmla="*/ 5580 w 20000"/>
                    <a:gd name="T45" fmla="*/ 1893 h 20000"/>
                    <a:gd name="T46" fmla="*/ 6249 w 20000"/>
                    <a:gd name="T47" fmla="*/ 1893 h 20000"/>
                    <a:gd name="T48" fmla="*/ 6479 w 20000"/>
                    <a:gd name="T49" fmla="*/ 1497 h 20000"/>
                    <a:gd name="T50" fmla="*/ 10240 w 20000"/>
                    <a:gd name="T51" fmla="*/ 367 h 20000"/>
                    <a:gd name="T52" fmla="*/ 7440 w 20000"/>
                    <a:gd name="T53" fmla="*/ 1130 h 20000"/>
                    <a:gd name="T54" fmla="*/ 12769 w 20000"/>
                    <a:gd name="T55" fmla="*/ 0 h 20000"/>
                    <a:gd name="T56" fmla="*/ 16489 w 20000"/>
                    <a:gd name="T57" fmla="*/ 367 h 20000"/>
                    <a:gd name="T58" fmla="*/ 19979 w 20000"/>
                    <a:gd name="T59" fmla="*/ 367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nvGrpSpPr>
              <p:cNvPr id="136" name="Group 65"/>
              <p:cNvGrpSpPr>
                <a:grpSpLocks/>
              </p:cNvGrpSpPr>
              <p:nvPr/>
            </p:nvGrpSpPr>
            <p:grpSpPr bwMode="auto">
              <a:xfrm>
                <a:off x="1344665" y="4308211"/>
                <a:ext cx="852564" cy="907586"/>
                <a:chOff x="1" y="-1"/>
                <a:chExt cx="19999" cy="20001"/>
              </a:xfrm>
            </p:grpSpPr>
            <p:sp>
              <p:nvSpPr>
                <p:cNvPr id="142" name="Arc 66"/>
                <p:cNvSpPr>
                  <a:spLocks/>
                </p:cNvSpPr>
                <p:nvPr/>
              </p:nvSpPr>
              <p:spPr bwMode="auto">
                <a:xfrm flipV="1">
                  <a:off x="10221" y="10161"/>
                  <a:ext cx="9779"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3" name="Arc 67"/>
                <p:cNvSpPr>
                  <a:spLocks/>
                </p:cNvSpPr>
                <p:nvPr/>
              </p:nvSpPr>
              <p:spPr bwMode="auto">
                <a:xfrm flipH="1" flipV="1">
                  <a:off x="1" y="10161"/>
                  <a:ext cx="10233" cy="98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4" name="Arc 68"/>
                <p:cNvSpPr>
                  <a:spLocks/>
                </p:cNvSpPr>
                <p:nvPr/>
              </p:nvSpPr>
              <p:spPr bwMode="auto">
                <a:xfrm>
                  <a:off x="10221" y="180"/>
                  <a:ext cx="9779" cy="999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sp>
              <p:nvSpPr>
                <p:cNvPr id="145" name="Freeform 69"/>
                <p:cNvSpPr>
                  <a:spLocks/>
                </p:cNvSpPr>
                <p:nvPr/>
              </p:nvSpPr>
              <p:spPr bwMode="auto">
                <a:xfrm>
                  <a:off x="480" y="-1"/>
                  <a:ext cx="9602" cy="6990"/>
                </a:xfrm>
                <a:custGeom>
                  <a:avLst/>
                  <a:gdLst>
                    <a:gd name="T0" fmla="*/ 19974 w 20000"/>
                    <a:gd name="T1" fmla="*/ 0 h 20000"/>
                    <a:gd name="T2" fmla="*/ 15223 w 20000"/>
                    <a:gd name="T3" fmla="*/ 0 h 20000"/>
                    <a:gd name="T4" fmla="*/ 10315 w 20000"/>
                    <a:gd name="T5" fmla="*/ 1845 h 20000"/>
                    <a:gd name="T6" fmla="*/ 6430 w 20000"/>
                    <a:gd name="T7" fmla="*/ 5461 h 20000"/>
                    <a:gd name="T8" fmla="*/ 3228 w 20000"/>
                    <a:gd name="T9" fmla="*/ 10000 h 20000"/>
                    <a:gd name="T10" fmla="*/ 971 w 20000"/>
                    <a:gd name="T11" fmla="*/ 14539 h 20000"/>
                    <a:gd name="T12" fmla="*/ 0 w 20000"/>
                    <a:gd name="T13" fmla="*/ 19963 h 20000"/>
                  </a:gdLst>
                  <a:ahLst/>
                  <a:cxnLst>
                    <a:cxn ang="0">
                      <a:pos x="T0" y="T1"/>
                    </a:cxn>
                    <a:cxn ang="0">
                      <a:pos x="T2" y="T3"/>
                    </a:cxn>
                    <a:cxn ang="0">
                      <a:pos x="T4" y="T5"/>
                    </a:cxn>
                    <a:cxn ang="0">
                      <a:pos x="T6" y="T7"/>
                    </a:cxn>
                    <a:cxn ang="0">
                      <a:pos x="T8" y="T9"/>
                    </a:cxn>
                    <a:cxn ang="0">
                      <a:pos x="T10" y="T11"/>
                    </a:cxn>
                    <a:cxn ang="0">
                      <a:pos x="T12" y="T13"/>
                    </a:cxn>
                  </a:cxnLst>
                  <a:rect l="0" t="0" r="r" b="b"/>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200">
                    <a:defRPr/>
                  </a:pPr>
                  <a:endParaRPr lang="en-US">
                    <a:solidFill>
                      <a:prstClr val="black"/>
                    </a:solidFill>
                    <a:latin typeface="Calibri"/>
                  </a:endParaRPr>
                </a:p>
              </p:txBody>
            </p:sp>
          </p:grpSp>
        </p:grpSp>
      </p:grpSp>
      <p:sp>
        <p:nvSpPr>
          <p:cNvPr id="115" name="TextBox 114">
            <a:extLst>
              <a:ext uri="{FF2B5EF4-FFF2-40B4-BE49-F238E27FC236}">
                <a16:creationId xmlns:a16="http://schemas.microsoft.com/office/drawing/2014/main" id="{467BF54F-2A40-45BE-A993-CE89E8B1713D}"/>
              </a:ext>
            </a:extLst>
          </p:cNvPr>
          <p:cNvSpPr txBox="1"/>
          <p:nvPr/>
        </p:nvSpPr>
        <p:spPr>
          <a:xfrm>
            <a:off x="1768763" y="62210"/>
            <a:ext cx="8654473" cy="769441"/>
          </a:xfrm>
          <a:prstGeom prst="rect">
            <a:avLst/>
          </a:prstGeom>
          <a:noFill/>
        </p:spPr>
        <p:txBody>
          <a:bodyPr wrap="square" rtlCol="0">
            <a:spAutoFit/>
          </a:bodyPr>
          <a:lstStyle/>
          <a:p>
            <a:pPr algn="ctr"/>
            <a:r>
              <a:rPr lang="en-US" sz="4400" dirty="0" err="1" smtClean="0">
                <a:latin typeface="Yu Gothic" panose="020B0400000000000000" pitchFamily="34" charset="-128"/>
                <a:ea typeface="Yu Gothic" panose="020B0400000000000000" pitchFamily="34" charset="-128"/>
              </a:rPr>
              <a:t>Magnetohydrodynamic</a:t>
            </a:r>
            <a:r>
              <a:rPr lang="en-US" sz="4400" dirty="0" smtClean="0">
                <a:latin typeface="Yu Gothic" panose="020B0400000000000000" pitchFamily="34" charset="-128"/>
                <a:ea typeface="Yu Gothic" panose="020B0400000000000000" pitchFamily="34" charset="-128"/>
              </a:rPr>
              <a:t> </a:t>
            </a:r>
            <a:r>
              <a:rPr lang="en-US" sz="4400" dirty="0">
                <a:latin typeface="Yu Gothic" panose="020B0400000000000000" pitchFamily="34" charset="-128"/>
                <a:ea typeface="Yu Gothic" panose="020B0400000000000000" pitchFamily="34" charset="-128"/>
              </a:rPr>
              <a:t>Forcing</a:t>
            </a:r>
          </a:p>
        </p:txBody>
      </p:sp>
    </p:spTree>
    <p:extLst>
      <p:ext uri="{BB962C8B-B14F-4D97-AF65-F5344CB8AC3E}">
        <p14:creationId xmlns:p14="http://schemas.microsoft.com/office/powerpoint/2010/main" val="178125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556441-8C86-4CAD-B215-423030916471}"/>
              </a:ext>
            </a:extLst>
          </p:cNvPr>
          <p:cNvSpPr txBox="1"/>
          <p:nvPr/>
        </p:nvSpPr>
        <p:spPr>
          <a:xfrm>
            <a:off x="274720" y="716943"/>
            <a:ext cx="6221495" cy="646331"/>
          </a:xfrm>
          <a:prstGeom prst="rect">
            <a:avLst/>
          </a:prstGeom>
          <a:noFill/>
        </p:spPr>
        <p:txBody>
          <a:bodyPr wrap="square" rtlCol="0">
            <a:spAutoFit/>
          </a:bodyPr>
          <a:lstStyle/>
          <a:p>
            <a:r>
              <a:rPr lang="en-US" sz="3600" dirty="0">
                <a:latin typeface="Yu Gothic" panose="020B0400000000000000" pitchFamily="34" charset="-128"/>
                <a:ea typeface="Yu Gothic" panose="020B0400000000000000" pitchFamily="34" charset="-128"/>
              </a:rPr>
              <a:t>Resulting velocity field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6581"/>
          <a:stretch/>
        </p:blipFill>
        <p:spPr>
          <a:xfrm>
            <a:off x="1368056" y="1870887"/>
            <a:ext cx="9753600" cy="3073252"/>
          </a:xfrm>
          <a:prstGeom prst="rect">
            <a:avLst/>
          </a:prstGeom>
        </p:spPr>
      </p:pic>
    </p:spTree>
    <p:extLst>
      <p:ext uri="{BB962C8B-B14F-4D97-AF65-F5344CB8AC3E}">
        <p14:creationId xmlns:p14="http://schemas.microsoft.com/office/powerpoint/2010/main" val="4088774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4505" y="1419446"/>
            <a:ext cx="4594138" cy="3716079"/>
            <a:chOff x="1018421" y="1451344"/>
            <a:chExt cx="4594138" cy="3716079"/>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9845" t="42326" r="26086" b="20930"/>
            <a:stretch/>
          </p:blipFill>
          <p:spPr>
            <a:xfrm>
              <a:off x="1018421" y="1451344"/>
              <a:ext cx="4594138" cy="371607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0653" t="76271" r="59687" b="4129"/>
            <a:stretch/>
          </p:blipFill>
          <p:spPr>
            <a:xfrm>
              <a:off x="1114114" y="1525772"/>
              <a:ext cx="1948063" cy="1456660"/>
            </a:xfrm>
            <a:prstGeom prst="rect">
              <a:avLst/>
            </a:prstGeom>
            <a:ln w="57150">
              <a:solidFill>
                <a:srgbClr val="FF0000"/>
              </a:solidFill>
            </a:ln>
          </p:spPr>
        </p:pic>
      </p:grpSp>
      <p:pic>
        <p:nvPicPr>
          <p:cNvPr id="5" name="10XMotileTetras">
            <a:hlinkClick r:id="" action="ppaction://media"/>
          </p:cNvPr>
          <p:cNvPicPr>
            <a:picLocks noChangeAspect="1"/>
          </p:cNvPicPr>
          <p:nvPr>
            <a:videoFile r:link="rId1"/>
            <p:extLst>
              <p:ext uri="{DAA4B4D4-6D71-4841-9C94-3DE7FCFB9230}">
                <p14:media xmlns:p14="http://schemas.microsoft.com/office/powerpoint/2010/main" r:embed="rId2">
                  <p14:trim st="11682"/>
                </p14:media>
              </p:ext>
            </p:extLst>
          </p:nvPr>
        </p:nvPicPr>
        <p:blipFill>
          <a:blip r:embed="rId6"/>
          <a:stretch>
            <a:fillRect/>
          </a:stretch>
        </p:blipFill>
        <p:spPr>
          <a:xfrm>
            <a:off x="5858540" y="1419446"/>
            <a:ext cx="4965404" cy="3724053"/>
          </a:xfrm>
          <a:prstGeom prst="rect">
            <a:avLst/>
          </a:prstGeom>
        </p:spPr>
      </p:pic>
      <p:sp>
        <p:nvSpPr>
          <p:cNvPr id="6" name="TextBox 5">
            <a:extLst>
              <a:ext uri="{FF2B5EF4-FFF2-40B4-BE49-F238E27FC236}">
                <a16:creationId xmlns:a16="http://schemas.microsoft.com/office/drawing/2014/main" id="{467BF54F-2A40-45BE-A993-CE89E8B1713D}"/>
              </a:ext>
            </a:extLst>
          </p:cNvPr>
          <p:cNvSpPr txBox="1"/>
          <p:nvPr/>
        </p:nvSpPr>
        <p:spPr>
          <a:xfrm>
            <a:off x="1319918" y="435922"/>
            <a:ext cx="8840926" cy="769441"/>
          </a:xfrm>
          <a:prstGeom prst="rect">
            <a:avLst/>
          </a:prstGeom>
          <a:noFill/>
        </p:spPr>
        <p:txBody>
          <a:bodyPr wrap="square" rtlCol="0">
            <a:spAutoFit/>
          </a:bodyPr>
          <a:lstStyle/>
          <a:p>
            <a:pPr algn="ctr"/>
            <a:r>
              <a:rPr lang="en-US" sz="4400" dirty="0" smtClean="0">
                <a:latin typeface="Yu Gothic" panose="020B0400000000000000" pitchFamily="34" charset="-128"/>
                <a:ea typeface="Yu Gothic" panose="020B0400000000000000" pitchFamily="34" charset="-128"/>
              </a:rPr>
              <a:t>Swimming microbes:  </a:t>
            </a:r>
            <a:r>
              <a:rPr lang="en-US" sz="4400" dirty="0" err="1" smtClean="0">
                <a:latin typeface="Yu Gothic" panose="020B0400000000000000" pitchFamily="34" charset="-128"/>
                <a:ea typeface="Yu Gothic" panose="020B0400000000000000" pitchFamily="34" charset="-128"/>
              </a:rPr>
              <a:t>tetraselmis</a:t>
            </a:r>
            <a:endParaRPr lang="en-US" sz="4400" dirty="0">
              <a:latin typeface="Yu Gothic" panose="020B0400000000000000" pitchFamily="34" charset="-128"/>
              <a:ea typeface="Yu Gothic" panose="020B0400000000000000" pitchFamily="34" charset="-128"/>
            </a:endParaRPr>
          </a:p>
        </p:txBody>
      </p:sp>
      <p:sp>
        <p:nvSpPr>
          <p:cNvPr id="7" name="TextBox 6"/>
          <p:cNvSpPr txBox="1"/>
          <p:nvPr/>
        </p:nvSpPr>
        <p:spPr>
          <a:xfrm>
            <a:off x="3943352" y="5314950"/>
            <a:ext cx="3499070" cy="1200329"/>
          </a:xfrm>
          <a:prstGeom prst="rect">
            <a:avLst/>
          </a:prstGeom>
          <a:noFill/>
        </p:spPr>
        <p:txBody>
          <a:bodyPr wrap="square" rtlCol="0">
            <a:spAutoFit/>
          </a:bodyPr>
          <a:lstStyle/>
          <a:p>
            <a:pPr marL="342900" indent="-342900" algn="ctr">
              <a:buFont typeface="Symbol" panose="05050102010706020507" pitchFamily="18" charset="2"/>
              <a:buChar char="a"/>
            </a:pPr>
            <a:r>
              <a:rPr lang="en-US" sz="2400" dirty="0" smtClean="0">
                <a:latin typeface="Times New Roman" panose="02020603050405020304" pitchFamily="18" charset="0"/>
                <a:cs typeface="Times New Roman" panose="02020603050405020304" pitchFamily="18" charset="0"/>
              </a:rPr>
              <a:t>≈</a:t>
            </a:r>
            <a:r>
              <a:rPr lang="en-US" sz="2400" dirty="0" smtClean="0"/>
              <a:t> 0.3 - 0.4</a:t>
            </a:r>
            <a:endParaRPr lang="en-US" sz="2400" dirty="0"/>
          </a:p>
          <a:p>
            <a:pPr algn="ctr"/>
            <a:r>
              <a:rPr lang="en-US" sz="2400" dirty="0" smtClean="0"/>
              <a:t>(typical swimming speeds ~ 100 – 150 </a:t>
            </a:r>
            <a:r>
              <a:rPr lang="en-US" sz="2400" dirty="0" smtClean="0">
                <a:latin typeface="Symbol" panose="05050102010706020507" pitchFamily="18" charset="2"/>
              </a:rPr>
              <a:t>m</a:t>
            </a:r>
            <a:r>
              <a:rPr lang="en-US" sz="2400" dirty="0" smtClean="0"/>
              <a:t>m/s)</a:t>
            </a:r>
          </a:p>
        </p:txBody>
      </p:sp>
    </p:spTree>
    <p:extLst>
      <p:ext uri="{BB962C8B-B14F-4D97-AF65-F5344CB8AC3E}">
        <p14:creationId xmlns:p14="http://schemas.microsoft.com/office/powerpoint/2010/main" val="41040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2621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40108" b="26044"/>
          <a:stretch/>
        </p:blipFill>
        <p:spPr>
          <a:xfrm>
            <a:off x="1507461" y="3530009"/>
            <a:ext cx="6604000" cy="2200940"/>
          </a:xfrm>
          <a:prstGeom prst="rect">
            <a:avLst/>
          </a:prstGeom>
        </p:spPr>
      </p:pic>
      <p:pic>
        <p:nvPicPr>
          <p:cNvPr id="4" name="102621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39617" b="25227"/>
          <a:stretch/>
        </p:blipFill>
        <p:spPr>
          <a:xfrm>
            <a:off x="1507461" y="1057938"/>
            <a:ext cx="6604000" cy="2286000"/>
          </a:xfrm>
          <a:prstGeom prst="rect">
            <a:avLst/>
          </a:prstGeom>
        </p:spPr>
      </p:pic>
      <p:sp>
        <p:nvSpPr>
          <p:cNvPr id="6" name="TextBox 5">
            <a:extLst>
              <a:ext uri="{FF2B5EF4-FFF2-40B4-BE49-F238E27FC236}">
                <a16:creationId xmlns:a16="http://schemas.microsoft.com/office/drawing/2014/main" id="{70556441-8C86-4CAD-B215-423030916471}"/>
              </a:ext>
            </a:extLst>
          </p:cNvPr>
          <p:cNvSpPr txBox="1"/>
          <p:nvPr/>
        </p:nvSpPr>
        <p:spPr>
          <a:xfrm>
            <a:off x="401941" y="225536"/>
            <a:ext cx="10006316" cy="584775"/>
          </a:xfrm>
          <a:prstGeom prst="rect">
            <a:avLst/>
          </a:prstGeom>
          <a:noFill/>
        </p:spPr>
        <p:txBody>
          <a:bodyPr wrap="square" rtlCol="0">
            <a:spAutoFit/>
          </a:bodyPr>
          <a:lstStyle/>
          <a:p>
            <a:r>
              <a:rPr lang="en-US" sz="3200" dirty="0" err="1" smtClean="0">
                <a:latin typeface="Yu Gothic" panose="020B0400000000000000" pitchFamily="34" charset="-128"/>
                <a:ea typeface="Yu Gothic" panose="020B0400000000000000" pitchFamily="34" charset="-128"/>
              </a:rPr>
              <a:t>Tetraselmis</a:t>
            </a:r>
            <a:r>
              <a:rPr lang="en-US" sz="3200" dirty="0" smtClean="0">
                <a:latin typeface="Yu Gothic" panose="020B0400000000000000" pitchFamily="34" charset="-128"/>
                <a:ea typeface="Yu Gothic" panose="020B0400000000000000" pitchFamily="34" charset="-128"/>
              </a:rPr>
              <a:t> swimming in channel, no imposed flow</a:t>
            </a:r>
            <a:endParaRPr lang="en-US" sz="3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7875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03" fill="hold"/>
                                        <p:tgtEl>
                                          <p:spTgt spid="4"/>
                                        </p:tgtEl>
                                      </p:cBhvr>
                                    </p:cmd>
                                  </p:childTnLst>
                                </p:cTn>
                              </p:par>
                            </p:childTnLst>
                          </p:cTn>
                        </p:par>
                        <p:par>
                          <p:cTn id="7" fill="hold">
                            <p:stCondLst>
                              <p:cond delay="20103"/>
                            </p:stCondLst>
                            <p:childTnLst>
                              <p:par>
                                <p:cTn id="8" presetID="1" presetClass="mediacall" presetSubtype="0" fill="hold" nodeType="afterEffect">
                                  <p:stCondLst>
                                    <p:cond delay="0"/>
                                  </p:stCondLst>
                                  <p:childTnLst>
                                    <p:cmd type="call" cmd="playFrom(0.0)">
                                      <p:cBhvr>
                                        <p:cTn id="9" dur="201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2621f">
            <a:hlinkClick r:id="" action="ppaction://media"/>
          </p:cNvPr>
          <p:cNvPicPr>
            <a:picLocks noChangeAspect="1"/>
          </p:cNvPicPr>
          <p:nvPr>
            <a:videoFile r:link="rId1"/>
            <p:extLst>
              <p:ext uri="{DAA4B4D4-6D71-4841-9C94-3DE7FCFB9230}">
                <p14:media xmlns:p14="http://schemas.microsoft.com/office/powerpoint/2010/main" r:embed="rId2">
                  <p14:trim end="6995.395"/>
                </p14:media>
              </p:ext>
            </p:extLst>
          </p:nvPr>
        </p:nvPicPr>
        <p:blipFill rotWithShape="1">
          <a:blip r:embed="rId6"/>
          <a:srcRect t="37491" b="26535"/>
          <a:stretch>
            <a:fillRect/>
          </a:stretch>
        </p:blipFill>
        <p:spPr>
          <a:xfrm>
            <a:off x="1507461" y="1031357"/>
            <a:ext cx="6604000" cy="2339163"/>
          </a:xfrm>
          <a:prstGeom prst="rect">
            <a:avLst/>
          </a:prstGeom>
        </p:spPr>
      </p:pic>
      <p:pic>
        <p:nvPicPr>
          <p:cNvPr id="3" name="102621f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t="37164" b="24737"/>
          <a:stretch/>
        </p:blipFill>
        <p:spPr>
          <a:xfrm>
            <a:off x="1507461" y="3530009"/>
            <a:ext cx="6604000" cy="2477386"/>
          </a:xfrm>
          <a:prstGeom prst="rect">
            <a:avLst/>
          </a:prstGeom>
        </p:spPr>
      </p:pic>
      <p:sp>
        <p:nvSpPr>
          <p:cNvPr id="4" name="TextBox 3">
            <a:extLst>
              <a:ext uri="{FF2B5EF4-FFF2-40B4-BE49-F238E27FC236}">
                <a16:creationId xmlns:a16="http://schemas.microsoft.com/office/drawing/2014/main" id="{70556441-8C86-4CAD-B215-423030916471}"/>
              </a:ext>
            </a:extLst>
          </p:cNvPr>
          <p:cNvSpPr txBox="1"/>
          <p:nvPr/>
        </p:nvSpPr>
        <p:spPr>
          <a:xfrm>
            <a:off x="401941" y="225536"/>
            <a:ext cx="10006316" cy="584775"/>
          </a:xfrm>
          <a:prstGeom prst="rect">
            <a:avLst/>
          </a:prstGeom>
          <a:noFill/>
        </p:spPr>
        <p:txBody>
          <a:bodyPr wrap="square" rtlCol="0">
            <a:spAutoFit/>
          </a:bodyPr>
          <a:lstStyle/>
          <a:p>
            <a:r>
              <a:rPr lang="en-US" sz="3200" dirty="0" err="1" smtClean="0">
                <a:latin typeface="Yu Gothic" panose="020B0400000000000000" pitchFamily="34" charset="-128"/>
                <a:ea typeface="Yu Gothic" panose="020B0400000000000000" pitchFamily="34" charset="-128"/>
              </a:rPr>
              <a:t>Tetraselmis</a:t>
            </a:r>
            <a:r>
              <a:rPr lang="en-US" sz="3200" dirty="0" smtClean="0">
                <a:latin typeface="Yu Gothic" panose="020B0400000000000000" pitchFamily="34" charset="-128"/>
                <a:ea typeface="Yu Gothic" panose="020B0400000000000000" pitchFamily="34" charset="-128"/>
              </a:rPr>
              <a:t> swimming in vortex flow, U = 370 </a:t>
            </a:r>
            <a:r>
              <a:rPr lang="en-US" sz="3200" dirty="0" smtClean="0">
                <a:latin typeface="Symbol" panose="05050102010706020507" pitchFamily="18" charset="2"/>
                <a:ea typeface="Yu Gothic" panose="020B0400000000000000" pitchFamily="34" charset="-128"/>
              </a:rPr>
              <a:t>m</a:t>
            </a:r>
            <a:r>
              <a:rPr lang="en-US" sz="3200" dirty="0" smtClean="0">
                <a:latin typeface="Yu Gothic" panose="020B0400000000000000" pitchFamily="34" charset="-128"/>
                <a:ea typeface="Yu Gothic" panose="020B0400000000000000" pitchFamily="34" charset="-128"/>
              </a:rPr>
              <a:t>m/s </a:t>
            </a:r>
            <a:endParaRPr lang="en-US" sz="320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6545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8" fill="hold"/>
                                        <p:tgtEl>
                                          <p:spTgt spid="2"/>
                                        </p:tgtEl>
                                      </p:cBhvr>
                                    </p:cmd>
                                  </p:childTnLst>
                                </p:cTn>
                              </p:par>
                            </p:childTnLst>
                          </p:cTn>
                        </p:par>
                        <p:par>
                          <p:cTn id="7" fill="hold">
                            <p:stCondLst>
                              <p:cond delay="13108"/>
                            </p:stCondLst>
                            <p:childTnLst>
                              <p:par>
                                <p:cTn id="8" presetID="1" presetClass="mediacall" presetSubtype="0" fill="hold" nodeType="afterEffect">
                                  <p:stCondLst>
                                    <p:cond delay="0"/>
                                  </p:stCondLst>
                                  <p:childTnLst>
                                    <p:cmd type="call" cmd="playFrom(0.0)">
                                      <p:cBhvr>
                                        <p:cTn id="9" dur="2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101" b="26493"/>
          <a:stretch/>
        </p:blipFill>
        <p:spPr>
          <a:xfrm>
            <a:off x="1720442" y="3689406"/>
            <a:ext cx="6858000" cy="249671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 t="37565" b="27305"/>
          <a:stretch/>
        </p:blipFill>
        <p:spPr>
          <a:xfrm>
            <a:off x="1717129" y="1280160"/>
            <a:ext cx="6861313" cy="240924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96" t="36985" r="54483" b="26841"/>
          <a:stretch/>
        </p:blipFill>
        <p:spPr>
          <a:xfrm>
            <a:off x="1691221" y="1244379"/>
            <a:ext cx="3148717" cy="248080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4792" t="25275" r="11353" b="39131"/>
          <a:stretch/>
        </p:blipFill>
        <p:spPr>
          <a:xfrm>
            <a:off x="2359133" y="3717235"/>
            <a:ext cx="2401293" cy="2441051"/>
          </a:xfrm>
          <a:prstGeom prst="rect">
            <a:avLst/>
          </a:prstGeom>
        </p:spPr>
      </p:pic>
      <p:sp>
        <p:nvSpPr>
          <p:cNvPr id="9" name="TextBox 8"/>
          <p:cNvSpPr txBox="1"/>
          <p:nvPr/>
        </p:nvSpPr>
        <p:spPr>
          <a:xfrm>
            <a:off x="63610" y="2284727"/>
            <a:ext cx="2210463" cy="400110"/>
          </a:xfrm>
          <a:prstGeom prst="rect">
            <a:avLst/>
          </a:prstGeom>
          <a:noFill/>
        </p:spPr>
        <p:txBody>
          <a:bodyPr wrap="square" rtlCol="0">
            <a:spAutoFit/>
          </a:bodyPr>
          <a:lstStyle/>
          <a:p>
            <a:r>
              <a:rPr lang="en-US" sz="2000" dirty="0" smtClean="0"/>
              <a:t>v</a:t>
            </a:r>
            <a:r>
              <a:rPr lang="en-US" sz="2000" baseline="-25000" dirty="0" smtClean="0"/>
              <a:t>0</a:t>
            </a:r>
            <a:r>
              <a:rPr lang="en-US" sz="2000" dirty="0" smtClean="0"/>
              <a:t> = V</a:t>
            </a:r>
            <a:r>
              <a:rPr lang="en-US" sz="2000" baseline="-25000" dirty="0" smtClean="0"/>
              <a:t>s</a:t>
            </a:r>
            <a:r>
              <a:rPr lang="en-US" sz="2000" dirty="0" smtClean="0"/>
              <a:t>/U = 0.5</a:t>
            </a:r>
            <a:endParaRPr lang="en-US" sz="2000" dirty="0"/>
          </a:p>
        </p:txBody>
      </p:sp>
      <p:sp>
        <p:nvSpPr>
          <p:cNvPr id="11" name="TextBox 10"/>
          <p:cNvSpPr txBox="1"/>
          <p:nvPr/>
        </p:nvSpPr>
        <p:spPr>
          <a:xfrm>
            <a:off x="63610" y="3992397"/>
            <a:ext cx="2295523" cy="1631216"/>
          </a:xfrm>
          <a:prstGeom prst="rect">
            <a:avLst/>
          </a:prstGeom>
          <a:noFill/>
        </p:spPr>
        <p:txBody>
          <a:bodyPr wrap="square" rtlCol="0">
            <a:spAutoFit/>
          </a:bodyPr>
          <a:lstStyle/>
          <a:p>
            <a:pPr algn="ctr"/>
            <a:r>
              <a:rPr lang="en-US" sz="2000" dirty="0" smtClean="0">
                <a:solidFill>
                  <a:srgbClr val="FF0000"/>
                </a:solidFill>
              </a:rPr>
              <a:t>The red segments show the swimming orientation, with the tail at the black curve</a:t>
            </a:r>
            <a:endParaRPr lang="en-US" sz="2000" dirty="0">
              <a:solidFill>
                <a:srgbClr val="FF0000"/>
              </a:solidFill>
            </a:endParaRPr>
          </a:p>
        </p:txBody>
      </p:sp>
    </p:spTree>
    <p:extLst>
      <p:ext uri="{BB962C8B-B14F-4D97-AF65-F5344CB8AC3E}">
        <p14:creationId xmlns:p14="http://schemas.microsoft.com/office/powerpoint/2010/main" val="1721280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79273" y="0"/>
            <a:ext cx="8286750" cy="1039091"/>
          </a:xfrm>
        </p:spPr>
        <p:txBody>
          <a:bodyPr>
            <a:normAutofit/>
          </a:bodyPr>
          <a:lstStyle/>
          <a:p>
            <a:pPr eaLnBrk="1" hangingPunct="1"/>
            <a:r>
              <a:rPr lang="en-US" dirty="0">
                <a:latin typeface="Yu Gothic" panose="020B0400000000000000" pitchFamily="34" charset="-128"/>
                <a:ea typeface="Yu Gothic" panose="020B0400000000000000" pitchFamily="34" charset="-128"/>
              </a:rPr>
              <a:t>Front propagation</a:t>
            </a:r>
          </a:p>
        </p:txBody>
      </p:sp>
      <p:grpSp>
        <p:nvGrpSpPr>
          <p:cNvPr id="28675" name="Group 4"/>
          <p:cNvGrpSpPr>
            <a:grpSpLocks/>
          </p:cNvGrpSpPr>
          <p:nvPr/>
        </p:nvGrpSpPr>
        <p:grpSpPr bwMode="auto">
          <a:xfrm>
            <a:off x="1207008" y="4265475"/>
            <a:ext cx="9653969" cy="1913399"/>
            <a:chOff x="192" y="3120"/>
            <a:chExt cx="5328" cy="1056"/>
          </a:xfrm>
        </p:grpSpPr>
        <p:pic>
          <p:nvPicPr>
            <p:cNvPr id="28679" name="Picture 5" descr="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3120"/>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6" descr="2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 y="3120"/>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7" descr="3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 y="3120"/>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8" descr="4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 y="3120"/>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1" name="Rectangle 3"/>
          <p:cNvSpPr>
            <a:spLocks noGrp="1" noChangeArrowheads="1"/>
          </p:cNvSpPr>
          <p:nvPr>
            <p:ph type="body" idx="1"/>
          </p:nvPr>
        </p:nvSpPr>
        <p:spPr>
          <a:xfrm>
            <a:off x="447936" y="1016795"/>
            <a:ext cx="6784405" cy="4627562"/>
          </a:xfrm>
        </p:spPr>
        <p:txBody>
          <a:bodyPr/>
          <a:lstStyle/>
          <a:p>
            <a:pPr lvl="1" indent="-742950">
              <a:buNone/>
              <a:defRPr/>
            </a:pPr>
            <a:r>
              <a:rPr lang="en-US" sz="3200" dirty="0" smtClean="0">
                <a:solidFill>
                  <a:srgbClr val="FF0000"/>
                </a:solidFill>
              </a:rPr>
              <a:t>Examples</a:t>
            </a:r>
          </a:p>
          <a:p>
            <a:pPr lvl="1" eaLnBrk="1" hangingPunct="1">
              <a:defRPr/>
            </a:pPr>
            <a:r>
              <a:rPr lang="en-US" sz="3200" dirty="0" smtClean="0">
                <a:solidFill>
                  <a:srgbClr val="006600"/>
                </a:solidFill>
              </a:rPr>
              <a:t>Combustion reactions</a:t>
            </a:r>
          </a:p>
          <a:p>
            <a:pPr lvl="1" eaLnBrk="1" hangingPunct="1">
              <a:defRPr/>
            </a:pPr>
            <a:r>
              <a:rPr lang="en-US" sz="3200" dirty="0" smtClean="0">
                <a:solidFill>
                  <a:srgbClr val="006600"/>
                </a:solidFill>
              </a:rPr>
              <a:t>Bio systems:  plankton blooms, spreading diseases, predator-prey systems, embryonic processes?</a:t>
            </a:r>
          </a:p>
          <a:p>
            <a:pPr lvl="1" eaLnBrk="1" hangingPunct="1">
              <a:defRPr/>
            </a:pPr>
            <a:r>
              <a:rPr lang="en-US" sz="3200" dirty="0" smtClean="0">
                <a:solidFill>
                  <a:srgbClr val="006600"/>
                </a:solidFill>
              </a:rPr>
              <a:t>Solidification</a:t>
            </a:r>
          </a:p>
          <a:p>
            <a:pPr marL="0" indent="0">
              <a:buNone/>
              <a:defRPr/>
            </a:pPr>
            <a:endParaRPr lang="en-US" dirty="0" smtClean="0"/>
          </a:p>
        </p:txBody>
      </p:sp>
      <p:pic>
        <p:nvPicPr>
          <p:cNvPr id="28677" name="Picture 12" descr="_437017_fire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5650" y="586558"/>
            <a:ext cx="4196334" cy="2517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13"/>
          <p:cNvSpPr txBox="1">
            <a:spLocks noChangeArrowheads="1"/>
          </p:cNvSpPr>
          <p:nvPr/>
        </p:nvSpPr>
        <p:spPr bwMode="auto">
          <a:xfrm>
            <a:off x="7272338" y="3330576"/>
            <a:ext cx="38376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algn="ctr" eaLnBrk="1" fontAlgn="base" hangingPunct="1">
              <a:spcBef>
                <a:spcPct val="50000"/>
              </a:spcBef>
              <a:spcAft>
                <a:spcPct val="0"/>
              </a:spcAft>
            </a:pPr>
            <a:r>
              <a:rPr kumimoji="0" lang="en-US" sz="2000" dirty="0">
                <a:solidFill>
                  <a:srgbClr val="000000"/>
                </a:solidFill>
              </a:rPr>
              <a:t>Forest fire in Brazil, image from BBC news, 9/2/1999</a:t>
            </a:r>
          </a:p>
        </p:txBody>
      </p:sp>
    </p:spTree>
    <p:extLst>
      <p:ext uri="{BB962C8B-B14F-4D97-AF65-F5344CB8AC3E}">
        <p14:creationId xmlns:p14="http://schemas.microsoft.com/office/powerpoint/2010/main" val="4202812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101" b="26493"/>
          <a:stretch/>
        </p:blipFill>
        <p:spPr>
          <a:xfrm>
            <a:off x="1720442" y="3689406"/>
            <a:ext cx="6858000" cy="249671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 t="37565" b="27305"/>
          <a:stretch/>
        </p:blipFill>
        <p:spPr>
          <a:xfrm>
            <a:off x="1717129" y="1280160"/>
            <a:ext cx="6861313" cy="240924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96" t="36985" r="54483" b="26841"/>
          <a:stretch/>
        </p:blipFill>
        <p:spPr>
          <a:xfrm>
            <a:off x="1691221" y="1244379"/>
            <a:ext cx="3148717" cy="248080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4792" t="25275" r="11353" b="39131"/>
          <a:stretch/>
        </p:blipFill>
        <p:spPr>
          <a:xfrm>
            <a:off x="2359133" y="3717235"/>
            <a:ext cx="2401293" cy="2441051"/>
          </a:xfrm>
          <a:prstGeom prst="rect">
            <a:avLst/>
          </a:prstGeom>
        </p:spPr>
      </p:pic>
      <p:sp>
        <p:nvSpPr>
          <p:cNvPr id="9" name="TextBox 8"/>
          <p:cNvSpPr txBox="1"/>
          <p:nvPr/>
        </p:nvSpPr>
        <p:spPr>
          <a:xfrm>
            <a:off x="63610" y="2284727"/>
            <a:ext cx="2210463" cy="400110"/>
          </a:xfrm>
          <a:prstGeom prst="rect">
            <a:avLst/>
          </a:prstGeom>
          <a:noFill/>
        </p:spPr>
        <p:txBody>
          <a:bodyPr wrap="square" rtlCol="0">
            <a:spAutoFit/>
          </a:bodyPr>
          <a:lstStyle/>
          <a:p>
            <a:r>
              <a:rPr lang="en-US" sz="2000" dirty="0" smtClean="0"/>
              <a:t>v</a:t>
            </a:r>
            <a:r>
              <a:rPr lang="en-US" sz="2000" baseline="-25000" dirty="0" smtClean="0"/>
              <a:t>0</a:t>
            </a:r>
            <a:r>
              <a:rPr lang="en-US" sz="2000" dirty="0" smtClean="0"/>
              <a:t> = V</a:t>
            </a:r>
            <a:r>
              <a:rPr lang="en-US" sz="2000" baseline="-25000" dirty="0" smtClean="0"/>
              <a:t>s</a:t>
            </a:r>
            <a:r>
              <a:rPr lang="en-US" sz="2000" dirty="0" smtClean="0"/>
              <a:t>/U = 0.5</a:t>
            </a:r>
            <a:endParaRPr lang="en-US" sz="2000" dirty="0"/>
          </a:p>
        </p:txBody>
      </p:sp>
      <p:sp>
        <p:nvSpPr>
          <p:cNvPr id="10" name="TextBox 9"/>
          <p:cNvSpPr txBox="1"/>
          <p:nvPr/>
        </p:nvSpPr>
        <p:spPr>
          <a:xfrm>
            <a:off x="8796670" y="1531088"/>
            <a:ext cx="2679404" cy="461665"/>
          </a:xfrm>
          <a:prstGeom prst="rect">
            <a:avLst/>
          </a:prstGeom>
          <a:noFill/>
        </p:spPr>
        <p:txBody>
          <a:bodyPr wrap="square" rtlCol="0">
            <a:spAutoFit/>
          </a:bodyPr>
          <a:lstStyle/>
          <a:p>
            <a:r>
              <a:rPr lang="en-US" sz="2400" dirty="0" smtClean="0"/>
              <a:t>Common features</a:t>
            </a:r>
            <a:endParaRPr lang="en-US" dirty="0"/>
          </a:p>
        </p:txBody>
      </p:sp>
      <p:sp>
        <p:nvSpPr>
          <p:cNvPr id="11" name="TextBox 10"/>
          <p:cNvSpPr txBox="1"/>
          <p:nvPr/>
        </p:nvSpPr>
        <p:spPr>
          <a:xfrm>
            <a:off x="63610" y="3992397"/>
            <a:ext cx="2295523" cy="1631216"/>
          </a:xfrm>
          <a:prstGeom prst="rect">
            <a:avLst/>
          </a:prstGeom>
          <a:noFill/>
        </p:spPr>
        <p:txBody>
          <a:bodyPr wrap="square" rtlCol="0">
            <a:spAutoFit/>
          </a:bodyPr>
          <a:lstStyle/>
          <a:p>
            <a:pPr algn="ctr"/>
            <a:r>
              <a:rPr lang="en-US" sz="2000" dirty="0" smtClean="0">
                <a:solidFill>
                  <a:srgbClr val="FF0000"/>
                </a:solidFill>
              </a:rPr>
              <a:t>The red segments show the swimming orientation, with the tail at the black curve</a:t>
            </a:r>
            <a:endParaRPr lang="en-US" sz="2000" dirty="0">
              <a:solidFill>
                <a:srgbClr val="FF0000"/>
              </a:solidFill>
            </a:endParaRPr>
          </a:p>
        </p:txBody>
      </p:sp>
      <p:sp>
        <p:nvSpPr>
          <p:cNvPr id="12" name="TextBox 11"/>
          <p:cNvSpPr txBox="1"/>
          <p:nvPr/>
        </p:nvSpPr>
        <p:spPr>
          <a:xfrm>
            <a:off x="8910084" y="2395870"/>
            <a:ext cx="2863702" cy="1938992"/>
          </a:xfrm>
          <a:prstGeom prst="rect">
            <a:avLst/>
          </a:prstGeom>
          <a:noFill/>
        </p:spPr>
        <p:txBody>
          <a:bodyPr wrap="square" rtlCol="0">
            <a:spAutoFit/>
          </a:bodyPr>
          <a:lstStyle/>
          <a:p>
            <a:pPr algn="ctr"/>
            <a:r>
              <a:rPr lang="en-US" sz="2400" dirty="0" smtClean="0">
                <a:solidFill>
                  <a:srgbClr val="0070C0"/>
                </a:solidFill>
              </a:rPr>
              <a:t>Loops, typically accompanied by a flip of 180</a:t>
            </a:r>
            <a:r>
              <a:rPr lang="en-US" sz="2400" baseline="30000" dirty="0" smtClean="0">
                <a:solidFill>
                  <a:srgbClr val="0070C0"/>
                </a:solidFill>
              </a:rPr>
              <a:t>o</a:t>
            </a:r>
            <a:r>
              <a:rPr lang="en-US" sz="2400" dirty="0" smtClean="0">
                <a:solidFill>
                  <a:srgbClr val="0070C0"/>
                </a:solidFill>
              </a:rPr>
              <a:t> in swimming orientation.</a:t>
            </a:r>
            <a:endParaRPr lang="en-US" sz="2400" dirty="0">
              <a:solidFill>
                <a:srgbClr val="0070C0"/>
              </a:solidFill>
            </a:endParaRPr>
          </a:p>
        </p:txBody>
      </p:sp>
      <p:sp>
        <p:nvSpPr>
          <p:cNvPr id="7" name="Oval 6"/>
          <p:cNvSpPr/>
          <p:nvPr/>
        </p:nvSpPr>
        <p:spPr>
          <a:xfrm>
            <a:off x="6783572" y="1761920"/>
            <a:ext cx="1559442" cy="1559442"/>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559779" y="1192695"/>
            <a:ext cx="779721" cy="779721"/>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973743" y="2051189"/>
            <a:ext cx="779721" cy="779721"/>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98559" y="5506770"/>
            <a:ext cx="779721" cy="779721"/>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59623" y="4238475"/>
            <a:ext cx="1600312" cy="1600312"/>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684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7101" b="26493"/>
          <a:stretch/>
        </p:blipFill>
        <p:spPr>
          <a:xfrm>
            <a:off x="1720442" y="3689406"/>
            <a:ext cx="6858000" cy="249671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 t="37565" b="27305"/>
          <a:stretch/>
        </p:blipFill>
        <p:spPr>
          <a:xfrm>
            <a:off x="1717129" y="1280160"/>
            <a:ext cx="6861313" cy="2409246"/>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96" t="36985" r="54483" b="26841"/>
          <a:stretch/>
        </p:blipFill>
        <p:spPr>
          <a:xfrm>
            <a:off x="1691221" y="1244379"/>
            <a:ext cx="3148717" cy="248080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4792" t="25275" r="11353" b="39131"/>
          <a:stretch/>
        </p:blipFill>
        <p:spPr>
          <a:xfrm>
            <a:off x="2359133" y="3717235"/>
            <a:ext cx="2401293" cy="2441051"/>
          </a:xfrm>
          <a:prstGeom prst="rect">
            <a:avLst/>
          </a:prstGeom>
        </p:spPr>
      </p:pic>
      <p:sp>
        <p:nvSpPr>
          <p:cNvPr id="9" name="TextBox 8"/>
          <p:cNvSpPr txBox="1"/>
          <p:nvPr/>
        </p:nvSpPr>
        <p:spPr>
          <a:xfrm>
            <a:off x="63610" y="2284727"/>
            <a:ext cx="2210463" cy="400110"/>
          </a:xfrm>
          <a:prstGeom prst="rect">
            <a:avLst/>
          </a:prstGeom>
          <a:noFill/>
        </p:spPr>
        <p:txBody>
          <a:bodyPr wrap="square" rtlCol="0">
            <a:spAutoFit/>
          </a:bodyPr>
          <a:lstStyle/>
          <a:p>
            <a:r>
              <a:rPr lang="en-US" sz="2000" dirty="0" smtClean="0"/>
              <a:t>v</a:t>
            </a:r>
            <a:r>
              <a:rPr lang="en-US" sz="2000" baseline="-25000" dirty="0" smtClean="0"/>
              <a:t>0</a:t>
            </a:r>
            <a:r>
              <a:rPr lang="en-US" sz="2000" dirty="0" smtClean="0"/>
              <a:t> = V</a:t>
            </a:r>
            <a:r>
              <a:rPr lang="en-US" sz="2000" baseline="-25000" dirty="0" smtClean="0"/>
              <a:t>s</a:t>
            </a:r>
            <a:r>
              <a:rPr lang="en-US" sz="2000" dirty="0" smtClean="0"/>
              <a:t>/U = 0.5</a:t>
            </a:r>
            <a:endParaRPr lang="en-US" sz="2000" dirty="0"/>
          </a:p>
        </p:txBody>
      </p:sp>
      <p:sp>
        <p:nvSpPr>
          <p:cNvPr id="10" name="TextBox 9"/>
          <p:cNvSpPr txBox="1"/>
          <p:nvPr/>
        </p:nvSpPr>
        <p:spPr>
          <a:xfrm>
            <a:off x="8796670" y="1531088"/>
            <a:ext cx="2679404" cy="461665"/>
          </a:xfrm>
          <a:prstGeom prst="rect">
            <a:avLst/>
          </a:prstGeom>
          <a:noFill/>
        </p:spPr>
        <p:txBody>
          <a:bodyPr wrap="square" rtlCol="0">
            <a:spAutoFit/>
          </a:bodyPr>
          <a:lstStyle/>
          <a:p>
            <a:r>
              <a:rPr lang="en-US" sz="2400" dirty="0" smtClean="0"/>
              <a:t>Common features</a:t>
            </a:r>
            <a:endParaRPr lang="en-US" dirty="0"/>
          </a:p>
        </p:txBody>
      </p:sp>
      <p:sp>
        <p:nvSpPr>
          <p:cNvPr id="11" name="TextBox 10"/>
          <p:cNvSpPr txBox="1"/>
          <p:nvPr/>
        </p:nvSpPr>
        <p:spPr>
          <a:xfrm>
            <a:off x="63610" y="3992397"/>
            <a:ext cx="2295523" cy="1631216"/>
          </a:xfrm>
          <a:prstGeom prst="rect">
            <a:avLst/>
          </a:prstGeom>
          <a:noFill/>
        </p:spPr>
        <p:txBody>
          <a:bodyPr wrap="square" rtlCol="0">
            <a:spAutoFit/>
          </a:bodyPr>
          <a:lstStyle/>
          <a:p>
            <a:pPr algn="ctr"/>
            <a:r>
              <a:rPr lang="en-US" sz="2000" dirty="0" smtClean="0">
                <a:solidFill>
                  <a:srgbClr val="FF0000"/>
                </a:solidFill>
              </a:rPr>
              <a:t>The red segments show the swimming orientation, with the tail at the black curve</a:t>
            </a:r>
            <a:endParaRPr lang="en-US" sz="2000" dirty="0">
              <a:solidFill>
                <a:srgbClr val="FF0000"/>
              </a:solidFill>
            </a:endParaRPr>
          </a:p>
        </p:txBody>
      </p:sp>
      <p:sp>
        <p:nvSpPr>
          <p:cNvPr id="12" name="TextBox 11"/>
          <p:cNvSpPr txBox="1"/>
          <p:nvPr/>
        </p:nvSpPr>
        <p:spPr>
          <a:xfrm>
            <a:off x="8910084" y="2395870"/>
            <a:ext cx="2863702" cy="1569660"/>
          </a:xfrm>
          <a:prstGeom prst="rect">
            <a:avLst/>
          </a:prstGeom>
          <a:noFill/>
        </p:spPr>
        <p:txBody>
          <a:bodyPr wrap="square" rtlCol="0">
            <a:spAutoFit/>
          </a:bodyPr>
          <a:lstStyle/>
          <a:p>
            <a:pPr algn="ctr"/>
            <a:r>
              <a:rPr lang="en-US" sz="2400" dirty="0" smtClean="0">
                <a:solidFill>
                  <a:srgbClr val="0070C0"/>
                </a:solidFill>
              </a:rPr>
              <a:t>Cusps, also accompanied by a flip in orientation by 180</a:t>
            </a:r>
            <a:r>
              <a:rPr lang="en-US" sz="2400" baseline="30000" dirty="0" smtClean="0">
                <a:solidFill>
                  <a:srgbClr val="0070C0"/>
                </a:solidFill>
              </a:rPr>
              <a:t>o</a:t>
            </a:r>
            <a:r>
              <a:rPr lang="en-US" sz="2400" dirty="0" smtClean="0">
                <a:solidFill>
                  <a:srgbClr val="0070C0"/>
                </a:solidFill>
              </a:rPr>
              <a:t>.</a:t>
            </a:r>
            <a:endParaRPr lang="en-US" sz="2400" dirty="0">
              <a:solidFill>
                <a:srgbClr val="0070C0"/>
              </a:solidFill>
            </a:endParaRPr>
          </a:p>
        </p:txBody>
      </p:sp>
      <p:sp>
        <p:nvSpPr>
          <p:cNvPr id="13" name="Oval 12"/>
          <p:cNvSpPr/>
          <p:nvPr/>
        </p:nvSpPr>
        <p:spPr>
          <a:xfrm>
            <a:off x="5499852" y="5456583"/>
            <a:ext cx="779721" cy="779721"/>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13352" y="4344112"/>
            <a:ext cx="779721" cy="779721"/>
          </a:xfrm>
          <a:prstGeom prst="ellipse">
            <a:avLst/>
          </a:prstGeom>
          <a:no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045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utput.avi">
            <a:hlinkClick r:id="" action="ppaction://media"/>
          </p:cNvPr>
          <p:cNvPicPr>
            <a:picLocks noChangeAspect="1"/>
          </p:cNvPicPr>
          <p:nvPr>
            <a:videoFile r:link="rId1"/>
            <p:extLst>
              <p:ext uri="{DAA4B4D4-6D71-4841-9C94-3DE7FCFB9230}">
                <p14:media xmlns:p14="http://schemas.microsoft.com/office/powerpoint/2010/main" r:embed="rId2">
                  <p14:trim st="10951" end="10277"/>
                </p14:media>
              </p:ext>
            </p:extLst>
          </p:nvPr>
        </p:nvPicPr>
        <p:blipFill rotWithShape="1">
          <a:blip r:embed="rId5"/>
          <a:srcRect l="49695" t="3143"/>
          <a:stretch/>
        </p:blipFill>
        <p:spPr>
          <a:xfrm>
            <a:off x="2889504" y="1343611"/>
            <a:ext cx="4856373" cy="4671553"/>
          </a:xfrm>
          <a:prstGeom prst="rect">
            <a:avLst/>
          </a:prstGeom>
        </p:spPr>
      </p:pic>
      <p:sp>
        <p:nvSpPr>
          <p:cNvPr id="3" name="TextBox 2"/>
          <p:cNvSpPr txBox="1"/>
          <p:nvPr/>
        </p:nvSpPr>
        <p:spPr>
          <a:xfrm>
            <a:off x="6431394" y="6369704"/>
            <a:ext cx="6045958" cy="400110"/>
          </a:xfrm>
          <a:prstGeom prst="rect">
            <a:avLst/>
          </a:prstGeom>
          <a:noFill/>
        </p:spPr>
        <p:txBody>
          <a:bodyPr wrap="square" rtlCol="0">
            <a:spAutoFit/>
          </a:bodyPr>
          <a:lstStyle/>
          <a:p>
            <a:r>
              <a:rPr lang="en-US" sz="2000" dirty="0">
                <a:latin typeface="Yu Gothic" panose="020B0400000000000000" pitchFamily="34" charset="-128"/>
                <a:ea typeface="Yu Gothic" panose="020B0400000000000000" pitchFamily="34" charset="-128"/>
              </a:rPr>
              <a:t>Simulations by John Mahoney &amp; Kevin Mitchell</a:t>
            </a:r>
          </a:p>
        </p:txBody>
      </p:sp>
      <p:sp>
        <p:nvSpPr>
          <p:cNvPr id="4" name="Title 1"/>
          <p:cNvSpPr txBox="1">
            <a:spLocks/>
          </p:cNvSpPr>
          <p:nvPr/>
        </p:nvSpPr>
        <p:spPr>
          <a:xfrm>
            <a:off x="7543800" y="2600116"/>
            <a:ext cx="4014215" cy="2158541"/>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algn="ctr"/>
            <a:r>
              <a:rPr lang="en-US" sz="2800" kern="0" dirty="0" smtClean="0">
                <a:latin typeface="Yu Gothic" panose="020B0400000000000000" pitchFamily="34" charset="-128"/>
                <a:ea typeface="Yu Gothic" panose="020B0400000000000000" pitchFamily="34" charset="-128"/>
              </a:rPr>
              <a:t>Cusps are a common feature between reaction fronts and swimming microbes – associated with flip in direction.</a:t>
            </a:r>
            <a:endParaRPr lang="en-US" sz="2800" kern="0" dirty="0">
              <a:latin typeface="Yu Gothic" panose="020B0400000000000000" pitchFamily="34" charset="-128"/>
              <a:ea typeface="Yu Gothic" panose="020B0400000000000000" pitchFamily="34" charset="-128"/>
            </a:endParaRPr>
          </a:p>
        </p:txBody>
      </p:sp>
      <p:cxnSp>
        <p:nvCxnSpPr>
          <p:cNvPr id="6" name="Straight Connector 5"/>
          <p:cNvCxnSpPr/>
          <p:nvPr/>
        </p:nvCxnSpPr>
        <p:spPr>
          <a:xfrm>
            <a:off x="2889504" y="1408176"/>
            <a:ext cx="0" cy="4306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4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52891" y="954934"/>
            <a:ext cx="10841818" cy="3824069"/>
            <a:chOff x="852891" y="954934"/>
            <a:chExt cx="10841818" cy="3824069"/>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40265" r="19031" b="27468"/>
            <a:stretch/>
          </p:blipFill>
          <p:spPr>
            <a:xfrm>
              <a:off x="852891" y="1118016"/>
              <a:ext cx="10841818" cy="3456432"/>
            </a:xfrm>
            <a:prstGeom prst="rect">
              <a:avLst/>
            </a:prstGeom>
          </p:spPr>
        </p:pic>
        <p:cxnSp>
          <p:nvCxnSpPr>
            <p:cNvPr id="5" name="Straight Connector 4"/>
            <p:cNvCxnSpPr/>
            <p:nvPr/>
          </p:nvCxnSpPr>
          <p:spPr>
            <a:xfrm>
              <a:off x="201168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23409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61587"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3090333" y="5520267"/>
            <a:ext cx="6366934" cy="646331"/>
          </a:xfrm>
          <a:prstGeom prst="rect">
            <a:avLst/>
          </a:prstGeom>
          <a:noFill/>
        </p:spPr>
        <p:txBody>
          <a:bodyPr wrap="square" rtlCol="0">
            <a:spAutoFit/>
          </a:bodyPr>
          <a:lstStyle/>
          <a:p>
            <a:r>
              <a:rPr lang="en-US" dirty="0" smtClean="0"/>
              <a:t>Can combine boundary-crossing trajectories from all three </a:t>
            </a:r>
            <a:r>
              <a:rPr lang="en-US" dirty="0" err="1" smtClean="0"/>
              <a:t>separatrices</a:t>
            </a:r>
            <a:r>
              <a:rPr lang="en-US" dirty="0" smtClean="0"/>
              <a:t> …</a:t>
            </a:r>
            <a:endParaRPr lang="en-US" dirty="0"/>
          </a:p>
        </p:txBody>
      </p:sp>
    </p:spTree>
    <p:extLst>
      <p:ext uri="{BB962C8B-B14F-4D97-AF65-F5344CB8AC3E}">
        <p14:creationId xmlns:p14="http://schemas.microsoft.com/office/powerpoint/2010/main" val="2287734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52891" y="954934"/>
            <a:ext cx="10841818" cy="3824069"/>
            <a:chOff x="852891" y="954934"/>
            <a:chExt cx="10841818" cy="3824069"/>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40265" r="19031" b="27468"/>
            <a:stretch/>
          </p:blipFill>
          <p:spPr>
            <a:xfrm>
              <a:off x="852891" y="1118016"/>
              <a:ext cx="10841818" cy="3456432"/>
            </a:xfrm>
            <a:prstGeom prst="rect">
              <a:avLst/>
            </a:prstGeom>
          </p:spPr>
        </p:pic>
        <p:cxnSp>
          <p:nvCxnSpPr>
            <p:cNvPr id="18" name="Straight Connector 17"/>
            <p:cNvCxnSpPr/>
            <p:nvPr/>
          </p:nvCxnSpPr>
          <p:spPr>
            <a:xfrm>
              <a:off x="201168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3409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61587"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a:off x="4072128" y="1659467"/>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71799" y="5613400"/>
            <a:ext cx="5537199" cy="369332"/>
          </a:xfrm>
          <a:prstGeom prst="rect">
            <a:avLst/>
          </a:prstGeom>
          <a:noFill/>
        </p:spPr>
        <p:txBody>
          <a:bodyPr wrap="square" rtlCol="0">
            <a:spAutoFit/>
          </a:bodyPr>
          <a:lstStyle/>
          <a:p>
            <a:r>
              <a:rPr lang="en-US" dirty="0" smtClean="0"/>
              <a:t>Tracers can cross vortex boundary going to the right …</a:t>
            </a:r>
            <a:endParaRPr lang="en-US" dirty="0"/>
          </a:p>
        </p:txBody>
      </p:sp>
      <p:sp>
        <p:nvSpPr>
          <p:cNvPr id="13" name="Freeform 12"/>
          <p:cNvSpPr/>
          <p:nvPr/>
        </p:nvSpPr>
        <p:spPr>
          <a:xfrm flipV="1">
            <a:off x="931842" y="1659467"/>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V="1">
            <a:off x="7367862" y="1663840"/>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392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54947" y="954934"/>
            <a:ext cx="10841818" cy="3824069"/>
            <a:chOff x="852891" y="954934"/>
            <a:chExt cx="10841818" cy="3824069"/>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40265" r="19031" b="27468"/>
            <a:stretch/>
          </p:blipFill>
          <p:spPr>
            <a:xfrm>
              <a:off x="852891" y="1118016"/>
              <a:ext cx="10841818" cy="3456432"/>
            </a:xfrm>
            <a:prstGeom prst="rect">
              <a:avLst/>
            </a:prstGeom>
          </p:spPr>
        </p:pic>
        <p:cxnSp>
          <p:nvCxnSpPr>
            <p:cNvPr id="17" name="Straight Connector 16"/>
            <p:cNvCxnSpPr/>
            <p:nvPr/>
          </p:nvCxnSpPr>
          <p:spPr>
            <a:xfrm>
              <a:off x="201168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234091"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61587" y="954934"/>
              <a:ext cx="0" cy="3824069"/>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1" name="Freeform 10"/>
          <p:cNvSpPr/>
          <p:nvPr/>
        </p:nvSpPr>
        <p:spPr>
          <a:xfrm flipH="1">
            <a:off x="4062984" y="1659467"/>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71799" y="5613400"/>
            <a:ext cx="5537199" cy="369332"/>
          </a:xfrm>
          <a:prstGeom prst="rect">
            <a:avLst/>
          </a:prstGeom>
          <a:noFill/>
        </p:spPr>
        <p:txBody>
          <a:bodyPr wrap="square" rtlCol="0">
            <a:spAutoFit/>
          </a:bodyPr>
          <a:lstStyle/>
          <a:p>
            <a:r>
              <a:rPr lang="en-US" dirty="0" smtClean="0"/>
              <a:t>… or tracers can cross vortex boundary going to the left</a:t>
            </a:r>
            <a:endParaRPr lang="en-US" dirty="0"/>
          </a:p>
        </p:txBody>
      </p:sp>
      <p:sp>
        <p:nvSpPr>
          <p:cNvPr id="13" name="Freeform 12"/>
          <p:cNvSpPr/>
          <p:nvPr/>
        </p:nvSpPr>
        <p:spPr>
          <a:xfrm flipH="1" flipV="1">
            <a:off x="835659" y="1667935"/>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flipH="1" flipV="1">
            <a:off x="7230529" y="1659467"/>
            <a:ext cx="2379133" cy="2218266"/>
          </a:xfrm>
          <a:custGeom>
            <a:avLst/>
            <a:gdLst>
              <a:gd name="connsiteX0" fmla="*/ 0 w 2379133"/>
              <a:gd name="connsiteY0" fmla="*/ 0 h 2218266"/>
              <a:gd name="connsiteX1" fmla="*/ 821267 w 2379133"/>
              <a:gd name="connsiteY1" fmla="*/ 228600 h 2218266"/>
              <a:gd name="connsiteX2" fmla="*/ 1159933 w 2379133"/>
              <a:gd name="connsiteY2" fmla="*/ 1083733 h 2218266"/>
              <a:gd name="connsiteX3" fmla="*/ 1532467 w 2379133"/>
              <a:gd name="connsiteY3" fmla="*/ 2006600 h 2218266"/>
              <a:gd name="connsiteX4" fmla="*/ 2379133 w 2379133"/>
              <a:gd name="connsiteY4" fmla="*/ 2218266 h 221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133" h="2218266">
                <a:moveTo>
                  <a:pt x="0" y="0"/>
                </a:moveTo>
                <a:cubicBezTo>
                  <a:pt x="313972" y="23989"/>
                  <a:pt x="627945" y="47978"/>
                  <a:pt x="821267" y="228600"/>
                </a:cubicBezTo>
                <a:cubicBezTo>
                  <a:pt x="1014589" y="409222"/>
                  <a:pt x="1041400" y="787400"/>
                  <a:pt x="1159933" y="1083733"/>
                </a:cubicBezTo>
                <a:cubicBezTo>
                  <a:pt x="1278466" y="1380066"/>
                  <a:pt x="1329267" y="1817511"/>
                  <a:pt x="1532467" y="2006600"/>
                </a:cubicBezTo>
                <a:cubicBezTo>
                  <a:pt x="1735667" y="2195689"/>
                  <a:pt x="2057400" y="2206977"/>
                  <a:pt x="2379133" y="2218266"/>
                </a:cubicBezTo>
              </a:path>
            </a:pathLst>
          </a:custGeom>
          <a:noFill/>
          <a:ln w="571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97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ross_v0_1.1-1.4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3250" t="28453" r="16315" b="30892"/>
          <a:stretch/>
        </p:blipFill>
        <p:spPr>
          <a:xfrm>
            <a:off x="2778760" y="909290"/>
            <a:ext cx="6263071" cy="2827082"/>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5394" t="28058" r="18417" b="29739"/>
          <a:stretch/>
        </p:blipFill>
        <p:spPr>
          <a:xfrm>
            <a:off x="3063019" y="3789611"/>
            <a:ext cx="5804452" cy="2894274"/>
          </a:xfrm>
          <a:prstGeom prst="rect">
            <a:avLst/>
          </a:prstGeom>
        </p:spPr>
      </p:pic>
      <p:sp>
        <p:nvSpPr>
          <p:cNvPr id="22" name="Freeform 21"/>
          <p:cNvSpPr/>
          <p:nvPr/>
        </p:nvSpPr>
        <p:spPr>
          <a:xfrm>
            <a:off x="6553575" y="2151666"/>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3341594" y="3931710"/>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41594" y="6524751"/>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209415" y="3939529"/>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341594" y="1007546"/>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41594" y="3600587"/>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09415" y="1015365"/>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0.5</a:t>
            </a:r>
            <a:endParaRPr lang="en-US" sz="2400" dirty="0"/>
          </a:p>
        </p:txBody>
      </p:sp>
      <p:sp>
        <p:nvSpPr>
          <p:cNvPr id="15" name="Freeform 14"/>
          <p:cNvSpPr/>
          <p:nvPr/>
        </p:nvSpPr>
        <p:spPr>
          <a:xfrm>
            <a:off x="6583209" y="5061430"/>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9320406" y="2573079"/>
            <a:ext cx="2863702" cy="1569660"/>
          </a:xfrm>
          <a:prstGeom prst="rect">
            <a:avLst/>
          </a:prstGeom>
          <a:noFill/>
        </p:spPr>
        <p:txBody>
          <a:bodyPr wrap="square" rtlCol="0">
            <a:spAutoFit/>
          </a:bodyPr>
          <a:lstStyle/>
          <a:p>
            <a:pPr algn="ctr"/>
            <a:r>
              <a:rPr lang="en-US" sz="2400" dirty="0" smtClean="0">
                <a:solidFill>
                  <a:srgbClr val="FF0000"/>
                </a:solidFill>
              </a:rPr>
              <a:t>Experimentally, there are curves (</a:t>
            </a:r>
            <a:r>
              <a:rPr lang="en-US" sz="2400" dirty="0" err="1" smtClean="0">
                <a:solidFill>
                  <a:srgbClr val="FF0000"/>
                </a:solidFill>
              </a:rPr>
              <a:t>SwIMs</a:t>
            </a:r>
            <a:r>
              <a:rPr lang="en-US" sz="2400" dirty="0" smtClean="0">
                <a:solidFill>
                  <a:srgbClr val="FF0000"/>
                </a:solidFill>
              </a:rPr>
              <a:t>?) that block swimmers going to the right …</a:t>
            </a:r>
            <a:endParaRPr lang="en-US" sz="2400" dirty="0">
              <a:solidFill>
                <a:srgbClr val="FF0000"/>
              </a:solidFill>
            </a:endParaRPr>
          </a:p>
        </p:txBody>
      </p:sp>
    </p:spTree>
    <p:extLst>
      <p:ext uri="{BB962C8B-B14F-4D97-AF65-F5344CB8AC3E}">
        <p14:creationId xmlns:p14="http://schemas.microsoft.com/office/powerpoint/2010/main" val="35328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031" t="28587" r="27930" b="30464"/>
          <a:stretch/>
        </p:blipFill>
        <p:spPr>
          <a:xfrm>
            <a:off x="4667250" y="999728"/>
            <a:ext cx="4756150" cy="2869157"/>
          </a:xfrm>
          <a:prstGeom prst="rect">
            <a:avLst/>
          </a:prstGeom>
        </p:spPr>
      </p:pic>
      <p:pic>
        <p:nvPicPr>
          <p:cNvPr id="3" name="outward_v0_1.1-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8613" t="19371" r="21875" b="28643"/>
          <a:stretch/>
        </p:blipFill>
        <p:spPr>
          <a:xfrm>
            <a:off x="4300763" y="326080"/>
            <a:ext cx="5789387" cy="3585538"/>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2031" t="28587" r="27930" b="30464"/>
          <a:stretch/>
        </p:blipFill>
        <p:spPr>
          <a:xfrm>
            <a:off x="4667250" y="3730827"/>
            <a:ext cx="4756150" cy="2869157"/>
          </a:xfrm>
          <a:prstGeom prst="rect">
            <a:avLst/>
          </a:prstGeom>
        </p:spPr>
      </p:pic>
      <p:cxnSp>
        <p:nvCxnSpPr>
          <p:cNvPr id="4" name="Straight Connector 3"/>
          <p:cNvCxnSpPr/>
          <p:nvPr/>
        </p:nvCxnSpPr>
        <p:spPr>
          <a:xfrm>
            <a:off x="3341594" y="1007546"/>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341594" y="3600587"/>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09415" y="1015365"/>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341594" y="3738645"/>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41594" y="6331686"/>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09415" y="3746464"/>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0.5</a:t>
            </a:r>
            <a:endParaRPr lang="en-US" sz="2400" dirty="0"/>
          </a:p>
        </p:txBody>
      </p:sp>
      <p:sp>
        <p:nvSpPr>
          <p:cNvPr id="25" name="Freeform 24"/>
          <p:cNvSpPr/>
          <p:nvPr/>
        </p:nvSpPr>
        <p:spPr>
          <a:xfrm>
            <a:off x="6553585" y="2147438"/>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41594" y="3741212"/>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41594" y="6334253"/>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209415" y="3749031"/>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2" name="Freeform 31"/>
          <p:cNvSpPr/>
          <p:nvPr/>
        </p:nvSpPr>
        <p:spPr>
          <a:xfrm>
            <a:off x="6583209" y="4870932"/>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9320406" y="2573079"/>
            <a:ext cx="2863702" cy="1569660"/>
          </a:xfrm>
          <a:prstGeom prst="rect">
            <a:avLst/>
          </a:prstGeom>
          <a:noFill/>
        </p:spPr>
        <p:txBody>
          <a:bodyPr wrap="square" rtlCol="0">
            <a:spAutoFit/>
          </a:bodyPr>
          <a:lstStyle/>
          <a:p>
            <a:pPr algn="ctr"/>
            <a:r>
              <a:rPr lang="en-US" sz="2400" dirty="0" smtClean="0">
                <a:solidFill>
                  <a:srgbClr val="FF0000"/>
                </a:solidFill>
              </a:rPr>
              <a:t>… but allow swimmers to cross freely in the other direction.</a:t>
            </a:r>
            <a:endParaRPr lang="en-US" sz="2400" dirty="0">
              <a:solidFill>
                <a:srgbClr val="FF0000"/>
              </a:solidFill>
            </a:endParaRPr>
          </a:p>
        </p:txBody>
      </p:sp>
    </p:spTree>
    <p:extLst>
      <p:ext uri="{BB962C8B-B14F-4D97-AF65-F5344CB8AC3E}">
        <p14:creationId xmlns:p14="http://schemas.microsoft.com/office/powerpoint/2010/main" val="9338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909" t="29218" r="22859" b="31247"/>
          <a:stretch/>
        </p:blipFill>
        <p:spPr>
          <a:xfrm>
            <a:off x="4071069" y="2003728"/>
            <a:ext cx="4405022" cy="2711395"/>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0.3</a:t>
            </a:r>
            <a:endParaRPr lang="en-US" sz="2400" dirty="0"/>
          </a:p>
        </p:txBody>
      </p:sp>
      <p:grpSp>
        <p:nvGrpSpPr>
          <p:cNvPr id="9" name="Group 8"/>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0790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909" t="29218" r="22859" b="31247"/>
          <a:stretch/>
        </p:blipFill>
        <p:spPr>
          <a:xfrm>
            <a:off x="4071069" y="2003728"/>
            <a:ext cx="4405022" cy="2711395"/>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0.3</a:t>
            </a:r>
            <a:endParaRPr lang="en-US" sz="2400" dirty="0"/>
          </a:p>
        </p:txBody>
      </p:sp>
      <p:sp>
        <p:nvSpPr>
          <p:cNvPr id="5" name="Oval 4"/>
          <p:cNvSpPr/>
          <p:nvPr/>
        </p:nvSpPr>
        <p:spPr>
          <a:xfrm>
            <a:off x="6469040" y="4549334"/>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6370957" y="5017827"/>
            <a:ext cx="3250715" cy="646331"/>
          </a:xfrm>
          <a:prstGeom prst="rect">
            <a:avLst/>
          </a:prstGeom>
          <a:noFill/>
        </p:spPr>
        <p:txBody>
          <a:bodyPr wrap="square" rtlCol="0">
            <a:spAutoFit/>
          </a:bodyPr>
          <a:lstStyle/>
          <a:p>
            <a:r>
              <a:rPr lang="en-US" dirty="0" smtClean="0"/>
              <a:t>Swimming fixed point (blocking outward swimming)</a:t>
            </a:r>
            <a:endParaRPr lang="en-US" dirty="0"/>
          </a:p>
        </p:txBody>
      </p:sp>
      <p:cxnSp>
        <p:nvCxnSpPr>
          <p:cNvPr id="11" name="Straight Arrow Connector 10"/>
          <p:cNvCxnSpPr/>
          <p:nvPr/>
        </p:nvCxnSpPr>
        <p:spPr>
          <a:xfrm flipH="1" flipV="1">
            <a:off x="6560025" y="4642260"/>
            <a:ext cx="573205" cy="4438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64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84183"/>
            <a:ext cx="10515600" cy="1325563"/>
          </a:xfrm>
        </p:spPr>
        <p:txBody>
          <a:bodyPr>
            <a:normAutofit/>
          </a:bodyPr>
          <a:lstStyle/>
          <a:p>
            <a:r>
              <a:rPr lang="en-US" dirty="0">
                <a:latin typeface="Yu Gothic" panose="020B0400000000000000" pitchFamily="34" charset="-128"/>
                <a:ea typeface="Yu Gothic" panose="020B0400000000000000" pitchFamily="34" charset="-128"/>
              </a:rPr>
              <a:t>Theory for reaction fronts in fluid flows </a:t>
            </a:r>
            <a:r>
              <a:rPr lang="en-US" dirty="0">
                <a:latin typeface="Yu Gothic" panose="020B0400000000000000" pitchFamily="34" charset="-128"/>
                <a:ea typeface="Yu Gothic" panose="020B0400000000000000" pitchFamily="34" charset="-128"/>
                <a:sym typeface="Wingdings" panose="05000000000000000000" pitchFamily="2" charset="2"/>
              </a:rPr>
              <a:t> </a:t>
            </a:r>
            <a:r>
              <a:rPr lang="en-US" dirty="0">
                <a:latin typeface="Yu Gothic" panose="020B0400000000000000" pitchFamily="34" charset="-128"/>
                <a:ea typeface="Yu Gothic" panose="020B0400000000000000" pitchFamily="34" charset="-128"/>
              </a:rPr>
              <a:t>Advection Reaction Diffusion</a:t>
            </a:r>
          </a:p>
        </p:txBody>
      </p:sp>
      <p:sp>
        <p:nvSpPr>
          <p:cNvPr id="5" name="TextBox 4"/>
          <p:cNvSpPr txBox="1"/>
          <p:nvPr/>
        </p:nvSpPr>
        <p:spPr>
          <a:xfrm>
            <a:off x="6681657" y="1791066"/>
            <a:ext cx="3841140" cy="4031873"/>
          </a:xfrm>
          <a:prstGeom prst="rect">
            <a:avLst/>
          </a:prstGeom>
          <a:noFill/>
        </p:spPr>
        <p:txBody>
          <a:bodyPr wrap="square" rtlCol="0">
            <a:spAutoFit/>
          </a:bodyPr>
          <a:lstStyle/>
          <a:p>
            <a:r>
              <a:rPr lang="en-US" sz="3200" dirty="0">
                <a:latin typeface="Yu Gothic" panose="020B0400000000000000" pitchFamily="34" charset="-128"/>
                <a:ea typeface="Yu Gothic" panose="020B0400000000000000" pitchFamily="34" charset="-128"/>
              </a:rPr>
              <a:t>Approach:  model the evolution of the front</a:t>
            </a:r>
          </a:p>
          <a:p>
            <a:r>
              <a:rPr lang="en-US" sz="3200" dirty="0">
                <a:latin typeface="Yu Gothic" panose="020B0400000000000000" pitchFamily="34" charset="-128"/>
                <a:ea typeface="Yu Gothic" panose="020B0400000000000000" pitchFamily="34" charset="-128"/>
                <a:sym typeface="Wingdings" pitchFamily="2" charset="2"/>
              </a:rPr>
              <a:t> 3 variables (</a:t>
            </a:r>
            <a:r>
              <a:rPr lang="en-US" sz="3200" dirty="0" err="1">
                <a:latin typeface="Yu Gothic" panose="020B0400000000000000" pitchFamily="34" charset="-128"/>
                <a:ea typeface="Yu Gothic" panose="020B0400000000000000" pitchFamily="34" charset="-128"/>
                <a:sym typeface="Wingdings" pitchFamily="2" charset="2"/>
              </a:rPr>
              <a:t>x,y,θ</a:t>
            </a:r>
            <a:r>
              <a:rPr lang="en-US" sz="3200" dirty="0">
                <a:latin typeface="Yu Gothic" panose="020B0400000000000000" pitchFamily="34" charset="-128"/>
                <a:ea typeface="Yu Gothic" panose="020B0400000000000000" pitchFamily="34" charset="-128"/>
                <a:sym typeface="Wingdings" pitchFamily="2" charset="2"/>
              </a:rPr>
              <a:t>) that describe a piece of the front</a:t>
            </a:r>
            <a:endParaRPr lang="en-US" sz="3200" dirty="0">
              <a:latin typeface="Yu Gothic" panose="020B0400000000000000" pitchFamily="34" charset="-128"/>
              <a:ea typeface="Yu Gothic" panose="020B0400000000000000" pitchFamily="34" charset="-128"/>
            </a:endParaRPr>
          </a:p>
          <a:p>
            <a:endParaRPr lang="en-US" sz="3200" dirty="0">
              <a:latin typeface="Yu Gothic" panose="020B0400000000000000" pitchFamily="34" charset="-128"/>
              <a:ea typeface="Yu Gothic" panose="020B0400000000000000" pitchFamily="34" charset="-128"/>
            </a:endParaRPr>
          </a:p>
        </p:txBody>
      </p:sp>
      <p:sp>
        <p:nvSpPr>
          <p:cNvPr id="6" name="TextBox 5"/>
          <p:cNvSpPr txBox="1"/>
          <p:nvPr/>
        </p:nvSpPr>
        <p:spPr>
          <a:xfrm>
            <a:off x="8332223" y="6389643"/>
            <a:ext cx="4305793" cy="600164"/>
          </a:xfrm>
          <a:prstGeom prst="rect">
            <a:avLst/>
          </a:prstGeom>
          <a:noFill/>
        </p:spPr>
        <p:txBody>
          <a:bodyPr wrap="square" rtlCol="0">
            <a:spAutoFit/>
          </a:bodyPr>
          <a:lstStyle/>
          <a:p>
            <a:r>
              <a:rPr lang="en-US" sz="1100" dirty="0">
                <a:latin typeface="Yu Gothic" panose="020B0400000000000000" pitchFamily="34" charset="-128"/>
                <a:ea typeface="Yu Gothic" panose="020B0400000000000000" pitchFamily="34" charset="-128"/>
              </a:rPr>
              <a:t>Mahoney, </a:t>
            </a:r>
            <a:r>
              <a:rPr lang="en-US" sz="1100" dirty="0" err="1">
                <a:latin typeface="Yu Gothic" panose="020B0400000000000000" pitchFamily="34" charset="-128"/>
                <a:ea typeface="Yu Gothic" panose="020B0400000000000000" pitchFamily="34" charset="-128"/>
              </a:rPr>
              <a:t>Bargteil</a:t>
            </a:r>
            <a:r>
              <a:rPr lang="en-US" sz="1100" dirty="0">
                <a:latin typeface="Yu Gothic" panose="020B0400000000000000" pitchFamily="34" charset="-128"/>
                <a:ea typeface="Yu Gothic" panose="020B0400000000000000" pitchFamily="34" charset="-128"/>
              </a:rPr>
              <a:t>, Kingsbury, Mitchell, and Solomon. EPL (2012)</a:t>
            </a:r>
          </a:p>
          <a:p>
            <a:endParaRPr lang="en-US" sz="1100" dirty="0">
              <a:latin typeface="Yu Gothic" panose="020B0400000000000000" pitchFamily="34" charset="-128"/>
              <a:ea typeface="Yu Gothic" panose="020B0400000000000000" pitchFamily="34" charset="-128"/>
            </a:endParaRPr>
          </a:p>
        </p:txBody>
      </p:sp>
      <mc:AlternateContent xmlns:mc="http://schemas.openxmlformats.org/markup-compatibility/2006" xmlns:a14="http://schemas.microsoft.com/office/drawing/2010/main">
        <mc:Choice Requires="a14">
          <p:sp>
            <p:nvSpPr>
              <p:cNvPr id="8" name="TextBox 7"/>
              <p:cNvSpPr txBox="1"/>
              <p:nvPr/>
            </p:nvSpPr>
            <p:spPr>
              <a:xfrm>
                <a:off x="2003742" y="4676184"/>
                <a:ext cx="8481378" cy="219085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ea typeface="Cambria Math"/>
                            </a:rPr>
                          </m:ctrlPr>
                        </m:accPr>
                        <m:e>
                          <m:r>
                            <a:rPr lang="en-US" sz="2800" i="1">
                              <a:latin typeface="Cambria Math"/>
                              <a:ea typeface="Cambria Math"/>
                            </a:rPr>
                            <m:t>𝜃</m:t>
                          </m:r>
                        </m:e>
                      </m:acc>
                      <m:r>
                        <a:rPr lang="en-US" sz="2800">
                          <a:latin typeface="Cambria Math"/>
                          <a:ea typeface="Cambria Math"/>
                        </a:rPr>
                        <m:t>=</m:t>
                      </m:r>
                      <m:r>
                        <a:rPr lang="en-US" sz="2800" i="1">
                          <a:latin typeface="Cambria Math"/>
                          <a:ea typeface="Cambria Math"/>
                        </a:rPr>
                        <m:t>2</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𝑥</m:t>
                          </m:r>
                          <m:r>
                            <a:rPr lang="en-US" sz="2800" i="1">
                              <a:latin typeface="Cambria Math"/>
                              <a:ea typeface="Cambria Math"/>
                            </a:rPr>
                            <m:t>,</m:t>
                          </m:r>
                          <m:r>
                            <a:rPr lang="en-US" sz="2800" i="1">
                              <a:latin typeface="Cambria Math"/>
                              <a:ea typeface="Cambria Math"/>
                            </a:rPr>
                            <m:t>𝑥</m:t>
                          </m:r>
                        </m:sub>
                      </m:sSub>
                      <m:r>
                        <a:rPr lang="en-US" sz="2800" i="1">
                          <a:latin typeface="Cambria Math"/>
                          <a:ea typeface="Cambria Math"/>
                        </a:rPr>
                        <m:t>𝑐𝑜𝑠</m:t>
                      </m:r>
                      <m:r>
                        <a:rPr lang="en-US" sz="2800" i="1">
                          <a:latin typeface="Cambria Math"/>
                          <a:ea typeface="Cambria Math"/>
                        </a:rPr>
                        <m:t>𝜃</m:t>
                      </m:r>
                      <m:r>
                        <a:rPr lang="en-US" sz="2800" i="1">
                          <a:latin typeface="Cambria Math"/>
                          <a:ea typeface="Cambria Math"/>
                        </a:rPr>
                        <m:t>𝑠𝑖𝑛</m:t>
                      </m:r>
                      <m:r>
                        <a:rPr lang="en-US" sz="2800" i="1">
                          <a:latin typeface="Cambria Math"/>
                          <a:ea typeface="Cambria Math"/>
                        </a:rPr>
                        <m:t>𝜃</m:t>
                      </m:r>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𝑥</m:t>
                          </m:r>
                          <m:r>
                            <a:rPr lang="en-US" sz="2800" i="1">
                              <a:latin typeface="Cambria Math"/>
                              <a:ea typeface="Cambria Math"/>
                            </a:rPr>
                            <m:t>,</m:t>
                          </m:r>
                          <m:r>
                            <a:rPr lang="en-US" sz="2800" i="1">
                              <a:latin typeface="Cambria Math"/>
                              <a:ea typeface="Cambria Math"/>
                            </a:rPr>
                            <m:t>𝑦</m:t>
                          </m:r>
                        </m:sub>
                      </m:sSub>
                      <m:sSup>
                        <m:sSupPr>
                          <m:ctrlPr>
                            <a:rPr lang="en-US" sz="2800" i="1">
                              <a:latin typeface="Cambria Math" panose="02040503050406030204" pitchFamily="18" charset="0"/>
                              <a:ea typeface="Cambria Math"/>
                            </a:rPr>
                          </m:ctrlPr>
                        </m:sSupPr>
                        <m:e>
                          <m:r>
                            <a:rPr lang="en-US" sz="2800" i="1">
                              <a:latin typeface="Cambria Math"/>
                              <a:ea typeface="Cambria Math"/>
                            </a:rPr>
                            <m:t>𝑐𝑜𝑠</m:t>
                          </m:r>
                        </m:e>
                        <m:sup>
                          <m:r>
                            <a:rPr lang="en-US" sz="2800" i="1">
                              <a:latin typeface="Cambria Math"/>
                              <a:ea typeface="Cambria Math"/>
                            </a:rPr>
                            <m:t>2</m:t>
                          </m:r>
                        </m:sup>
                      </m:sSup>
                      <m:r>
                        <a:rPr lang="en-US" sz="2800" i="1">
                          <a:latin typeface="Cambria Math"/>
                          <a:ea typeface="Cambria Math"/>
                        </a:rPr>
                        <m:t>𝜃</m:t>
                      </m:r>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𝑦</m:t>
                          </m:r>
                          <m:r>
                            <a:rPr lang="en-US" sz="2800" i="1">
                              <a:latin typeface="Cambria Math"/>
                              <a:ea typeface="Cambria Math"/>
                            </a:rPr>
                            <m:t>,</m:t>
                          </m:r>
                          <m:r>
                            <a:rPr lang="en-US" sz="2800" i="1">
                              <a:latin typeface="Cambria Math"/>
                              <a:ea typeface="Cambria Math"/>
                            </a:rPr>
                            <m:t>𝑥</m:t>
                          </m:r>
                        </m:sub>
                      </m:sSub>
                      <m:sSup>
                        <m:sSupPr>
                          <m:ctrlPr>
                            <a:rPr lang="en-US" sz="2800" i="1">
                              <a:latin typeface="Cambria Math" panose="02040503050406030204" pitchFamily="18" charset="0"/>
                              <a:ea typeface="Cambria Math"/>
                            </a:rPr>
                          </m:ctrlPr>
                        </m:sSupPr>
                        <m:e>
                          <m:r>
                            <a:rPr lang="en-US" sz="2800" i="1">
                              <a:latin typeface="Cambria Math"/>
                              <a:ea typeface="Cambria Math"/>
                            </a:rPr>
                            <m:t>𝑠𝑖𝑛</m:t>
                          </m:r>
                        </m:e>
                        <m:sup>
                          <m:r>
                            <a:rPr lang="en-US" sz="2800" i="1">
                              <a:latin typeface="Cambria Math"/>
                              <a:ea typeface="Cambria Math"/>
                            </a:rPr>
                            <m:t>2</m:t>
                          </m:r>
                        </m:sup>
                      </m:sSup>
                      <m:r>
                        <a:rPr lang="en-US" sz="2800" i="1">
                          <a:latin typeface="Cambria Math"/>
                          <a:ea typeface="Cambria Math"/>
                        </a:rPr>
                        <m:t>𝜃</m:t>
                      </m:r>
                    </m:oMath>
                  </m:oMathPara>
                </a14:m>
                <a:endParaRPr lang="en-US" sz="2400" dirty="0">
                  <a:ea typeface="Cambria Math"/>
                </a:endParaRPr>
              </a:p>
              <a:p>
                <a:endParaRPr lang="en-US" sz="2800" dirty="0">
                  <a:ea typeface="Cambria Math"/>
                </a:endParaRPr>
              </a:p>
              <a:p>
                <a:endParaRPr lang="en-US" dirty="0">
                  <a:ea typeface="Cambria Math"/>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03742" y="4676184"/>
                <a:ext cx="8481378" cy="2190856"/>
              </a:xfrm>
              <a:prstGeom prst="rect">
                <a:avLst/>
              </a:prstGeom>
              <a:blipFill>
                <a:blip r:embed="rId3"/>
                <a:stretch>
                  <a:fillRect/>
                </a:stretch>
              </a:blipFill>
            </p:spPr>
            <p:txBody>
              <a:bodyPr/>
              <a:lstStyle/>
              <a:p>
                <a:r>
                  <a:rPr lang="en-US">
                    <a:noFill/>
                  </a:rPr>
                  <a:t> </a:t>
                </a:r>
              </a:p>
            </p:txBody>
          </p:sp>
        </mc:Fallback>
      </mc:AlternateContent>
      <p:pic>
        <p:nvPicPr>
          <p:cNvPr id="1129"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575" y="1633081"/>
            <a:ext cx="3300826" cy="311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8430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909" t="29218" r="22859" b="31247"/>
          <a:stretch/>
        </p:blipFill>
        <p:spPr>
          <a:xfrm>
            <a:off x="4071069" y="2003728"/>
            <a:ext cx="4405022" cy="2711395"/>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0.3</a:t>
            </a:r>
            <a:endParaRPr lang="en-US" sz="2400" dirty="0"/>
          </a:p>
        </p:txBody>
      </p:sp>
      <p:sp>
        <p:nvSpPr>
          <p:cNvPr id="5" name="Oval 4"/>
          <p:cNvSpPr/>
          <p:nvPr/>
        </p:nvSpPr>
        <p:spPr>
          <a:xfrm>
            <a:off x="6469040" y="4554809"/>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3" name="Freeform 2"/>
          <p:cNvSpPr/>
          <p:nvPr/>
        </p:nvSpPr>
        <p:spPr>
          <a:xfrm>
            <a:off x="6423533" y="2836631"/>
            <a:ext cx="1137325" cy="1759120"/>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325" h="1759120">
                <a:moveTo>
                  <a:pt x="95546" y="1759120"/>
                </a:moveTo>
                <a:cubicBezTo>
                  <a:pt x="67113" y="1687090"/>
                  <a:pt x="60864" y="1612167"/>
                  <a:pt x="47562" y="1524215"/>
                </a:cubicBezTo>
                <a:cubicBezTo>
                  <a:pt x="34260" y="1436263"/>
                  <a:pt x="22899" y="1352238"/>
                  <a:pt x="15732" y="1231407"/>
                </a:cubicBezTo>
                <a:cubicBezTo>
                  <a:pt x="8565" y="1110576"/>
                  <a:pt x="-7983" y="937217"/>
                  <a:pt x="4561" y="799228"/>
                </a:cubicBezTo>
                <a:cubicBezTo>
                  <a:pt x="17105" y="661239"/>
                  <a:pt x="47020" y="510378"/>
                  <a:pt x="90996" y="403471"/>
                </a:cubicBezTo>
                <a:cubicBezTo>
                  <a:pt x="134972" y="296564"/>
                  <a:pt x="192594" y="223886"/>
                  <a:pt x="268417" y="157783"/>
                </a:cubicBezTo>
                <a:cubicBezTo>
                  <a:pt x="344240" y="91680"/>
                  <a:pt x="454055" y="25461"/>
                  <a:pt x="545935" y="6851"/>
                </a:cubicBezTo>
                <a:cubicBezTo>
                  <a:pt x="637815" y="-11759"/>
                  <a:pt x="737814" y="9597"/>
                  <a:pt x="819698" y="46125"/>
                </a:cubicBezTo>
                <a:cubicBezTo>
                  <a:pt x="901582" y="82654"/>
                  <a:pt x="984303" y="161162"/>
                  <a:pt x="1037241" y="226022"/>
                </a:cubicBezTo>
                <a:cubicBezTo>
                  <a:pt x="1090179" y="290883"/>
                  <a:pt x="1114957" y="362120"/>
                  <a:pt x="1137325" y="435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70957" y="5017827"/>
            <a:ext cx="3250715" cy="923330"/>
          </a:xfrm>
          <a:prstGeom prst="rect">
            <a:avLst/>
          </a:prstGeom>
          <a:noFill/>
        </p:spPr>
        <p:txBody>
          <a:bodyPr wrap="square" rtlCol="0">
            <a:spAutoFit/>
          </a:bodyPr>
          <a:lstStyle/>
          <a:p>
            <a:r>
              <a:rPr lang="en-US" dirty="0" smtClean="0"/>
              <a:t>Unstable swimming invariant manifold (blocking outward swimming)</a:t>
            </a:r>
            <a:endParaRPr lang="en-US" dirty="0"/>
          </a:p>
        </p:txBody>
      </p:sp>
      <p:cxnSp>
        <p:nvCxnSpPr>
          <p:cNvPr id="11" name="Straight Arrow Connector 10"/>
          <p:cNvCxnSpPr/>
          <p:nvPr/>
        </p:nvCxnSpPr>
        <p:spPr>
          <a:xfrm flipH="1" flipV="1">
            <a:off x="6469040" y="4039565"/>
            <a:ext cx="809758" cy="10465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1462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909" t="29218" r="22859" b="31247"/>
          <a:stretch/>
        </p:blipFill>
        <p:spPr>
          <a:xfrm>
            <a:off x="4071069" y="2003728"/>
            <a:ext cx="4405022" cy="2711395"/>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0.3</a:t>
            </a:r>
            <a:endParaRPr lang="en-US" sz="2400" dirty="0"/>
          </a:p>
        </p:txBody>
      </p:sp>
      <p:sp>
        <p:nvSpPr>
          <p:cNvPr id="5" name="Oval 4"/>
          <p:cNvSpPr/>
          <p:nvPr/>
        </p:nvSpPr>
        <p:spPr>
          <a:xfrm>
            <a:off x="6469040" y="4549334"/>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3" name="Freeform 2"/>
          <p:cNvSpPr/>
          <p:nvPr/>
        </p:nvSpPr>
        <p:spPr>
          <a:xfrm>
            <a:off x="6423533" y="2831156"/>
            <a:ext cx="1137325" cy="1759120"/>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325" h="1759120">
                <a:moveTo>
                  <a:pt x="95546" y="1759120"/>
                </a:moveTo>
                <a:cubicBezTo>
                  <a:pt x="67113" y="1687090"/>
                  <a:pt x="60864" y="1612167"/>
                  <a:pt x="47562" y="1524215"/>
                </a:cubicBezTo>
                <a:cubicBezTo>
                  <a:pt x="34260" y="1436263"/>
                  <a:pt x="22899" y="1352238"/>
                  <a:pt x="15732" y="1231407"/>
                </a:cubicBezTo>
                <a:cubicBezTo>
                  <a:pt x="8565" y="1110576"/>
                  <a:pt x="-7983" y="937217"/>
                  <a:pt x="4561" y="799228"/>
                </a:cubicBezTo>
                <a:cubicBezTo>
                  <a:pt x="17105" y="661239"/>
                  <a:pt x="47020" y="510378"/>
                  <a:pt x="90996" y="403471"/>
                </a:cubicBezTo>
                <a:cubicBezTo>
                  <a:pt x="134972" y="296564"/>
                  <a:pt x="192594" y="223886"/>
                  <a:pt x="268417" y="157783"/>
                </a:cubicBezTo>
                <a:cubicBezTo>
                  <a:pt x="344240" y="91680"/>
                  <a:pt x="454055" y="25461"/>
                  <a:pt x="545935" y="6851"/>
                </a:cubicBezTo>
                <a:cubicBezTo>
                  <a:pt x="637815" y="-11759"/>
                  <a:pt x="737814" y="9597"/>
                  <a:pt x="819698" y="46125"/>
                </a:cubicBezTo>
                <a:cubicBezTo>
                  <a:pt x="901582" y="82654"/>
                  <a:pt x="984303" y="161162"/>
                  <a:pt x="1037241" y="226022"/>
                </a:cubicBezTo>
                <a:cubicBezTo>
                  <a:pt x="1090179" y="290883"/>
                  <a:pt x="1114957" y="362120"/>
                  <a:pt x="1137325" y="435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98937" y="529278"/>
            <a:ext cx="3250715" cy="646331"/>
          </a:xfrm>
          <a:prstGeom prst="rect">
            <a:avLst/>
          </a:prstGeom>
          <a:noFill/>
        </p:spPr>
        <p:txBody>
          <a:bodyPr wrap="square" rtlCol="0">
            <a:spAutoFit/>
          </a:bodyPr>
          <a:lstStyle/>
          <a:p>
            <a:r>
              <a:rPr lang="en-US" dirty="0" smtClean="0"/>
              <a:t>Stable swimming invariant manifold of top fixed point</a:t>
            </a:r>
            <a:endParaRPr lang="en-US" dirty="0"/>
          </a:p>
        </p:txBody>
      </p:sp>
      <p:cxnSp>
        <p:nvCxnSpPr>
          <p:cNvPr id="11" name="Straight Arrow Connector 10"/>
          <p:cNvCxnSpPr/>
          <p:nvPr/>
        </p:nvCxnSpPr>
        <p:spPr>
          <a:xfrm>
            <a:off x="5032923" y="1216628"/>
            <a:ext cx="938799" cy="11597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rot="10800000">
            <a:off x="4923537" y="2112874"/>
            <a:ext cx="1137325" cy="1759120"/>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325" h="1759120">
                <a:moveTo>
                  <a:pt x="95546" y="1759120"/>
                </a:moveTo>
                <a:cubicBezTo>
                  <a:pt x="67113" y="1687090"/>
                  <a:pt x="60864" y="1612167"/>
                  <a:pt x="47562" y="1524215"/>
                </a:cubicBezTo>
                <a:cubicBezTo>
                  <a:pt x="34260" y="1436263"/>
                  <a:pt x="22899" y="1352238"/>
                  <a:pt x="15732" y="1231407"/>
                </a:cubicBezTo>
                <a:cubicBezTo>
                  <a:pt x="8565" y="1110576"/>
                  <a:pt x="-7983" y="937217"/>
                  <a:pt x="4561" y="799228"/>
                </a:cubicBezTo>
                <a:cubicBezTo>
                  <a:pt x="17105" y="661239"/>
                  <a:pt x="47020" y="510378"/>
                  <a:pt x="90996" y="403471"/>
                </a:cubicBezTo>
                <a:cubicBezTo>
                  <a:pt x="134972" y="296564"/>
                  <a:pt x="192594" y="223886"/>
                  <a:pt x="268417" y="157783"/>
                </a:cubicBezTo>
                <a:cubicBezTo>
                  <a:pt x="344240" y="91680"/>
                  <a:pt x="454055" y="25461"/>
                  <a:pt x="545935" y="6851"/>
                </a:cubicBezTo>
                <a:cubicBezTo>
                  <a:pt x="637815" y="-11759"/>
                  <a:pt x="737814" y="9597"/>
                  <a:pt x="819698" y="46125"/>
                </a:cubicBezTo>
                <a:cubicBezTo>
                  <a:pt x="901582" y="82654"/>
                  <a:pt x="984303" y="161162"/>
                  <a:pt x="1037241" y="226022"/>
                </a:cubicBezTo>
                <a:cubicBezTo>
                  <a:pt x="1090179" y="290883"/>
                  <a:pt x="1114957" y="362120"/>
                  <a:pt x="1137325" y="435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924370" y="2030841"/>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1884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7000" t="28638" r="23131" b="30203"/>
          <a:stretch/>
        </p:blipFill>
        <p:spPr>
          <a:xfrm>
            <a:off x="4079019" y="1963972"/>
            <a:ext cx="4373218" cy="2822713"/>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0.3</a:t>
            </a:r>
            <a:endParaRPr lang="en-US" sz="2400" dirty="0"/>
          </a:p>
        </p:txBody>
      </p:sp>
      <p:grpSp>
        <p:nvGrpSpPr>
          <p:cNvPr id="5" name="Group 4"/>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6469040" y="4549334"/>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423533" y="2831156"/>
            <a:ext cx="1137325" cy="1759120"/>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325" h="1759120">
                <a:moveTo>
                  <a:pt x="95546" y="1759120"/>
                </a:moveTo>
                <a:cubicBezTo>
                  <a:pt x="67113" y="1687090"/>
                  <a:pt x="60864" y="1612167"/>
                  <a:pt x="47562" y="1524215"/>
                </a:cubicBezTo>
                <a:cubicBezTo>
                  <a:pt x="34260" y="1436263"/>
                  <a:pt x="22899" y="1352238"/>
                  <a:pt x="15732" y="1231407"/>
                </a:cubicBezTo>
                <a:cubicBezTo>
                  <a:pt x="8565" y="1110576"/>
                  <a:pt x="-7983" y="937217"/>
                  <a:pt x="4561" y="799228"/>
                </a:cubicBezTo>
                <a:cubicBezTo>
                  <a:pt x="17105" y="661239"/>
                  <a:pt x="47020" y="510378"/>
                  <a:pt x="90996" y="403471"/>
                </a:cubicBezTo>
                <a:cubicBezTo>
                  <a:pt x="134972" y="296564"/>
                  <a:pt x="192594" y="223886"/>
                  <a:pt x="268417" y="157783"/>
                </a:cubicBezTo>
                <a:cubicBezTo>
                  <a:pt x="344240" y="91680"/>
                  <a:pt x="454055" y="25461"/>
                  <a:pt x="545935" y="6851"/>
                </a:cubicBezTo>
                <a:cubicBezTo>
                  <a:pt x="637815" y="-11759"/>
                  <a:pt x="737814" y="9597"/>
                  <a:pt x="819698" y="46125"/>
                </a:cubicBezTo>
                <a:cubicBezTo>
                  <a:pt x="901582" y="82654"/>
                  <a:pt x="984303" y="161162"/>
                  <a:pt x="1037241" y="226022"/>
                </a:cubicBezTo>
                <a:cubicBezTo>
                  <a:pt x="1090179" y="290883"/>
                  <a:pt x="1114957" y="362120"/>
                  <a:pt x="1137325" y="435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0800000" flipV="1">
            <a:off x="4923537" y="2835626"/>
            <a:ext cx="1137325" cy="1759120"/>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7325" h="1759120">
                <a:moveTo>
                  <a:pt x="95546" y="1759120"/>
                </a:moveTo>
                <a:cubicBezTo>
                  <a:pt x="67113" y="1687090"/>
                  <a:pt x="60864" y="1612167"/>
                  <a:pt x="47562" y="1524215"/>
                </a:cubicBezTo>
                <a:cubicBezTo>
                  <a:pt x="34260" y="1436263"/>
                  <a:pt x="22899" y="1352238"/>
                  <a:pt x="15732" y="1231407"/>
                </a:cubicBezTo>
                <a:cubicBezTo>
                  <a:pt x="8565" y="1110576"/>
                  <a:pt x="-7983" y="937217"/>
                  <a:pt x="4561" y="799228"/>
                </a:cubicBezTo>
                <a:cubicBezTo>
                  <a:pt x="17105" y="661239"/>
                  <a:pt x="47020" y="510378"/>
                  <a:pt x="90996" y="403471"/>
                </a:cubicBezTo>
                <a:cubicBezTo>
                  <a:pt x="134972" y="296564"/>
                  <a:pt x="192594" y="223886"/>
                  <a:pt x="268417" y="157783"/>
                </a:cubicBezTo>
                <a:cubicBezTo>
                  <a:pt x="344240" y="91680"/>
                  <a:pt x="454055" y="25461"/>
                  <a:pt x="545935" y="6851"/>
                </a:cubicBezTo>
                <a:cubicBezTo>
                  <a:pt x="637815" y="-11759"/>
                  <a:pt x="737814" y="9597"/>
                  <a:pt x="819698" y="46125"/>
                </a:cubicBezTo>
                <a:cubicBezTo>
                  <a:pt x="901582" y="82654"/>
                  <a:pt x="984303" y="161162"/>
                  <a:pt x="1037241" y="226022"/>
                </a:cubicBezTo>
                <a:cubicBezTo>
                  <a:pt x="1090179" y="290883"/>
                  <a:pt x="1114957" y="362120"/>
                  <a:pt x="1137325" y="435288"/>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924370" y="4549529"/>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144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306" t="28522" r="15696" b="26260"/>
          <a:stretch/>
        </p:blipFill>
        <p:spPr>
          <a:xfrm>
            <a:off x="2965837" y="1956021"/>
            <a:ext cx="6138406" cy="3101010"/>
          </a:xfrm>
          <a:prstGeom prst="rect">
            <a:avLst/>
          </a:prstGeom>
        </p:spPr>
      </p:pic>
      <p:sp>
        <p:nvSpPr>
          <p:cNvPr id="4" name="TextBox 3"/>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0.4</a:t>
            </a:r>
            <a:endParaRPr lang="en-US" sz="2400" dirty="0"/>
          </a:p>
        </p:txBody>
      </p:sp>
      <p:grpSp>
        <p:nvGrpSpPr>
          <p:cNvPr id="5" name="Group 4"/>
          <p:cNvGrpSpPr/>
          <p:nvPr/>
        </p:nvGrpSpPr>
        <p:grpSpPr>
          <a:xfrm>
            <a:off x="3368901" y="2049219"/>
            <a:ext cx="6004112" cy="2634061"/>
            <a:chOff x="3341604" y="1003318"/>
            <a:chExt cx="6004112" cy="2634061"/>
          </a:xfrm>
        </p:grpSpPr>
        <p:cxnSp>
          <p:nvCxnSpPr>
            <p:cNvPr id="6" name="Straight Connector 5"/>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a:xfrm>
            <a:off x="6545690" y="4549334"/>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528538" y="3097394"/>
            <a:ext cx="780401" cy="1487406"/>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 name="connsiteX0" fmla="*/ 80879 w 1122658"/>
              <a:gd name="connsiteY0" fmla="*/ 1759120 h 1759120"/>
              <a:gd name="connsiteX1" fmla="*/ 32895 w 1122658"/>
              <a:gd name="connsiteY1" fmla="*/ 1524215 h 1759120"/>
              <a:gd name="connsiteX2" fmla="*/ 1065 w 1122658"/>
              <a:gd name="connsiteY2" fmla="*/ 1231407 h 1759120"/>
              <a:gd name="connsiteX3" fmla="*/ 72026 w 1122658"/>
              <a:gd name="connsiteY3" fmla="*/ 864933 h 1759120"/>
              <a:gd name="connsiteX4" fmla="*/ 76329 w 1122658"/>
              <a:gd name="connsiteY4" fmla="*/ 403471 h 1759120"/>
              <a:gd name="connsiteX5" fmla="*/ 253750 w 1122658"/>
              <a:gd name="connsiteY5" fmla="*/ 157783 h 1759120"/>
              <a:gd name="connsiteX6" fmla="*/ 531268 w 1122658"/>
              <a:gd name="connsiteY6" fmla="*/ 6851 h 1759120"/>
              <a:gd name="connsiteX7" fmla="*/ 805031 w 1122658"/>
              <a:gd name="connsiteY7" fmla="*/ 46125 h 1759120"/>
              <a:gd name="connsiteX8" fmla="*/ 1022574 w 1122658"/>
              <a:gd name="connsiteY8" fmla="*/ 226022 h 1759120"/>
              <a:gd name="connsiteX9" fmla="*/ 1122658 w 1122658"/>
              <a:gd name="connsiteY9" fmla="*/ 435288 h 1759120"/>
              <a:gd name="connsiteX0" fmla="*/ 48967 w 1090746"/>
              <a:gd name="connsiteY0" fmla="*/ 1759120 h 1759120"/>
              <a:gd name="connsiteX1" fmla="*/ 983 w 1090746"/>
              <a:gd name="connsiteY1" fmla="*/ 1524215 h 1759120"/>
              <a:gd name="connsiteX2" fmla="*/ 18433 w 1090746"/>
              <a:gd name="connsiteY2" fmla="*/ 1291637 h 1759120"/>
              <a:gd name="connsiteX3" fmla="*/ 40114 w 1090746"/>
              <a:gd name="connsiteY3" fmla="*/ 864933 h 1759120"/>
              <a:gd name="connsiteX4" fmla="*/ 44417 w 1090746"/>
              <a:gd name="connsiteY4" fmla="*/ 403471 h 1759120"/>
              <a:gd name="connsiteX5" fmla="*/ 221838 w 1090746"/>
              <a:gd name="connsiteY5" fmla="*/ 157783 h 1759120"/>
              <a:gd name="connsiteX6" fmla="*/ 499356 w 1090746"/>
              <a:gd name="connsiteY6" fmla="*/ 6851 h 1759120"/>
              <a:gd name="connsiteX7" fmla="*/ 773119 w 1090746"/>
              <a:gd name="connsiteY7" fmla="*/ 46125 h 1759120"/>
              <a:gd name="connsiteX8" fmla="*/ 990662 w 1090746"/>
              <a:gd name="connsiteY8" fmla="*/ 226022 h 1759120"/>
              <a:gd name="connsiteX9" fmla="*/ 1090746 w 1090746"/>
              <a:gd name="connsiteY9" fmla="*/ 435288 h 1759120"/>
              <a:gd name="connsiteX0" fmla="*/ 37812 w 1079591"/>
              <a:gd name="connsiteY0" fmla="*/ 1759120 h 1759120"/>
              <a:gd name="connsiteX1" fmla="*/ 170518 w 1079591"/>
              <a:gd name="connsiteY1" fmla="*/ 1431132 h 1759120"/>
              <a:gd name="connsiteX2" fmla="*/ 7278 w 1079591"/>
              <a:gd name="connsiteY2" fmla="*/ 1291637 h 1759120"/>
              <a:gd name="connsiteX3" fmla="*/ 28959 w 1079591"/>
              <a:gd name="connsiteY3" fmla="*/ 864933 h 1759120"/>
              <a:gd name="connsiteX4" fmla="*/ 33262 w 1079591"/>
              <a:gd name="connsiteY4" fmla="*/ 403471 h 1759120"/>
              <a:gd name="connsiteX5" fmla="*/ 210683 w 1079591"/>
              <a:gd name="connsiteY5" fmla="*/ 157783 h 1759120"/>
              <a:gd name="connsiteX6" fmla="*/ 488201 w 1079591"/>
              <a:gd name="connsiteY6" fmla="*/ 6851 h 1759120"/>
              <a:gd name="connsiteX7" fmla="*/ 761964 w 1079591"/>
              <a:gd name="connsiteY7" fmla="*/ 46125 h 1759120"/>
              <a:gd name="connsiteX8" fmla="*/ 979507 w 1079591"/>
              <a:gd name="connsiteY8" fmla="*/ 226022 h 1759120"/>
              <a:gd name="connsiteX9" fmla="*/ 1079591 w 1079591"/>
              <a:gd name="connsiteY9" fmla="*/ 435288 h 1759120"/>
              <a:gd name="connsiteX0" fmla="*/ 59608 w 1101387"/>
              <a:gd name="connsiteY0" fmla="*/ 1759120 h 1759120"/>
              <a:gd name="connsiteX1" fmla="*/ 673 w 1101387"/>
              <a:gd name="connsiteY1" fmla="*/ 1365426 h 1759120"/>
              <a:gd name="connsiteX2" fmla="*/ 29074 w 1101387"/>
              <a:gd name="connsiteY2" fmla="*/ 1291637 h 1759120"/>
              <a:gd name="connsiteX3" fmla="*/ 50755 w 1101387"/>
              <a:gd name="connsiteY3" fmla="*/ 864933 h 1759120"/>
              <a:gd name="connsiteX4" fmla="*/ 55058 w 1101387"/>
              <a:gd name="connsiteY4" fmla="*/ 403471 h 1759120"/>
              <a:gd name="connsiteX5" fmla="*/ 232479 w 1101387"/>
              <a:gd name="connsiteY5" fmla="*/ 157783 h 1759120"/>
              <a:gd name="connsiteX6" fmla="*/ 509997 w 1101387"/>
              <a:gd name="connsiteY6" fmla="*/ 6851 h 1759120"/>
              <a:gd name="connsiteX7" fmla="*/ 783760 w 1101387"/>
              <a:gd name="connsiteY7" fmla="*/ 46125 h 1759120"/>
              <a:gd name="connsiteX8" fmla="*/ 1001303 w 1101387"/>
              <a:gd name="connsiteY8" fmla="*/ 226022 h 1759120"/>
              <a:gd name="connsiteX9" fmla="*/ 1101387 w 1101387"/>
              <a:gd name="connsiteY9" fmla="*/ 435288 h 1759120"/>
              <a:gd name="connsiteX0" fmla="*/ 103007 w 1144786"/>
              <a:gd name="connsiteY0" fmla="*/ 1759120 h 1759120"/>
              <a:gd name="connsiteX1" fmla="*/ 44072 w 1144786"/>
              <a:gd name="connsiteY1" fmla="*/ 1365426 h 1759120"/>
              <a:gd name="connsiteX2" fmla="*/ 1292 w 1144786"/>
              <a:gd name="connsiteY2" fmla="*/ 919306 h 1759120"/>
              <a:gd name="connsiteX3" fmla="*/ 94154 w 1144786"/>
              <a:gd name="connsiteY3" fmla="*/ 864933 h 1759120"/>
              <a:gd name="connsiteX4" fmla="*/ 98457 w 1144786"/>
              <a:gd name="connsiteY4" fmla="*/ 403471 h 1759120"/>
              <a:gd name="connsiteX5" fmla="*/ 275878 w 1144786"/>
              <a:gd name="connsiteY5" fmla="*/ 157783 h 1759120"/>
              <a:gd name="connsiteX6" fmla="*/ 553396 w 1144786"/>
              <a:gd name="connsiteY6" fmla="*/ 6851 h 1759120"/>
              <a:gd name="connsiteX7" fmla="*/ 827159 w 1144786"/>
              <a:gd name="connsiteY7" fmla="*/ 46125 h 1759120"/>
              <a:gd name="connsiteX8" fmla="*/ 1044702 w 1144786"/>
              <a:gd name="connsiteY8" fmla="*/ 226022 h 1759120"/>
              <a:gd name="connsiteX9" fmla="*/ 1144786 w 1144786"/>
              <a:gd name="connsiteY9" fmla="*/ 435288 h 1759120"/>
              <a:gd name="connsiteX0" fmla="*/ 103193 w 1144972"/>
              <a:gd name="connsiteY0" fmla="*/ 1759120 h 1759120"/>
              <a:gd name="connsiteX1" fmla="*/ 44258 w 1144972"/>
              <a:gd name="connsiteY1" fmla="*/ 1365426 h 1759120"/>
              <a:gd name="connsiteX2" fmla="*/ 1478 w 1144972"/>
              <a:gd name="connsiteY2" fmla="*/ 919306 h 1759120"/>
              <a:gd name="connsiteX3" fmla="*/ 98643 w 1144972"/>
              <a:gd name="connsiteY3" fmla="*/ 403471 h 1759120"/>
              <a:gd name="connsiteX4" fmla="*/ 276064 w 1144972"/>
              <a:gd name="connsiteY4" fmla="*/ 157783 h 1759120"/>
              <a:gd name="connsiteX5" fmla="*/ 553582 w 1144972"/>
              <a:gd name="connsiteY5" fmla="*/ 6851 h 1759120"/>
              <a:gd name="connsiteX6" fmla="*/ 827345 w 1144972"/>
              <a:gd name="connsiteY6" fmla="*/ 46125 h 1759120"/>
              <a:gd name="connsiteX7" fmla="*/ 1044888 w 1144972"/>
              <a:gd name="connsiteY7" fmla="*/ 226022 h 1759120"/>
              <a:gd name="connsiteX8" fmla="*/ 1144972 w 1144972"/>
              <a:gd name="connsiteY8" fmla="*/ 435288 h 1759120"/>
              <a:gd name="connsiteX0" fmla="*/ 106039 w 1147818"/>
              <a:gd name="connsiteY0" fmla="*/ 1759120 h 1759120"/>
              <a:gd name="connsiteX1" fmla="*/ 47104 w 1147818"/>
              <a:gd name="connsiteY1" fmla="*/ 1365426 h 1759120"/>
              <a:gd name="connsiteX2" fmla="*/ 4324 w 1147818"/>
              <a:gd name="connsiteY2" fmla="*/ 919306 h 1759120"/>
              <a:gd name="connsiteX3" fmla="*/ 156243 w 1147818"/>
              <a:gd name="connsiteY3" fmla="*/ 507505 h 1759120"/>
              <a:gd name="connsiteX4" fmla="*/ 278910 w 1147818"/>
              <a:gd name="connsiteY4" fmla="*/ 157783 h 1759120"/>
              <a:gd name="connsiteX5" fmla="*/ 556428 w 1147818"/>
              <a:gd name="connsiteY5" fmla="*/ 6851 h 1759120"/>
              <a:gd name="connsiteX6" fmla="*/ 830191 w 1147818"/>
              <a:gd name="connsiteY6" fmla="*/ 46125 h 1759120"/>
              <a:gd name="connsiteX7" fmla="*/ 1047734 w 1147818"/>
              <a:gd name="connsiteY7" fmla="*/ 226022 h 1759120"/>
              <a:gd name="connsiteX8" fmla="*/ 1147818 w 1147818"/>
              <a:gd name="connsiteY8" fmla="*/ 435288 h 1759120"/>
              <a:gd name="connsiteX0" fmla="*/ 105114 w 1146893"/>
              <a:gd name="connsiteY0" fmla="*/ 1759120 h 1759120"/>
              <a:gd name="connsiteX1" fmla="*/ 46179 w 1146893"/>
              <a:gd name="connsiteY1" fmla="*/ 1365426 h 1759120"/>
              <a:gd name="connsiteX2" fmla="*/ 3399 w 1146893"/>
              <a:gd name="connsiteY2" fmla="*/ 919306 h 1759120"/>
              <a:gd name="connsiteX3" fmla="*/ 138891 w 1146893"/>
              <a:gd name="connsiteY3" fmla="*/ 502029 h 1759120"/>
              <a:gd name="connsiteX4" fmla="*/ 277985 w 1146893"/>
              <a:gd name="connsiteY4" fmla="*/ 157783 h 1759120"/>
              <a:gd name="connsiteX5" fmla="*/ 555503 w 1146893"/>
              <a:gd name="connsiteY5" fmla="*/ 6851 h 1759120"/>
              <a:gd name="connsiteX6" fmla="*/ 829266 w 1146893"/>
              <a:gd name="connsiteY6" fmla="*/ 46125 h 1759120"/>
              <a:gd name="connsiteX7" fmla="*/ 1046809 w 1146893"/>
              <a:gd name="connsiteY7" fmla="*/ 226022 h 1759120"/>
              <a:gd name="connsiteX8" fmla="*/ 1146893 w 1146893"/>
              <a:gd name="connsiteY8" fmla="*/ 435288 h 1759120"/>
              <a:gd name="connsiteX0" fmla="*/ 105114 w 1146893"/>
              <a:gd name="connsiteY0" fmla="*/ 1770187 h 1770187"/>
              <a:gd name="connsiteX1" fmla="*/ 46179 w 1146893"/>
              <a:gd name="connsiteY1" fmla="*/ 1376493 h 1770187"/>
              <a:gd name="connsiteX2" fmla="*/ 3399 w 1146893"/>
              <a:gd name="connsiteY2" fmla="*/ 930373 h 1770187"/>
              <a:gd name="connsiteX3" fmla="*/ 138891 w 1146893"/>
              <a:gd name="connsiteY3" fmla="*/ 513096 h 1770187"/>
              <a:gd name="connsiteX4" fmla="*/ 360116 w 1146893"/>
              <a:gd name="connsiteY4" fmla="*/ 322163 h 1770187"/>
              <a:gd name="connsiteX5" fmla="*/ 555503 w 1146893"/>
              <a:gd name="connsiteY5" fmla="*/ 17918 h 1770187"/>
              <a:gd name="connsiteX6" fmla="*/ 829266 w 1146893"/>
              <a:gd name="connsiteY6" fmla="*/ 57192 h 1770187"/>
              <a:gd name="connsiteX7" fmla="*/ 1046809 w 1146893"/>
              <a:gd name="connsiteY7" fmla="*/ 237089 h 1770187"/>
              <a:gd name="connsiteX8" fmla="*/ 1146893 w 1146893"/>
              <a:gd name="connsiteY8" fmla="*/ 446355 h 1770187"/>
              <a:gd name="connsiteX0" fmla="*/ 105114 w 1046809"/>
              <a:gd name="connsiteY0" fmla="*/ 1770187 h 1770187"/>
              <a:gd name="connsiteX1" fmla="*/ 46179 w 1046809"/>
              <a:gd name="connsiteY1" fmla="*/ 1376493 h 1770187"/>
              <a:gd name="connsiteX2" fmla="*/ 3399 w 1046809"/>
              <a:gd name="connsiteY2" fmla="*/ 930373 h 1770187"/>
              <a:gd name="connsiteX3" fmla="*/ 138891 w 1046809"/>
              <a:gd name="connsiteY3" fmla="*/ 513096 h 1770187"/>
              <a:gd name="connsiteX4" fmla="*/ 360116 w 1046809"/>
              <a:gd name="connsiteY4" fmla="*/ 322163 h 1770187"/>
              <a:gd name="connsiteX5" fmla="*/ 555503 w 1046809"/>
              <a:gd name="connsiteY5" fmla="*/ 17918 h 1770187"/>
              <a:gd name="connsiteX6" fmla="*/ 829266 w 1046809"/>
              <a:gd name="connsiteY6" fmla="*/ 57192 h 1770187"/>
              <a:gd name="connsiteX7" fmla="*/ 1046809 w 1046809"/>
              <a:gd name="connsiteY7" fmla="*/ 237089 h 1770187"/>
              <a:gd name="connsiteX0" fmla="*/ 105114 w 829266"/>
              <a:gd name="connsiteY0" fmla="*/ 1770187 h 1770187"/>
              <a:gd name="connsiteX1" fmla="*/ 46179 w 829266"/>
              <a:gd name="connsiteY1" fmla="*/ 1376493 h 1770187"/>
              <a:gd name="connsiteX2" fmla="*/ 3399 w 829266"/>
              <a:gd name="connsiteY2" fmla="*/ 930373 h 1770187"/>
              <a:gd name="connsiteX3" fmla="*/ 138891 w 829266"/>
              <a:gd name="connsiteY3" fmla="*/ 513096 h 1770187"/>
              <a:gd name="connsiteX4" fmla="*/ 360116 w 829266"/>
              <a:gd name="connsiteY4" fmla="*/ 322163 h 1770187"/>
              <a:gd name="connsiteX5" fmla="*/ 555503 w 829266"/>
              <a:gd name="connsiteY5" fmla="*/ 17918 h 1770187"/>
              <a:gd name="connsiteX6" fmla="*/ 829266 w 829266"/>
              <a:gd name="connsiteY6" fmla="*/ 57192 h 1770187"/>
              <a:gd name="connsiteX0" fmla="*/ 105114 w 829266"/>
              <a:gd name="connsiteY0" fmla="*/ 1717046 h 1717046"/>
              <a:gd name="connsiteX1" fmla="*/ 46179 w 829266"/>
              <a:gd name="connsiteY1" fmla="*/ 1323352 h 1717046"/>
              <a:gd name="connsiteX2" fmla="*/ 3399 w 829266"/>
              <a:gd name="connsiteY2" fmla="*/ 877232 h 1717046"/>
              <a:gd name="connsiteX3" fmla="*/ 138891 w 829266"/>
              <a:gd name="connsiteY3" fmla="*/ 459955 h 1717046"/>
              <a:gd name="connsiteX4" fmla="*/ 360116 w 829266"/>
              <a:gd name="connsiteY4" fmla="*/ 269022 h 1717046"/>
              <a:gd name="connsiteX5" fmla="*/ 604782 w 829266"/>
              <a:gd name="connsiteY5" fmla="*/ 233074 h 1717046"/>
              <a:gd name="connsiteX6" fmla="*/ 829266 w 829266"/>
              <a:gd name="connsiteY6" fmla="*/ 4051 h 1717046"/>
              <a:gd name="connsiteX0" fmla="*/ 105114 w 774512"/>
              <a:gd name="connsiteY0" fmla="*/ 1492882 h 1492882"/>
              <a:gd name="connsiteX1" fmla="*/ 46179 w 774512"/>
              <a:gd name="connsiteY1" fmla="*/ 1099188 h 1492882"/>
              <a:gd name="connsiteX2" fmla="*/ 3399 w 774512"/>
              <a:gd name="connsiteY2" fmla="*/ 653068 h 1492882"/>
              <a:gd name="connsiteX3" fmla="*/ 138891 w 774512"/>
              <a:gd name="connsiteY3" fmla="*/ 235791 h 1492882"/>
              <a:gd name="connsiteX4" fmla="*/ 360116 w 774512"/>
              <a:gd name="connsiteY4" fmla="*/ 44858 h 1492882"/>
              <a:gd name="connsiteX5" fmla="*/ 604782 w 774512"/>
              <a:gd name="connsiteY5" fmla="*/ 8910 h 1492882"/>
              <a:gd name="connsiteX6" fmla="*/ 774512 w 774512"/>
              <a:gd name="connsiteY6" fmla="*/ 174120 h 1492882"/>
              <a:gd name="connsiteX0" fmla="*/ 112257 w 781655"/>
              <a:gd name="connsiteY0" fmla="*/ 1492882 h 1492882"/>
              <a:gd name="connsiteX1" fmla="*/ 20470 w 781655"/>
              <a:gd name="connsiteY1" fmla="*/ 1088237 h 1492882"/>
              <a:gd name="connsiteX2" fmla="*/ 10542 w 781655"/>
              <a:gd name="connsiteY2" fmla="*/ 653068 h 1492882"/>
              <a:gd name="connsiteX3" fmla="*/ 146034 w 781655"/>
              <a:gd name="connsiteY3" fmla="*/ 235791 h 1492882"/>
              <a:gd name="connsiteX4" fmla="*/ 367259 w 781655"/>
              <a:gd name="connsiteY4" fmla="*/ 44858 h 1492882"/>
              <a:gd name="connsiteX5" fmla="*/ 611925 w 781655"/>
              <a:gd name="connsiteY5" fmla="*/ 8910 h 1492882"/>
              <a:gd name="connsiteX6" fmla="*/ 781655 w 781655"/>
              <a:gd name="connsiteY6" fmla="*/ 174120 h 1492882"/>
              <a:gd name="connsiteX0" fmla="*/ 78151 w 780401"/>
              <a:gd name="connsiteY0" fmla="*/ 1487406 h 1487406"/>
              <a:gd name="connsiteX1" fmla="*/ 19216 w 780401"/>
              <a:gd name="connsiteY1" fmla="*/ 1088237 h 1487406"/>
              <a:gd name="connsiteX2" fmla="*/ 9288 w 780401"/>
              <a:gd name="connsiteY2" fmla="*/ 653068 h 1487406"/>
              <a:gd name="connsiteX3" fmla="*/ 144780 w 780401"/>
              <a:gd name="connsiteY3" fmla="*/ 235791 h 1487406"/>
              <a:gd name="connsiteX4" fmla="*/ 366005 w 780401"/>
              <a:gd name="connsiteY4" fmla="*/ 44858 h 1487406"/>
              <a:gd name="connsiteX5" fmla="*/ 610671 w 780401"/>
              <a:gd name="connsiteY5" fmla="*/ 8910 h 1487406"/>
              <a:gd name="connsiteX6" fmla="*/ 780401 w 780401"/>
              <a:gd name="connsiteY6" fmla="*/ 174120 h 14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401" h="1487406">
                <a:moveTo>
                  <a:pt x="78151" y="1487406"/>
                </a:moveTo>
                <a:cubicBezTo>
                  <a:pt x="49718" y="1415376"/>
                  <a:pt x="30693" y="1227293"/>
                  <a:pt x="19216" y="1088237"/>
                </a:cubicBezTo>
                <a:cubicBezTo>
                  <a:pt x="7739" y="949181"/>
                  <a:pt x="-11639" y="795142"/>
                  <a:pt x="9288" y="653068"/>
                </a:cubicBezTo>
                <a:cubicBezTo>
                  <a:pt x="30215" y="510994"/>
                  <a:pt x="85327" y="337159"/>
                  <a:pt x="144780" y="235791"/>
                </a:cubicBezTo>
                <a:cubicBezTo>
                  <a:pt x="204233" y="134423"/>
                  <a:pt x="288357" y="82671"/>
                  <a:pt x="366005" y="44858"/>
                </a:cubicBezTo>
                <a:cubicBezTo>
                  <a:pt x="443653" y="7045"/>
                  <a:pt x="541605" y="-12634"/>
                  <a:pt x="610671" y="8910"/>
                </a:cubicBezTo>
                <a:cubicBezTo>
                  <a:pt x="679737" y="30454"/>
                  <a:pt x="698517" y="137592"/>
                  <a:pt x="780401" y="1741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853195" y="4549529"/>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flipH="1">
            <a:off x="5180688" y="3129340"/>
            <a:ext cx="780401" cy="1487406"/>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 name="connsiteX0" fmla="*/ 80879 w 1122658"/>
              <a:gd name="connsiteY0" fmla="*/ 1759120 h 1759120"/>
              <a:gd name="connsiteX1" fmla="*/ 32895 w 1122658"/>
              <a:gd name="connsiteY1" fmla="*/ 1524215 h 1759120"/>
              <a:gd name="connsiteX2" fmla="*/ 1065 w 1122658"/>
              <a:gd name="connsiteY2" fmla="*/ 1231407 h 1759120"/>
              <a:gd name="connsiteX3" fmla="*/ 72026 w 1122658"/>
              <a:gd name="connsiteY3" fmla="*/ 864933 h 1759120"/>
              <a:gd name="connsiteX4" fmla="*/ 76329 w 1122658"/>
              <a:gd name="connsiteY4" fmla="*/ 403471 h 1759120"/>
              <a:gd name="connsiteX5" fmla="*/ 253750 w 1122658"/>
              <a:gd name="connsiteY5" fmla="*/ 157783 h 1759120"/>
              <a:gd name="connsiteX6" fmla="*/ 531268 w 1122658"/>
              <a:gd name="connsiteY6" fmla="*/ 6851 h 1759120"/>
              <a:gd name="connsiteX7" fmla="*/ 805031 w 1122658"/>
              <a:gd name="connsiteY7" fmla="*/ 46125 h 1759120"/>
              <a:gd name="connsiteX8" fmla="*/ 1022574 w 1122658"/>
              <a:gd name="connsiteY8" fmla="*/ 226022 h 1759120"/>
              <a:gd name="connsiteX9" fmla="*/ 1122658 w 1122658"/>
              <a:gd name="connsiteY9" fmla="*/ 435288 h 1759120"/>
              <a:gd name="connsiteX0" fmla="*/ 48967 w 1090746"/>
              <a:gd name="connsiteY0" fmla="*/ 1759120 h 1759120"/>
              <a:gd name="connsiteX1" fmla="*/ 983 w 1090746"/>
              <a:gd name="connsiteY1" fmla="*/ 1524215 h 1759120"/>
              <a:gd name="connsiteX2" fmla="*/ 18433 w 1090746"/>
              <a:gd name="connsiteY2" fmla="*/ 1291637 h 1759120"/>
              <a:gd name="connsiteX3" fmla="*/ 40114 w 1090746"/>
              <a:gd name="connsiteY3" fmla="*/ 864933 h 1759120"/>
              <a:gd name="connsiteX4" fmla="*/ 44417 w 1090746"/>
              <a:gd name="connsiteY4" fmla="*/ 403471 h 1759120"/>
              <a:gd name="connsiteX5" fmla="*/ 221838 w 1090746"/>
              <a:gd name="connsiteY5" fmla="*/ 157783 h 1759120"/>
              <a:gd name="connsiteX6" fmla="*/ 499356 w 1090746"/>
              <a:gd name="connsiteY6" fmla="*/ 6851 h 1759120"/>
              <a:gd name="connsiteX7" fmla="*/ 773119 w 1090746"/>
              <a:gd name="connsiteY7" fmla="*/ 46125 h 1759120"/>
              <a:gd name="connsiteX8" fmla="*/ 990662 w 1090746"/>
              <a:gd name="connsiteY8" fmla="*/ 226022 h 1759120"/>
              <a:gd name="connsiteX9" fmla="*/ 1090746 w 1090746"/>
              <a:gd name="connsiteY9" fmla="*/ 435288 h 1759120"/>
              <a:gd name="connsiteX0" fmla="*/ 37812 w 1079591"/>
              <a:gd name="connsiteY0" fmla="*/ 1759120 h 1759120"/>
              <a:gd name="connsiteX1" fmla="*/ 170518 w 1079591"/>
              <a:gd name="connsiteY1" fmla="*/ 1431132 h 1759120"/>
              <a:gd name="connsiteX2" fmla="*/ 7278 w 1079591"/>
              <a:gd name="connsiteY2" fmla="*/ 1291637 h 1759120"/>
              <a:gd name="connsiteX3" fmla="*/ 28959 w 1079591"/>
              <a:gd name="connsiteY3" fmla="*/ 864933 h 1759120"/>
              <a:gd name="connsiteX4" fmla="*/ 33262 w 1079591"/>
              <a:gd name="connsiteY4" fmla="*/ 403471 h 1759120"/>
              <a:gd name="connsiteX5" fmla="*/ 210683 w 1079591"/>
              <a:gd name="connsiteY5" fmla="*/ 157783 h 1759120"/>
              <a:gd name="connsiteX6" fmla="*/ 488201 w 1079591"/>
              <a:gd name="connsiteY6" fmla="*/ 6851 h 1759120"/>
              <a:gd name="connsiteX7" fmla="*/ 761964 w 1079591"/>
              <a:gd name="connsiteY7" fmla="*/ 46125 h 1759120"/>
              <a:gd name="connsiteX8" fmla="*/ 979507 w 1079591"/>
              <a:gd name="connsiteY8" fmla="*/ 226022 h 1759120"/>
              <a:gd name="connsiteX9" fmla="*/ 1079591 w 1079591"/>
              <a:gd name="connsiteY9" fmla="*/ 435288 h 1759120"/>
              <a:gd name="connsiteX0" fmla="*/ 59608 w 1101387"/>
              <a:gd name="connsiteY0" fmla="*/ 1759120 h 1759120"/>
              <a:gd name="connsiteX1" fmla="*/ 673 w 1101387"/>
              <a:gd name="connsiteY1" fmla="*/ 1365426 h 1759120"/>
              <a:gd name="connsiteX2" fmla="*/ 29074 w 1101387"/>
              <a:gd name="connsiteY2" fmla="*/ 1291637 h 1759120"/>
              <a:gd name="connsiteX3" fmla="*/ 50755 w 1101387"/>
              <a:gd name="connsiteY3" fmla="*/ 864933 h 1759120"/>
              <a:gd name="connsiteX4" fmla="*/ 55058 w 1101387"/>
              <a:gd name="connsiteY4" fmla="*/ 403471 h 1759120"/>
              <a:gd name="connsiteX5" fmla="*/ 232479 w 1101387"/>
              <a:gd name="connsiteY5" fmla="*/ 157783 h 1759120"/>
              <a:gd name="connsiteX6" fmla="*/ 509997 w 1101387"/>
              <a:gd name="connsiteY6" fmla="*/ 6851 h 1759120"/>
              <a:gd name="connsiteX7" fmla="*/ 783760 w 1101387"/>
              <a:gd name="connsiteY7" fmla="*/ 46125 h 1759120"/>
              <a:gd name="connsiteX8" fmla="*/ 1001303 w 1101387"/>
              <a:gd name="connsiteY8" fmla="*/ 226022 h 1759120"/>
              <a:gd name="connsiteX9" fmla="*/ 1101387 w 1101387"/>
              <a:gd name="connsiteY9" fmla="*/ 435288 h 1759120"/>
              <a:gd name="connsiteX0" fmla="*/ 103007 w 1144786"/>
              <a:gd name="connsiteY0" fmla="*/ 1759120 h 1759120"/>
              <a:gd name="connsiteX1" fmla="*/ 44072 w 1144786"/>
              <a:gd name="connsiteY1" fmla="*/ 1365426 h 1759120"/>
              <a:gd name="connsiteX2" fmla="*/ 1292 w 1144786"/>
              <a:gd name="connsiteY2" fmla="*/ 919306 h 1759120"/>
              <a:gd name="connsiteX3" fmla="*/ 94154 w 1144786"/>
              <a:gd name="connsiteY3" fmla="*/ 864933 h 1759120"/>
              <a:gd name="connsiteX4" fmla="*/ 98457 w 1144786"/>
              <a:gd name="connsiteY4" fmla="*/ 403471 h 1759120"/>
              <a:gd name="connsiteX5" fmla="*/ 275878 w 1144786"/>
              <a:gd name="connsiteY5" fmla="*/ 157783 h 1759120"/>
              <a:gd name="connsiteX6" fmla="*/ 553396 w 1144786"/>
              <a:gd name="connsiteY6" fmla="*/ 6851 h 1759120"/>
              <a:gd name="connsiteX7" fmla="*/ 827159 w 1144786"/>
              <a:gd name="connsiteY7" fmla="*/ 46125 h 1759120"/>
              <a:gd name="connsiteX8" fmla="*/ 1044702 w 1144786"/>
              <a:gd name="connsiteY8" fmla="*/ 226022 h 1759120"/>
              <a:gd name="connsiteX9" fmla="*/ 1144786 w 1144786"/>
              <a:gd name="connsiteY9" fmla="*/ 435288 h 1759120"/>
              <a:gd name="connsiteX0" fmla="*/ 103193 w 1144972"/>
              <a:gd name="connsiteY0" fmla="*/ 1759120 h 1759120"/>
              <a:gd name="connsiteX1" fmla="*/ 44258 w 1144972"/>
              <a:gd name="connsiteY1" fmla="*/ 1365426 h 1759120"/>
              <a:gd name="connsiteX2" fmla="*/ 1478 w 1144972"/>
              <a:gd name="connsiteY2" fmla="*/ 919306 h 1759120"/>
              <a:gd name="connsiteX3" fmla="*/ 98643 w 1144972"/>
              <a:gd name="connsiteY3" fmla="*/ 403471 h 1759120"/>
              <a:gd name="connsiteX4" fmla="*/ 276064 w 1144972"/>
              <a:gd name="connsiteY4" fmla="*/ 157783 h 1759120"/>
              <a:gd name="connsiteX5" fmla="*/ 553582 w 1144972"/>
              <a:gd name="connsiteY5" fmla="*/ 6851 h 1759120"/>
              <a:gd name="connsiteX6" fmla="*/ 827345 w 1144972"/>
              <a:gd name="connsiteY6" fmla="*/ 46125 h 1759120"/>
              <a:gd name="connsiteX7" fmla="*/ 1044888 w 1144972"/>
              <a:gd name="connsiteY7" fmla="*/ 226022 h 1759120"/>
              <a:gd name="connsiteX8" fmla="*/ 1144972 w 1144972"/>
              <a:gd name="connsiteY8" fmla="*/ 435288 h 1759120"/>
              <a:gd name="connsiteX0" fmla="*/ 106039 w 1147818"/>
              <a:gd name="connsiteY0" fmla="*/ 1759120 h 1759120"/>
              <a:gd name="connsiteX1" fmla="*/ 47104 w 1147818"/>
              <a:gd name="connsiteY1" fmla="*/ 1365426 h 1759120"/>
              <a:gd name="connsiteX2" fmla="*/ 4324 w 1147818"/>
              <a:gd name="connsiteY2" fmla="*/ 919306 h 1759120"/>
              <a:gd name="connsiteX3" fmla="*/ 156243 w 1147818"/>
              <a:gd name="connsiteY3" fmla="*/ 507505 h 1759120"/>
              <a:gd name="connsiteX4" fmla="*/ 278910 w 1147818"/>
              <a:gd name="connsiteY4" fmla="*/ 157783 h 1759120"/>
              <a:gd name="connsiteX5" fmla="*/ 556428 w 1147818"/>
              <a:gd name="connsiteY5" fmla="*/ 6851 h 1759120"/>
              <a:gd name="connsiteX6" fmla="*/ 830191 w 1147818"/>
              <a:gd name="connsiteY6" fmla="*/ 46125 h 1759120"/>
              <a:gd name="connsiteX7" fmla="*/ 1047734 w 1147818"/>
              <a:gd name="connsiteY7" fmla="*/ 226022 h 1759120"/>
              <a:gd name="connsiteX8" fmla="*/ 1147818 w 1147818"/>
              <a:gd name="connsiteY8" fmla="*/ 435288 h 1759120"/>
              <a:gd name="connsiteX0" fmla="*/ 105114 w 1146893"/>
              <a:gd name="connsiteY0" fmla="*/ 1759120 h 1759120"/>
              <a:gd name="connsiteX1" fmla="*/ 46179 w 1146893"/>
              <a:gd name="connsiteY1" fmla="*/ 1365426 h 1759120"/>
              <a:gd name="connsiteX2" fmla="*/ 3399 w 1146893"/>
              <a:gd name="connsiteY2" fmla="*/ 919306 h 1759120"/>
              <a:gd name="connsiteX3" fmla="*/ 138891 w 1146893"/>
              <a:gd name="connsiteY3" fmla="*/ 502029 h 1759120"/>
              <a:gd name="connsiteX4" fmla="*/ 277985 w 1146893"/>
              <a:gd name="connsiteY4" fmla="*/ 157783 h 1759120"/>
              <a:gd name="connsiteX5" fmla="*/ 555503 w 1146893"/>
              <a:gd name="connsiteY5" fmla="*/ 6851 h 1759120"/>
              <a:gd name="connsiteX6" fmla="*/ 829266 w 1146893"/>
              <a:gd name="connsiteY6" fmla="*/ 46125 h 1759120"/>
              <a:gd name="connsiteX7" fmla="*/ 1046809 w 1146893"/>
              <a:gd name="connsiteY7" fmla="*/ 226022 h 1759120"/>
              <a:gd name="connsiteX8" fmla="*/ 1146893 w 1146893"/>
              <a:gd name="connsiteY8" fmla="*/ 435288 h 1759120"/>
              <a:gd name="connsiteX0" fmla="*/ 105114 w 1146893"/>
              <a:gd name="connsiteY0" fmla="*/ 1770187 h 1770187"/>
              <a:gd name="connsiteX1" fmla="*/ 46179 w 1146893"/>
              <a:gd name="connsiteY1" fmla="*/ 1376493 h 1770187"/>
              <a:gd name="connsiteX2" fmla="*/ 3399 w 1146893"/>
              <a:gd name="connsiteY2" fmla="*/ 930373 h 1770187"/>
              <a:gd name="connsiteX3" fmla="*/ 138891 w 1146893"/>
              <a:gd name="connsiteY3" fmla="*/ 513096 h 1770187"/>
              <a:gd name="connsiteX4" fmla="*/ 360116 w 1146893"/>
              <a:gd name="connsiteY4" fmla="*/ 322163 h 1770187"/>
              <a:gd name="connsiteX5" fmla="*/ 555503 w 1146893"/>
              <a:gd name="connsiteY5" fmla="*/ 17918 h 1770187"/>
              <a:gd name="connsiteX6" fmla="*/ 829266 w 1146893"/>
              <a:gd name="connsiteY6" fmla="*/ 57192 h 1770187"/>
              <a:gd name="connsiteX7" fmla="*/ 1046809 w 1146893"/>
              <a:gd name="connsiteY7" fmla="*/ 237089 h 1770187"/>
              <a:gd name="connsiteX8" fmla="*/ 1146893 w 1146893"/>
              <a:gd name="connsiteY8" fmla="*/ 446355 h 1770187"/>
              <a:gd name="connsiteX0" fmla="*/ 105114 w 1046809"/>
              <a:gd name="connsiteY0" fmla="*/ 1770187 h 1770187"/>
              <a:gd name="connsiteX1" fmla="*/ 46179 w 1046809"/>
              <a:gd name="connsiteY1" fmla="*/ 1376493 h 1770187"/>
              <a:gd name="connsiteX2" fmla="*/ 3399 w 1046809"/>
              <a:gd name="connsiteY2" fmla="*/ 930373 h 1770187"/>
              <a:gd name="connsiteX3" fmla="*/ 138891 w 1046809"/>
              <a:gd name="connsiteY3" fmla="*/ 513096 h 1770187"/>
              <a:gd name="connsiteX4" fmla="*/ 360116 w 1046809"/>
              <a:gd name="connsiteY4" fmla="*/ 322163 h 1770187"/>
              <a:gd name="connsiteX5" fmla="*/ 555503 w 1046809"/>
              <a:gd name="connsiteY5" fmla="*/ 17918 h 1770187"/>
              <a:gd name="connsiteX6" fmla="*/ 829266 w 1046809"/>
              <a:gd name="connsiteY6" fmla="*/ 57192 h 1770187"/>
              <a:gd name="connsiteX7" fmla="*/ 1046809 w 1046809"/>
              <a:gd name="connsiteY7" fmla="*/ 237089 h 1770187"/>
              <a:gd name="connsiteX0" fmla="*/ 105114 w 829266"/>
              <a:gd name="connsiteY0" fmla="*/ 1770187 h 1770187"/>
              <a:gd name="connsiteX1" fmla="*/ 46179 w 829266"/>
              <a:gd name="connsiteY1" fmla="*/ 1376493 h 1770187"/>
              <a:gd name="connsiteX2" fmla="*/ 3399 w 829266"/>
              <a:gd name="connsiteY2" fmla="*/ 930373 h 1770187"/>
              <a:gd name="connsiteX3" fmla="*/ 138891 w 829266"/>
              <a:gd name="connsiteY3" fmla="*/ 513096 h 1770187"/>
              <a:gd name="connsiteX4" fmla="*/ 360116 w 829266"/>
              <a:gd name="connsiteY4" fmla="*/ 322163 h 1770187"/>
              <a:gd name="connsiteX5" fmla="*/ 555503 w 829266"/>
              <a:gd name="connsiteY5" fmla="*/ 17918 h 1770187"/>
              <a:gd name="connsiteX6" fmla="*/ 829266 w 829266"/>
              <a:gd name="connsiteY6" fmla="*/ 57192 h 1770187"/>
              <a:gd name="connsiteX0" fmla="*/ 105114 w 829266"/>
              <a:gd name="connsiteY0" fmla="*/ 1717046 h 1717046"/>
              <a:gd name="connsiteX1" fmla="*/ 46179 w 829266"/>
              <a:gd name="connsiteY1" fmla="*/ 1323352 h 1717046"/>
              <a:gd name="connsiteX2" fmla="*/ 3399 w 829266"/>
              <a:gd name="connsiteY2" fmla="*/ 877232 h 1717046"/>
              <a:gd name="connsiteX3" fmla="*/ 138891 w 829266"/>
              <a:gd name="connsiteY3" fmla="*/ 459955 h 1717046"/>
              <a:gd name="connsiteX4" fmla="*/ 360116 w 829266"/>
              <a:gd name="connsiteY4" fmla="*/ 269022 h 1717046"/>
              <a:gd name="connsiteX5" fmla="*/ 604782 w 829266"/>
              <a:gd name="connsiteY5" fmla="*/ 233074 h 1717046"/>
              <a:gd name="connsiteX6" fmla="*/ 829266 w 829266"/>
              <a:gd name="connsiteY6" fmla="*/ 4051 h 1717046"/>
              <a:gd name="connsiteX0" fmla="*/ 105114 w 774512"/>
              <a:gd name="connsiteY0" fmla="*/ 1492882 h 1492882"/>
              <a:gd name="connsiteX1" fmla="*/ 46179 w 774512"/>
              <a:gd name="connsiteY1" fmla="*/ 1099188 h 1492882"/>
              <a:gd name="connsiteX2" fmla="*/ 3399 w 774512"/>
              <a:gd name="connsiteY2" fmla="*/ 653068 h 1492882"/>
              <a:gd name="connsiteX3" fmla="*/ 138891 w 774512"/>
              <a:gd name="connsiteY3" fmla="*/ 235791 h 1492882"/>
              <a:gd name="connsiteX4" fmla="*/ 360116 w 774512"/>
              <a:gd name="connsiteY4" fmla="*/ 44858 h 1492882"/>
              <a:gd name="connsiteX5" fmla="*/ 604782 w 774512"/>
              <a:gd name="connsiteY5" fmla="*/ 8910 h 1492882"/>
              <a:gd name="connsiteX6" fmla="*/ 774512 w 774512"/>
              <a:gd name="connsiteY6" fmla="*/ 174120 h 1492882"/>
              <a:gd name="connsiteX0" fmla="*/ 112257 w 781655"/>
              <a:gd name="connsiteY0" fmla="*/ 1492882 h 1492882"/>
              <a:gd name="connsiteX1" fmla="*/ 20470 w 781655"/>
              <a:gd name="connsiteY1" fmla="*/ 1088237 h 1492882"/>
              <a:gd name="connsiteX2" fmla="*/ 10542 w 781655"/>
              <a:gd name="connsiteY2" fmla="*/ 653068 h 1492882"/>
              <a:gd name="connsiteX3" fmla="*/ 146034 w 781655"/>
              <a:gd name="connsiteY3" fmla="*/ 235791 h 1492882"/>
              <a:gd name="connsiteX4" fmla="*/ 367259 w 781655"/>
              <a:gd name="connsiteY4" fmla="*/ 44858 h 1492882"/>
              <a:gd name="connsiteX5" fmla="*/ 611925 w 781655"/>
              <a:gd name="connsiteY5" fmla="*/ 8910 h 1492882"/>
              <a:gd name="connsiteX6" fmla="*/ 781655 w 781655"/>
              <a:gd name="connsiteY6" fmla="*/ 174120 h 1492882"/>
              <a:gd name="connsiteX0" fmla="*/ 78151 w 780401"/>
              <a:gd name="connsiteY0" fmla="*/ 1487406 h 1487406"/>
              <a:gd name="connsiteX1" fmla="*/ 19216 w 780401"/>
              <a:gd name="connsiteY1" fmla="*/ 1088237 h 1487406"/>
              <a:gd name="connsiteX2" fmla="*/ 9288 w 780401"/>
              <a:gd name="connsiteY2" fmla="*/ 653068 h 1487406"/>
              <a:gd name="connsiteX3" fmla="*/ 144780 w 780401"/>
              <a:gd name="connsiteY3" fmla="*/ 235791 h 1487406"/>
              <a:gd name="connsiteX4" fmla="*/ 366005 w 780401"/>
              <a:gd name="connsiteY4" fmla="*/ 44858 h 1487406"/>
              <a:gd name="connsiteX5" fmla="*/ 610671 w 780401"/>
              <a:gd name="connsiteY5" fmla="*/ 8910 h 1487406"/>
              <a:gd name="connsiteX6" fmla="*/ 780401 w 780401"/>
              <a:gd name="connsiteY6" fmla="*/ 174120 h 14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401" h="1487406">
                <a:moveTo>
                  <a:pt x="78151" y="1487406"/>
                </a:moveTo>
                <a:cubicBezTo>
                  <a:pt x="49718" y="1415376"/>
                  <a:pt x="30693" y="1227293"/>
                  <a:pt x="19216" y="1088237"/>
                </a:cubicBezTo>
                <a:cubicBezTo>
                  <a:pt x="7739" y="949181"/>
                  <a:pt x="-11639" y="795142"/>
                  <a:pt x="9288" y="653068"/>
                </a:cubicBezTo>
                <a:cubicBezTo>
                  <a:pt x="30215" y="510994"/>
                  <a:pt x="85327" y="337159"/>
                  <a:pt x="144780" y="235791"/>
                </a:cubicBezTo>
                <a:cubicBezTo>
                  <a:pt x="204233" y="134423"/>
                  <a:pt x="288357" y="82671"/>
                  <a:pt x="366005" y="44858"/>
                </a:cubicBezTo>
                <a:cubicBezTo>
                  <a:pt x="443653" y="7045"/>
                  <a:pt x="541605" y="-12634"/>
                  <a:pt x="610671" y="8910"/>
                </a:cubicBezTo>
                <a:cubicBezTo>
                  <a:pt x="679737" y="30454"/>
                  <a:pt x="698517" y="137592"/>
                  <a:pt x="780401" y="1741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8648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760" t="28638" r="12341" b="31363"/>
          <a:stretch/>
        </p:blipFill>
        <p:spPr>
          <a:xfrm>
            <a:off x="3005593" y="1963972"/>
            <a:ext cx="6392849" cy="2743200"/>
          </a:xfrm>
          <a:prstGeom prst="rect">
            <a:avLst/>
          </a:prstGeom>
        </p:spPr>
      </p:pic>
      <p:sp>
        <p:nvSpPr>
          <p:cNvPr id="6" name="TextBox 5"/>
          <p:cNvSpPr txBox="1"/>
          <p:nvPr/>
        </p:nvSpPr>
        <p:spPr>
          <a:xfrm>
            <a:off x="512989" y="3420566"/>
            <a:ext cx="2210463" cy="461665"/>
          </a:xfrm>
          <a:prstGeom prst="rect">
            <a:avLst/>
          </a:prstGeom>
          <a:noFill/>
        </p:spPr>
        <p:txBody>
          <a:bodyPr wrap="square" rtlCol="0">
            <a:spAutoFit/>
          </a:bodyPr>
          <a:lstStyle/>
          <a:p>
            <a:r>
              <a:rPr lang="en-US" sz="2400" dirty="0" smtClean="0"/>
              <a:t>v</a:t>
            </a:r>
            <a:r>
              <a:rPr lang="en-US" sz="2400" baseline="-25000" dirty="0" smtClean="0"/>
              <a:t>0</a:t>
            </a:r>
            <a:r>
              <a:rPr lang="en-US" sz="2400" dirty="0" smtClean="0"/>
              <a:t> = V</a:t>
            </a:r>
            <a:r>
              <a:rPr lang="en-US" sz="2400" baseline="-25000" dirty="0" smtClean="0"/>
              <a:t>s</a:t>
            </a:r>
            <a:r>
              <a:rPr lang="en-US" sz="2400" dirty="0" smtClean="0"/>
              <a:t>/U = 0.5</a:t>
            </a:r>
            <a:endParaRPr lang="en-US" sz="2400" dirty="0"/>
          </a:p>
        </p:txBody>
      </p:sp>
      <p:sp>
        <p:nvSpPr>
          <p:cNvPr id="10" name="Freeform 9"/>
          <p:cNvSpPr/>
          <p:nvPr/>
        </p:nvSpPr>
        <p:spPr>
          <a:xfrm>
            <a:off x="6611261" y="3186064"/>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flipH="1">
            <a:off x="5404766" y="3186064"/>
            <a:ext cx="533724" cy="1422302"/>
          </a:xfrm>
          <a:custGeom>
            <a:avLst/>
            <a:gdLst>
              <a:gd name="connsiteX0" fmla="*/ 167224 w 915359"/>
              <a:gd name="connsiteY0" fmla="*/ 1492686 h 1492686"/>
              <a:gd name="connsiteX1" fmla="*/ 62592 w 915359"/>
              <a:gd name="connsiteY1" fmla="*/ 1142393 h 1492686"/>
              <a:gd name="connsiteX2" fmla="*/ 12550 w 915359"/>
              <a:gd name="connsiteY2" fmla="*/ 728411 h 1492686"/>
              <a:gd name="connsiteX3" fmla="*/ 21648 w 915359"/>
              <a:gd name="connsiteY3" fmla="*/ 323527 h 1492686"/>
              <a:gd name="connsiteX4" fmla="*/ 240013 w 915359"/>
              <a:gd name="connsiteY4" fmla="*/ 64220 h 1492686"/>
              <a:gd name="connsiteX5" fmla="*/ 708586 w 915359"/>
              <a:gd name="connsiteY5" fmla="*/ 5080 h 1492686"/>
              <a:gd name="connsiteX6" fmla="*/ 886007 w 915359"/>
              <a:gd name="connsiteY6" fmla="*/ 159754 h 1492686"/>
              <a:gd name="connsiteX7" fmla="*/ 913302 w 915359"/>
              <a:gd name="connsiteY7" fmla="*/ 482751 h 1492686"/>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921382"/>
              <a:gd name="connsiteY0" fmla="*/ 1520327 h 1520327"/>
              <a:gd name="connsiteX1" fmla="*/ 68615 w 921382"/>
              <a:gd name="connsiteY1" fmla="*/ 1170034 h 1520327"/>
              <a:gd name="connsiteX2" fmla="*/ 18573 w 921382"/>
              <a:gd name="connsiteY2" fmla="*/ 756052 h 1520327"/>
              <a:gd name="connsiteX3" fmla="*/ 27671 w 921382"/>
              <a:gd name="connsiteY3" fmla="*/ 351168 h 1520327"/>
              <a:gd name="connsiteX4" fmla="*/ 331097 w 921382"/>
              <a:gd name="connsiteY4" fmla="*/ 22750 h 1520327"/>
              <a:gd name="connsiteX5" fmla="*/ 714609 w 921382"/>
              <a:gd name="connsiteY5" fmla="*/ 32721 h 1520327"/>
              <a:gd name="connsiteX6" fmla="*/ 892030 w 921382"/>
              <a:gd name="connsiteY6" fmla="*/ 187395 h 1520327"/>
              <a:gd name="connsiteX7" fmla="*/ 919325 w 921382"/>
              <a:gd name="connsiteY7" fmla="*/ 510392 h 1520327"/>
              <a:gd name="connsiteX0" fmla="*/ 173247 w 921382"/>
              <a:gd name="connsiteY0" fmla="*/ 1524981 h 1524981"/>
              <a:gd name="connsiteX1" fmla="*/ 68615 w 921382"/>
              <a:gd name="connsiteY1" fmla="*/ 1174688 h 1524981"/>
              <a:gd name="connsiteX2" fmla="*/ 18573 w 921382"/>
              <a:gd name="connsiteY2" fmla="*/ 760706 h 1524981"/>
              <a:gd name="connsiteX3" fmla="*/ 27671 w 921382"/>
              <a:gd name="connsiteY3" fmla="*/ 355822 h 1524981"/>
              <a:gd name="connsiteX4" fmla="*/ 331097 w 921382"/>
              <a:gd name="connsiteY4" fmla="*/ 27404 h 1524981"/>
              <a:gd name="connsiteX5" fmla="*/ 714609 w 921382"/>
              <a:gd name="connsiteY5" fmla="*/ 37375 h 1524981"/>
              <a:gd name="connsiteX6" fmla="*/ 892030 w 921382"/>
              <a:gd name="connsiteY6" fmla="*/ 192049 h 1524981"/>
              <a:gd name="connsiteX7" fmla="*/ 919325 w 921382"/>
              <a:gd name="connsiteY7" fmla="*/ 515046 h 1524981"/>
              <a:gd name="connsiteX0" fmla="*/ 173247 w 895900"/>
              <a:gd name="connsiteY0" fmla="*/ 1524981 h 1524981"/>
              <a:gd name="connsiteX1" fmla="*/ 68615 w 895900"/>
              <a:gd name="connsiteY1" fmla="*/ 1174688 h 1524981"/>
              <a:gd name="connsiteX2" fmla="*/ 18573 w 895900"/>
              <a:gd name="connsiteY2" fmla="*/ 760706 h 1524981"/>
              <a:gd name="connsiteX3" fmla="*/ 27671 w 895900"/>
              <a:gd name="connsiteY3" fmla="*/ 355822 h 1524981"/>
              <a:gd name="connsiteX4" fmla="*/ 331097 w 895900"/>
              <a:gd name="connsiteY4" fmla="*/ 27404 h 1524981"/>
              <a:gd name="connsiteX5" fmla="*/ 714609 w 895900"/>
              <a:gd name="connsiteY5" fmla="*/ 37375 h 1524981"/>
              <a:gd name="connsiteX6" fmla="*/ 892030 w 895900"/>
              <a:gd name="connsiteY6" fmla="*/ 192049 h 1524981"/>
              <a:gd name="connsiteX7" fmla="*/ 839581 w 895900"/>
              <a:gd name="connsiteY7" fmla="*/ 530995 h 1524981"/>
              <a:gd name="connsiteX0" fmla="*/ 173247 w 898500"/>
              <a:gd name="connsiteY0" fmla="*/ 1524981 h 1524981"/>
              <a:gd name="connsiteX1" fmla="*/ 68615 w 898500"/>
              <a:gd name="connsiteY1" fmla="*/ 1174688 h 1524981"/>
              <a:gd name="connsiteX2" fmla="*/ 18573 w 898500"/>
              <a:gd name="connsiteY2" fmla="*/ 760706 h 1524981"/>
              <a:gd name="connsiteX3" fmla="*/ 27671 w 898500"/>
              <a:gd name="connsiteY3" fmla="*/ 355822 h 1524981"/>
              <a:gd name="connsiteX4" fmla="*/ 331097 w 898500"/>
              <a:gd name="connsiteY4" fmla="*/ 27404 h 1524981"/>
              <a:gd name="connsiteX5" fmla="*/ 714609 w 898500"/>
              <a:gd name="connsiteY5" fmla="*/ 37375 h 1524981"/>
              <a:gd name="connsiteX6" fmla="*/ 892030 w 898500"/>
              <a:gd name="connsiteY6" fmla="*/ 192049 h 1524981"/>
              <a:gd name="connsiteX7" fmla="*/ 839581 w 898500"/>
              <a:gd name="connsiteY7" fmla="*/ 530995 h 1524981"/>
              <a:gd name="connsiteX0" fmla="*/ 173247 w 893535"/>
              <a:gd name="connsiteY0" fmla="*/ 1524981 h 1524981"/>
              <a:gd name="connsiteX1" fmla="*/ 68615 w 893535"/>
              <a:gd name="connsiteY1" fmla="*/ 1174688 h 1524981"/>
              <a:gd name="connsiteX2" fmla="*/ 18573 w 893535"/>
              <a:gd name="connsiteY2" fmla="*/ 760706 h 1524981"/>
              <a:gd name="connsiteX3" fmla="*/ 27671 w 893535"/>
              <a:gd name="connsiteY3" fmla="*/ 355822 h 1524981"/>
              <a:gd name="connsiteX4" fmla="*/ 331097 w 893535"/>
              <a:gd name="connsiteY4" fmla="*/ 27404 h 1524981"/>
              <a:gd name="connsiteX5" fmla="*/ 714609 w 893535"/>
              <a:gd name="connsiteY5" fmla="*/ 37375 h 1524981"/>
              <a:gd name="connsiteX6" fmla="*/ 892030 w 893535"/>
              <a:gd name="connsiteY6" fmla="*/ 192049 h 1524981"/>
              <a:gd name="connsiteX7" fmla="*/ 791735 w 893535"/>
              <a:gd name="connsiteY7" fmla="*/ 525679 h 1524981"/>
              <a:gd name="connsiteX0" fmla="*/ 293897 w 893535"/>
              <a:gd name="connsiteY0" fmla="*/ 1556731 h 1556731"/>
              <a:gd name="connsiteX1" fmla="*/ 68615 w 893535"/>
              <a:gd name="connsiteY1" fmla="*/ 1174688 h 1556731"/>
              <a:gd name="connsiteX2" fmla="*/ 18573 w 893535"/>
              <a:gd name="connsiteY2" fmla="*/ 760706 h 1556731"/>
              <a:gd name="connsiteX3" fmla="*/ 27671 w 893535"/>
              <a:gd name="connsiteY3" fmla="*/ 355822 h 1556731"/>
              <a:gd name="connsiteX4" fmla="*/ 331097 w 893535"/>
              <a:gd name="connsiteY4" fmla="*/ 27404 h 1556731"/>
              <a:gd name="connsiteX5" fmla="*/ 714609 w 893535"/>
              <a:gd name="connsiteY5" fmla="*/ 37375 h 1556731"/>
              <a:gd name="connsiteX6" fmla="*/ 892030 w 893535"/>
              <a:gd name="connsiteY6" fmla="*/ 192049 h 1556731"/>
              <a:gd name="connsiteX7" fmla="*/ 791735 w 893535"/>
              <a:gd name="connsiteY7" fmla="*/ 525679 h 1556731"/>
              <a:gd name="connsiteX0" fmla="*/ 297185 w 896823"/>
              <a:gd name="connsiteY0" fmla="*/ 1556731 h 1556731"/>
              <a:gd name="connsiteX1" fmla="*/ 135403 w 896823"/>
              <a:gd name="connsiteY1" fmla="*/ 1193738 h 1556731"/>
              <a:gd name="connsiteX2" fmla="*/ 21861 w 896823"/>
              <a:gd name="connsiteY2" fmla="*/ 760706 h 1556731"/>
              <a:gd name="connsiteX3" fmla="*/ 30959 w 896823"/>
              <a:gd name="connsiteY3" fmla="*/ 355822 h 1556731"/>
              <a:gd name="connsiteX4" fmla="*/ 334385 w 896823"/>
              <a:gd name="connsiteY4" fmla="*/ 27404 h 1556731"/>
              <a:gd name="connsiteX5" fmla="*/ 717897 w 896823"/>
              <a:gd name="connsiteY5" fmla="*/ 37375 h 1556731"/>
              <a:gd name="connsiteX6" fmla="*/ 895318 w 896823"/>
              <a:gd name="connsiteY6" fmla="*/ 192049 h 1556731"/>
              <a:gd name="connsiteX7" fmla="*/ 795023 w 896823"/>
              <a:gd name="connsiteY7" fmla="*/ 525679 h 1556731"/>
              <a:gd name="connsiteX0" fmla="*/ 286622 w 886260"/>
              <a:gd name="connsiteY0" fmla="*/ 1558126 h 1558126"/>
              <a:gd name="connsiteX1" fmla="*/ 124840 w 886260"/>
              <a:gd name="connsiteY1" fmla="*/ 1195133 h 1558126"/>
              <a:gd name="connsiteX2" fmla="*/ 11298 w 886260"/>
              <a:gd name="connsiteY2" fmla="*/ 762101 h 1558126"/>
              <a:gd name="connsiteX3" fmla="*/ 39446 w 886260"/>
              <a:gd name="connsiteY3" fmla="*/ 376267 h 1558126"/>
              <a:gd name="connsiteX4" fmla="*/ 323822 w 886260"/>
              <a:gd name="connsiteY4" fmla="*/ 28799 h 1558126"/>
              <a:gd name="connsiteX5" fmla="*/ 707334 w 886260"/>
              <a:gd name="connsiteY5" fmla="*/ 38770 h 1558126"/>
              <a:gd name="connsiteX6" fmla="*/ 884755 w 886260"/>
              <a:gd name="connsiteY6" fmla="*/ 193444 h 1558126"/>
              <a:gd name="connsiteX7" fmla="*/ 784460 w 886260"/>
              <a:gd name="connsiteY7" fmla="*/ 527074 h 1558126"/>
              <a:gd name="connsiteX0" fmla="*/ 287636 w 887274"/>
              <a:gd name="connsiteY0" fmla="*/ 1541444 h 1541444"/>
              <a:gd name="connsiteX1" fmla="*/ 125854 w 887274"/>
              <a:gd name="connsiteY1" fmla="*/ 1178451 h 1541444"/>
              <a:gd name="connsiteX2" fmla="*/ 12312 w 887274"/>
              <a:gd name="connsiteY2" fmla="*/ 745419 h 1541444"/>
              <a:gd name="connsiteX3" fmla="*/ 40460 w 887274"/>
              <a:gd name="connsiteY3" fmla="*/ 359585 h 1541444"/>
              <a:gd name="connsiteX4" fmla="*/ 343886 w 887274"/>
              <a:gd name="connsiteY4" fmla="*/ 37517 h 1541444"/>
              <a:gd name="connsiteX5" fmla="*/ 708348 w 887274"/>
              <a:gd name="connsiteY5" fmla="*/ 22088 h 1541444"/>
              <a:gd name="connsiteX6" fmla="*/ 885769 w 887274"/>
              <a:gd name="connsiteY6" fmla="*/ 176762 h 1541444"/>
              <a:gd name="connsiteX7" fmla="*/ 785474 w 887274"/>
              <a:gd name="connsiteY7" fmla="*/ 510392 h 1541444"/>
              <a:gd name="connsiteX0" fmla="*/ 287636 w 887963"/>
              <a:gd name="connsiteY0" fmla="*/ 1545115 h 1545115"/>
              <a:gd name="connsiteX1" fmla="*/ 125854 w 887963"/>
              <a:gd name="connsiteY1" fmla="*/ 1182122 h 1545115"/>
              <a:gd name="connsiteX2" fmla="*/ 12312 w 887963"/>
              <a:gd name="connsiteY2" fmla="*/ 749090 h 1545115"/>
              <a:gd name="connsiteX3" fmla="*/ 40460 w 887963"/>
              <a:gd name="connsiteY3" fmla="*/ 363256 h 1545115"/>
              <a:gd name="connsiteX4" fmla="*/ 343886 w 887963"/>
              <a:gd name="connsiteY4" fmla="*/ 41188 h 1545115"/>
              <a:gd name="connsiteX5" fmla="*/ 689298 w 887963"/>
              <a:gd name="connsiteY5" fmla="*/ 19409 h 1545115"/>
              <a:gd name="connsiteX6" fmla="*/ 885769 w 887963"/>
              <a:gd name="connsiteY6" fmla="*/ 180433 h 1545115"/>
              <a:gd name="connsiteX7" fmla="*/ 785474 w 887963"/>
              <a:gd name="connsiteY7" fmla="*/ 514063 h 1545115"/>
              <a:gd name="connsiteX0" fmla="*/ 287636 w 886382"/>
              <a:gd name="connsiteY0" fmla="*/ 1545115 h 1545115"/>
              <a:gd name="connsiteX1" fmla="*/ 125854 w 886382"/>
              <a:gd name="connsiteY1" fmla="*/ 1182122 h 1545115"/>
              <a:gd name="connsiteX2" fmla="*/ 12312 w 886382"/>
              <a:gd name="connsiteY2" fmla="*/ 749090 h 1545115"/>
              <a:gd name="connsiteX3" fmla="*/ 40460 w 886382"/>
              <a:gd name="connsiteY3" fmla="*/ 363256 h 1545115"/>
              <a:gd name="connsiteX4" fmla="*/ 343886 w 886382"/>
              <a:gd name="connsiteY4" fmla="*/ 41188 h 1545115"/>
              <a:gd name="connsiteX5" fmla="*/ 689298 w 886382"/>
              <a:gd name="connsiteY5" fmla="*/ 19409 h 1545115"/>
              <a:gd name="connsiteX6" fmla="*/ 885769 w 886382"/>
              <a:gd name="connsiteY6" fmla="*/ 180433 h 1545115"/>
              <a:gd name="connsiteX7" fmla="*/ 747374 w 886382"/>
              <a:gd name="connsiteY7" fmla="*/ 514063 h 1545115"/>
              <a:gd name="connsiteX0" fmla="*/ 276452 w 875198"/>
              <a:gd name="connsiteY0" fmla="*/ 1547013 h 1547013"/>
              <a:gd name="connsiteX1" fmla="*/ 114670 w 875198"/>
              <a:gd name="connsiteY1" fmla="*/ 1184020 h 1547013"/>
              <a:gd name="connsiteX2" fmla="*/ 1128 w 875198"/>
              <a:gd name="connsiteY2" fmla="*/ 750988 h 1547013"/>
              <a:gd name="connsiteX3" fmla="*/ 73726 w 875198"/>
              <a:gd name="connsiteY3" fmla="*/ 396904 h 1547013"/>
              <a:gd name="connsiteX4" fmla="*/ 332702 w 875198"/>
              <a:gd name="connsiteY4" fmla="*/ 43086 h 1547013"/>
              <a:gd name="connsiteX5" fmla="*/ 678114 w 875198"/>
              <a:gd name="connsiteY5" fmla="*/ 21307 h 1547013"/>
              <a:gd name="connsiteX6" fmla="*/ 874585 w 875198"/>
              <a:gd name="connsiteY6" fmla="*/ 182331 h 1547013"/>
              <a:gd name="connsiteX7" fmla="*/ 736190 w 875198"/>
              <a:gd name="connsiteY7" fmla="*/ 515961 h 1547013"/>
              <a:gd name="connsiteX0" fmla="*/ 276452 w 875198"/>
              <a:gd name="connsiteY0" fmla="*/ 1545113 h 1545113"/>
              <a:gd name="connsiteX1" fmla="*/ 114670 w 875198"/>
              <a:gd name="connsiteY1" fmla="*/ 1182120 h 1545113"/>
              <a:gd name="connsiteX2" fmla="*/ 1128 w 875198"/>
              <a:gd name="connsiteY2" fmla="*/ 749088 h 1545113"/>
              <a:gd name="connsiteX3" fmla="*/ 73726 w 875198"/>
              <a:gd name="connsiteY3" fmla="*/ 363199 h 1545113"/>
              <a:gd name="connsiteX4" fmla="*/ 332702 w 875198"/>
              <a:gd name="connsiteY4" fmla="*/ 41186 h 1545113"/>
              <a:gd name="connsiteX5" fmla="*/ 678114 w 875198"/>
              <a:gd name="connsiteY5" fmla="*/ 19407 h 1545113"/>
              <a:gd name="connsiteX6" fmla="*/ 874585 w 875198"/>
              <a:gd name="connsiteY6" fmla="*/ 180431 h 1545113"/>
              <a:gd name="connsiteX7" fmla="*/ 736190 w 875198"/>
              <a:gd name="connsiteY7" fmla="*/ 514061 h 1545113"/>
              <a:gd name="connsiteX0" fmla="*/ 276452 w 875198"/>
              <a:gd name="connsiteY0" fmla="*/ 1536489 h 1536489"/>
              <a:gd name="connsiteX1" fmla="*/ 114670 w 875198"/>
              <a:gd name="connsiteY1" fmla="*/ 1173496 h 1536489"/>
              <a:gd name="connsiteX2" fmla="*/ 1128 w 875198"/>
              <a:gd name="connsiteY2" fmla="*/ 740464 h 1536489"/>
              <a:gd name="connsiteX3" fmla="*/ 73726 w 875198"/>
              <a:gd name="connsiteY3" fmla="*/ 354575 h 1536489"/>
              <a:gd name="connsiteX4" fmla="*/ 332702 w 875198"/>
              <a:gd name="connsiteY4" fmla="*/ 52441 h 1536489"/>
              <a:gd name="connsiteX5" fmla="*/ 678114 w 875198"/>
              <a:gd name="connsiteY5" fmla="*/ 10783 h 1536489"/>
              <a:gd name="connsiteX6" fmla="*/ 874585 w 875198"/>
              <a:gd name="connsiteY6" fmla="*/ 171807 h 1536489"/>
              <a:gd name="connsiteX7" fmla="*/ 736190 w 875198"/>
              <a:gd name="connsiteY7" fmla="*/ 505437 h 1536489"/>
              <a:gd name="connsiteX0" fmla="*/ 275989 w 874735"/>
              <a:gd name="connsiteY0" fmla="*/ 1531234 h 1531234"/>
              <a:gd name="connsiteX1" fmla="*/ 114207 w 874735"/>
              <a:gd name="connsiteY1" fmla="*/ 1168241 h 1531234"/>
              <a:gd name="connsiteX2" fmla="*/ 665 w 874735"/>
              <a:gd name="connsiteY2" fmla="*/ 735209 h 1531234"/>
              <a:gd name="connsiteX3" fmla="*/ 73263 w 874735"/>
              <a:gd name="connsiteY3" fmla="*/ 349320 h 1531234"/>
              <a:gd name="connsiteX4" fmla="*/ 193593 w 874735"/>
              <a:gd name="connsiteY4" fmla="*/ 144063 h 1531234"/>
              <a:gd name="connsiteX5" fmla="*/ 332239 w 874735"/>
              <a:gd name="connsiteY5" fmla="*/ 47186 h 1531234"/>
              <a:gd name="connsiteX6" fmla="*/ 677651 w 874735"/>
              <a:gd name="connsiteY6" fmla="*/ 5528 h 1531234"/>
              <a:gd name="connsiteX7" fmla="*/ 874122 w 874735"/>
              <a:gd name="connsiteY7" fmla="*/ 166552 h 1531234"/>
              <a:gd name="connsiteX8" fmla="*/ 735727 w 874735"/>
              <a:gd name="connsiteY8" fmla="*/ 500182 h 1531234"/>
              <a:gd name="connsiteX0" fmla="*/ 275989 w 874735"/>
              <a:gd name="connsiteY0" fmla="*/ 1535599 h 1535599"/>
              <a:gd name="connsiteX1" fmla="*/ 114207 w 874735"/>
              <a:gd name="connsiteY1" fmla="*/ 1172606 h 1535599"/>
              <a:gd name="connsiteX2" fmla="*/ 665 w 874735"/>
              <a:gd name="connsiteY2" fmla="*/ 739574 h 1535599"/>
              <a:gd name="connsiteX3" fmla="*/ 73263 w 874735"/>
              <a:gd name="connsiteY3" fmla="*/ 353685 h 1535599"/>
              <a:gd name="connsiteX4" fmla="*/ 193593 w 874735"/>
              <a:gd name="connsiteY4" fmla="*/ 148428 h 1535599"/>
              <a:gd name="connsiteX5" fmla="*/ 403801 w 874735"/>
              <a:gd name="connsiteY5" fmla="*/ 31673 h 1535599"/>
              <a:gd name="connsiteX6" fmla="*/ 677651 w 874735"/>
              <a:gd name="connsiteY6" fmla="*/ 9893 h 1535599"/>
              <a:gd name="connsiteX7" fmla="*/ 874122 w 874735"/>
              <a:gd name="connsiteY7" fmla="*/ 170917 h 1535599"/>
              <a:gd name="connsiteX8" fmla="*/ 735727 w 874735"/>
              <a:gd name="connsiteY8" fmla="*/ 504547 h 1535599"/>
              <a:gd name="connsiteX0" fmla="*/ 275989 w 870781"/>
              <a:gd name="connsiteY0" fmla="*/ 1535599 h 1535599"/>
              <a:gd name="connsiteX1" fmla="*/ 114207 w 870781"/>
              <a:gd name="connsiteY1" fmla="*/ 1172606 h 1535599"/>
              <a:gd name="connsiteX2" fmla="*/ 665 w 870781"/>
              <a:gd name="connsiteY2" fmla="*/ 739574 h 1535599"/>
              <a:gd name="connsiteX3" fmla="*/ 73263 w 870781"/>
              <a:gd name="connsiteY3" fmla="*/ 353685 h 1535599"/>
              <a:gd name="connsiteX4" fmla="*/ 193593 w 870781"/>
              <a:gd name="connsiteY4" fmla="*/ 148428 h 1535599"/>
              <a:gd name="connsiteX5" fmla="*/ 403801 w 870781"/>
              <a:gd name="connsiteY5" fmla="*/ 31673 h 1535599"/>
              <a:gd name="connsiteX6" fmla="*/ 677651 w 870781"/>
              <a:gd name="connsiteY6" fmla="*/ 9893 h 1535599"/>
              <a:gd name="connsiteX7" fmla="*/ 870146 w 870781"/>
              <a:gd name="connsiteY7" fmla="*/ 170917 h 1535599"/>
              <a:gd name="connsiteX8" fmla="*/ 735727 w 870781"/>
              <a:gd name="connsiteY8" fmla="*/ 504547 h 1535599"/>
              <a:gd name="connsiteX0" fmla="*/ 275989 w 883859"/>
              <a:gd name="connsiteY0" fmla="*/ 1535599 h 1535599"/>
              <a:gd name="connsiteX1" fmla="*/ 114207 w 883859"/>
              <a:gd name="connsiteY1" fmla="*/ 1172606 h 1535599"/>
              <a:gd name="connsiteX2" fmla="*/ 665 w 883859"/>
              <a:gd name="connsiteY2" fmla="*/ 739574 h 1535599"/>
              <a:gd name="connsiteX3" fmla="*/ 73263 w 883859"/>
              <a:gd name="connsiteY3" fmla="*/ 353685 h 1535599"/>
              <a:gd name="connsiteX4" fmla="*/ 193593 w 883859"/>
              <a:gd name="connsiteY4" fmla="*/ 148428 h 1535599"/>
              <a:gd name="connsiteX5" fmla="*/ 403801 w 883859"/>
              <a:gd name="connsiteY5" fmla="*/ 31673 h 1535599"/>
              <a:gd name="connsiteX6" fmla="*/ 677651 w 883859"/>
              <a:gd name="connsiteY6" fmla="*/ 9893 h 1535599"/>
              <a:gd name="connsiteX7" fmla="*/ 870146 w 883859"/>
              <a:gd name="connsiteY7" fmla="*/ 170917 h 1535599"/>
              <a:gd name="connsiteX8" fmla="*/ 853573 w 883859"/>
              <a:gd name="connsiteY8" fmla="*/ 363631 h 1535599"/>
              <a:gd name="connsiteX9" fmla="*/ 735727 w 883859"/>
              <a:gd name="connsiteY9" fmla="*/ 504547 h 1535599"/>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9" fmla="*/ 735727 w 883859"/>
              <a:gd name="connsiteY9" fmla="*/ 512405 h 1543457"/>
              <a:gd name="connsiteX0" fmla="*/ 275989 w 883859"/>
              <a:gd name="connsiteY0" fmla="*/ 1543457 h 1543457"/>
              <a:gd name="connsiteX1" fmla="*/ 114207 w 883859"/>
              <a:gd name="connsiteY1" fmla="*/ 1180464 h 1543457"/>
              <a:gd name="connsiteX2" fmla="*/ 665 w 883859"/>
              <a:gd name="connsiteY2" fmla="*/ 747432 h 1543457"/>
              <a:gd name="connsiteX3" fmla="*/ 73263 w 883859"/>
              <a:gd name="connsiteY3" fmla="*/ 361543 h 1543457"/>
              <a:gd name="connsiteX4" fmla="*/ 193593 w 883859"/>
              <a:gd name="connsiteY4" fmla="*/ 156286 h 1543457"/>
              <a:gd name="connsiteX5" fmla="*/ 415728 w 883859"/>
              <a:gd name="connsiteY5" fmla="*/ 19652 h 1543457"/>
              <a:gd name="connsiteX6" fmla="*/ 677651 w 883859"/>
              <a:gd name="connsiteY6" fmla="*/ 17751 h 1543457"/>
              <a:gd name="connsiteX7" fmla="*/ 870146 w 883859"/>
              <a:gd name="connsiteY7" fmla="*/ 178775 h 1543457"/>
              <a:gd name="connsiteX8" fmla="*/ 853573 w 883859"/>
              <a:gd name="connsiteY8" fmla="*/ 371489 h 1543457"/>
              <a:gd name="connsiteX0" fmla="*/ 275989 w 870146"/>
              <a:gd name="connsiteY0" fmla="*/ 1543457 h 1543457"/>
              <a:gd name="connsiteX1" fmla="*/ 114207 w 870146"/>
              <a:gd name="connsiteY1" fmla="*/ 1180464 h 1543457"/>
              <a:gd name="connsiteX2" fmla="*/ 665 w 870146"/>
              <a:gd name="connsiteY2" fmla="*/ 747432 h 1543457"/>
              <a:gd name="connsiteX3" fmla="*/ 73263 w 870146"/>
              <a:gd name="connsiteY3" fmla="*/ 361543 h 1543457"/>
              <a:gd name="connsiteX4" fmla="*/ 193593 w 870146"/>
              <a:gd name="connsiteY4" fmla="*/ 156286 h 1543457"/>
              <a:gd name="connsiteX5" fmla="*/ 415728 w 870146"/>
              <a:gd name="connsiteY5" fmla="*/ 19652 h 1543457"/>
              <a:gd name="connsiteX6" fmla="*/ 677651 w 870146"/>
              <a:gd name="connsiteY6" fmla="*/ 17751 h 1543457"/>
              <a:gd name="connsiteX7" fmla="*/ 870146 w 870146"/>
              <a:gd name="connsiteY7" fmla="*/ 178775 h 1543457"/>
              <a:gd name="connsiteX0" fmla="*/ 275989 w 870146"/>
              <a:gd name="connsiteY0" fmla="*/ 1526221 h 1526221"/>
              <a:gd name="connsiteX1" fmla="*/ 114207 w 870146"/>
              <a:gd name="connsiteY1" fmla="*/ 1163228 h 1526221"/>
              <a:gd name="connsiteX2" fmla="*/ 665 w 870146"/>
              <a:gd name="connsiteY2" fmla="*/ 730196 h 1526221"/>
              <a:gd name="connsiteX3" fmla="*/ 73263 w 870146"/>
              <a:gd name="connsiteY3" fmla="*/ 344307 h 1526221"/>
              <a:gd name="connsiteX4" fmla="*/ 193593 w 870146"/>
              <a:gd name="connsiteY4" fmla="*/ 139050 h 1526221"/>
              <a:gd name="connsiteX5" fmla="*/ 415728 w 870146"/>
              <a:gd name="connsiteY5" fmla="*/ 2416 h 1526221"/>
              <a:gd name="connsiteX6" fmla="*/ 601451 w 870146"/>
              <a:gd name="connsiteY6" fmla="*/ 59782 h 1526221"/>
              <a:gd name="connsiteX7" fmla="*/ 870146 w 870146"/>
              <a:gd name="connsiteY7" fmla="*/ 161539 h 1526221"/>
              <a:gd name="connsiteX0" fmla="*/ 275989 w 612770"/>
              <a:gd name="connsiteY0" fmla="*/ 1526744 h 1526744"/>
              <a:gd name="connsiteX1" fmla="*/ 114207 w 612770"/>
              <a:gd name="connsiteY1" fmla="*/ 1163751 h 1526744"/>
              <a:gd name="connsiteX2" fmla="*/ 665 w 612770"/>
              <a:gd name="connsiteY2" fmla="*/ 730719 h 1526744"/>
              <a:gd name="connsiteX3" fmla="*/ 73263 w 612770"/>
              <a:gd name="connsiteY3" fmla="*/ 344830 h 1526744"/>
              <a:gd name="connsiteX4" fmla="*/ 193593 w 612770"/>
              <a:gd name="connsiteY4" fmla="*/ 139573 h 1526744"/>
              <a:gd name="connsiteX5" fmla="*/ 415728 w 612770"/>
              <a:gd name="connsiteY5" fmla="*/ 2939 h 1526744"/>
              <a:gd name="connsiteX6" fmla="*/ 601451 w 612770"/>
              <a:gd name="connsiteY6" fmla="*/ 60305 h 1526744"/>
              <a:gd name="connsiteX7" fmla="*/ 611913 w 612770"/>
              <a:gd name="connsiteY7" fmla="*/ 225562 h 1526744"/>
              <a:gd name="connsiteX0" fmla="*/ 275989 w 613677"/>
              <a:gd name="connsiteY0" fmla="*/ 1493524 h 1493524"/>
              <a:gd name="connsiteX1" fmla="*/ 114207 w 613677"/>
              <a:gd name="connsiteY1" fmla="*/ 1130531 h 1493524"/>
              <a:gd name="connsiteX2" fmla="*/ 665 w 613677"/>
              <a:gd name="connsiteY2" fmla="*/ 697499 h 1493524"/>
              <a:gd name="connsiteX3" fmla="*/ 73263 w 613677"/>
              <a:gd name="connsiteY3" fmla="*/ 311610 h 1493524"/>
              <a:gd name="connsiteX4" fmla="*/ 193593 w 613677"/>
              <a:gd name="connsiteY4" fmla="*/ 106353 h 1493524"/>
              <a:gd name="connsiteX5" fmla="*/ 403028 w 613677"/>
              <a:gd name="connsiteY5" fmla="*/ 7819 h 1493524"/>
              <a:gd name="connsiteX6" fmla="*/ 601451 w 613677"/>
              <a:gd name="connsiteY6" fmla="*/ 27085 h 1493524"/>
              <a:gd name="connsiteX7" fmla="*/ 611913 w 613677"/>
              <a:gd name="connsiteY7" fmla="*/ 192342 h 1493524"/>
              <a:gd name="connsiteX0" fmla="*/ 275989 w 611913"/>
              <a:gd name="connsiteY0" fmla="*/ 1485723 h 1485723"/>
              <a:gd name="connsiteX1" fmla="*/ 114207 w 611913"/>
              <a:gd name="connsiteY1" fmla="*/ 1122730 h 1485723"/>
              <a:gd name="connsiteX2" fmla="*/ 665 w 611913"/>
              <a:gd name="connsiteY2" fmla="*/ 689698 h 1485723"/>
              <a:gd name="connsiteX3" fmla="*/ 73263 w 611913"/>
              <a:gd name="connsiteY3" fmla="*/ 303809 h 1485723"/>
              <a:gd name="connsiteX4" fmla="*/ 193593 w 611913"/>
              <a:gd name="connsiteY4" fmla="*/ 98552 h 1485723"/>
              <a:gd name="connsiteX5" fmla="*/ 403028 w 611913"/>
              <a:gd name="connsiteY5" fmla="*/ 18 h 1485723"/>
              <a:gd name="connsiteX6" fmla="*/ 508317 w 611913"/>
              <a:gd name="connsiteY6" fmla="*/ 91251 h 1485723"/>
              <a:gd name="connsiteX7" fmla="*/ 611913 w 611913"/>
              <a:gd name="connsiteY7" fmla="*/ 184541 h 1485723"/>
              <a:gd name="connsiteX0" fmla="*/ 275989 w 548413"/>
              <a:gd name="connsiteY0" fmla="*/ 1485727 h 1485727"/>
              <a:gd name="connsiteX1" fmla="*/ 114207 w 548413"/>
              <a:gd name="connsiteY1" fmla="*/ 1122734 h 1485727"/>
              <a:gd name="connsiteX2" fmla="*/ 665 w 548413"/>
              <a:gd name="connsiteY2" fmla="*/ 689702 h 1485727"/>
              <a:gd name="connsiteX3" fmla="*/ 73263 w 548413"/>
              <a:gd name="connsiteY3" fmla="*/ 303813 h 1485727"/>
              <a:gd name="connsiteX4" fmla="*/ 193593 w 548413"/>
              <a:gd name="connsiteY4" fmla="*/ 98556 h 1485727"/>
              <a:gd name="connsiteX5" fmla="*/ 403028 w 548413"/>
              <a:gd name="connsiteY5" fmla="*/ 22 h 1485727"/>
              <a:gd name="connsiteX6" fmla="*/ 508317 w 548413"/>
              <a:gd name="connsiteY6" fmla="*/ 91255 h 1485727"/>
              <a:gd name="connsiteX7" fmla="*/ 548413 w 548413"/>
              <a:gd name="connsiteY7" fmla="*/ 260745 h 1485727"/>
              <a:gd name="connsiteX0" fmla="*/ 275989 w 548413"/>
              <a:gd name="connsiteY0" fmla="*/ 1486179 h 1486179"/>
              <a:gd name="connsiteX1" fmla="*/ 114207 w 548413"/>
              <a:gd name="connsiteY1" fmla="*/ 1123186 h 1486179"/>
              <a:gd name="connsiteX2" fmla="*/ 665 w 548413"/>
              <a:gd name="connsiteY2" fmla="*/ 690154 h 1486179"/>
              <a:gd name="connsiteX3" fmla="*/ 73263 w 548413"/>
              <a:gd name="connsiteY3" fmla="*/ 304265 h 1486179"/>
              <a:gd name="connsiteX4" fmla="*/ 193593 w 548413"/>
              <a:gd name="connsiteY4" fmla="*/ 99008 h 1486179"/>
              <a:gd name="connsiteX5" fmla="*/ 403028 w 548413"/>
              <a:gd name="connsiteY5" fmla="*/ 474 h 1486179"/>
              <a:gd name="connsiteX6" fmla="*/ 521017 w 548413"/>
              <a:gd name="connsiteY6" fmla="*/ 70541 h 1486179"/>
              <a:gd name="connsiteX7" fmla="*/ 548413 w 548413"/>
              <a:gd name="connsiteY7" fmla="*/ 261197 h 1486179"/>
              <a:gd name="connsiteX0" fmla="*/ 275989 w 548413"/>
              <a:gd name="connsiteY0" fmla="*/ 1461385 h 1461385"/>
              <a:gd name="connsiteX1" fmla="*/ 114207 w 548413"/>
              <a:gd name="connsiteY1" fmla="*/ 1098392 h 1461385"/>
              <a:gd name="connsiteX2" fmla="*/ 665 w 548413"/>
              <a:gd name="connsiteY2" fmla="*/ 665360 h 1461385"/>
              <a:gd name="connsiteX3" fmla="*/ 73263 w 548413"/>
              <a:gd name="connsiteY3" fmla="*/ 279471 h 1461385"/>
              <a:gd name="connsiteX4" fmla="*/ 193593 w 548413"/>
              <a:gd name="connsiteY4" fmla="*/ 74214 h 1461385"/>
              <a:gd name="connsiteX5" fmla="*/ 352228 w 548413"/>
              <a:gd name="connsiteY5" fmla="*/ 1080 h 1461385"/>
              <a:gd name="connsiteX6" fmla="*/ 521017 w 548413"/>
              <a:gd name="connsiteY6" fmla="*/ 45747 h 1461385"/>
              <a:gd name="connsiteX7" fmla="*/ 548413 w 548413"/>
              <a:gd name="connsiteY7" fmla="*/ 236403 h 1461385"/>
              <a:gd name="connsiteX0" fmla="*/ 275996 w 548420"/>
              <a:gd name="connsiteY0" fmla="*/ 1463961 h 1463961"/>
              <a:gd name="connsiteX1" fmla="*/ 114214 w 548420"/>
              <a:gd name="connsiteY1" fmla="*/ 1100968 h 1463961"/>
              <a:gd name="connsiteX2" fmla="*/ 672 w 548420"/>
              <a:gd name="connsiteY2" fmla="*/ 667936 h 1463961"/>
              <a:gd name="connsiteX3" fmla="*/ 73270 w 548420"/>
              <a:gd name="connsiteY3" fmla="*/ 282047 h 1463961"/>
              <a:gd name="connsiteX4" fmla="*/ 197833 w 548420"/>
              <a:gd name="connsiteY4" fmla="*/ 119124 h 1463961"/>
              <a:gd name="connsiteX5" fmla="*/ 352235 w 548420"/>
              <a:gd name="connsiteY5" fmla="*/ 3656 h 1463961"/>
              <a:gd name="connsiteX6" fmla="*/ 521024 w 548420"/>
              <a:gd name="connsiteY6" fmla="*/ 48323 h 1463961"/>
              <a:gd name="connsiteX7" fmla="*/ 548420 w 548420"/>
              <a:gd name="connsiteY7" fmla="*/ 238979 h 1463961"/>
              <a:gd name="connsiteX0" fmla="*/ 275996 w 548420"/>
              <a:gd name="connsiteY0" fmla="*/ 1435801 h 1435801"/>
              <a:gd name="connsiteX1" fmla="*/ 114214 w 548420"/>
              <a:gd name="connsiteY1" fmla="*/ 1072808 h 1435801"/>
              <a:gd name="connsiteX2" fmla="*/ 672 w 548420"/>
              <a:gd name="connsiteY2" fmla="*/ 639776 h 1435801"/>
              <a:gd name="connsiteX3" fmla="*/ 73270 w 548420"/>
              <a:gd name="connsiteY3" fmla="*/ 253887 h 1435801"/>
              <a:gd name="connsiteX4" fmla="*/ 197833 w 548420"/>
              <a:gd name="connsiteY4" fmla="*/ 90964 h 1435801"/>
              <a:gd name="connsiteX5" fmla="*/ 377635 w 548420"/>
              <a:gd name="connsiteY5" fmla="*/ 13596 h 1435801"/>
              <a:gd name="connsiteX6" fmla="*/ 521024 w 548420"/>
              <a:gd name="connsiteY6" fmla="*/ 20163 h 1435801"/>
              <a:gd name="connsiteX7" fmla="*/ 548420 w 548420"/>
              <a:gd name="connsiteY7" fmla="*/ 210819 h 1435801"/>
              <a:gd name="connsiteX0" fmla="*/ 275996 w 548420"/>
              <a:gd name="connsiteY0" fmla="*/ 1422302 h 1422302"/>
              <a:gd name="connsiteX1" fmla="*/ 114214 w 548420"/>
              <a:gd name="connsiteY1" fmla="*/ 1059309 h 1422302"/>
              <a:gd name="connsiteX2" fmla="*/ 672 w 548420"/>
              <a:gd name="connsiteY2" fmla="*/ 626277 h 1422302"/>
              <a:gd name="connsiteX3" fmla="*/ 73270 w 548420"/>
              <a:gd name="connsiteY3" fmla="*/ 240388 h 1422302"/>
              <a:gd name="connsiteX4" fmla="*/ 197833 w 548420"/>
              <a:gd name="connsiteY4" fmla="*/ 77465 h 1422302"/>
              <a:gd name="connsiteX5" fmla="*/ 377635 w 548420"/>
              <a:gd name="connsiteY5" fmla="*/ 97 h 1422302"/>
              <a:gd name="connsiteX6" fmla="*/ 533724 w 548420"/>
              <a:gd name="connsiteY6" fmla="*/ 91331 h 1422302"/>
              <a:gd name="connsiteX7" fmla="*/ 548420 w 548420"/>
              <a:gd name="connsiteY7" fmla="*/ 197320 h 1422302"/>
              <a:gd name="connsiteX0" fmla="*/ 275996 w 533724"/>
              <a:gd name="connsiteY0" fmla="*/ 1422302 h 1422302"/>
              <a:gd name="connsiteX1" fmla="*/ 114214 w 533724"/>
              <a:gd name="connsiteY1" fmla="*/ 1059309 h 1422302"/>
              <a:gd name="connsiteX2" fmla="*/ 672 w 533724"/>
              <a:gd name="connsiteY2" fmla="*/ 626277 h 1422302"/>
              <a:gd name="connsiteX3" fmla="*/ 73270 w 533724"/>
              <a:gd name="connsiteY3" fmla="*/ 240388 h 1422302"/>
              <a:gd name="connsiteX4" fmla="*/ 197833 w 533724"/>
              <a:gd name="connsiteY4" fmla="*/ 77465 h 1422302"/>
              <a:gd name="connsiteX5" fmla="*/ 377635 w 533724"/>
              <a:gd name="connsiteY5" fmla="*/ 97 h 1422302"/>
              <a:gd name="connsiteX6" fmla="*/ 533724 w 533724"/>
              <a:gd name="connsiteY6" fmla="*/ 91331 h 14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24" h="1422302">
                <a:moveTo>
                  <a:pt x="275996" y="1422302"/>
                </a:moveTo>
                <a:cubicBezTo>
                  <a:pt x="236569" y="1310845"/>
                  <a:pt x="160101" y="1191980"/>
                  <a:pt x="114214" y="1059309"/>
                </a:cubicBezTo>
                <a:cubicBezTo>
                  <a:pt x="68327" y="926638"/>
                  <a:pt x="7496" y="762764"/>
                  <a:pt x="672" y="626277"/>
                </a:cubicBezTo>
                <a:cubicBezTo>
                  <a:pt x="-6152" y="489790"/>
                  <a:pt x="40410" y="331857"/>
                  <a:pt x="73270" y="240388"/>
                </a:cubicBezTo>
                <a:cubicBezTo>
                  <a:pt x="106130" y="148919"/>
                  <a:pt x="147106" y="117513"/>
                  <a:pt x="197833" y="77465"/>
                </a:cubicBezTo>
                <a:cubicBezTo>
                  <a:pt x="248560" y="37417"/>
                  <a:pt x="321653" y="-2214"/>
                  <a:pt x="377635" y="97"/>
                </a:cubicBezTo>
                <a:cubicBezTo>
                  <a:pt x="433617" y="2408"/>
                  <a:pt x="505260" y="58461"/>
                  <a:pt x="533724" y="91331"/>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368901" y="2049219"/>
            <a:ext cx="6004112" cy="2634061"/>
            <a:chOff x="3341604" y="1003318"/>
            <a:chExt cx="6004112" cy="2634061"/>
          </a:xfrm>
        </p:grpSpPr>
        <p:cxnSp>
          <p:nvCxnSpPr>
            <p:cNvPr id="17" name="Straight Connector 16"/>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0291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69204" y="1948933"/>
            <a:ext cx="5327559" cy="2615979"/>
            <a:chOff x="2965837" y="1956021"/>
            <a:chExt cx="6407176" cy="310101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306" t="28522" r="15696" b="26260"/>
            <a:stretch/>
          </p:blipFill>
          <p:spPr>
            <a:xfrm>
              <a:off x="2965837" y="1956021"/>
              <a:ext cx="6138406" cy="3101010"/>
            </a:xfrm>
            <a:prstGeom prst="rect">
              <a:avLst/>
            </a:prstGeom>
          </p:spPr>
        </p:pic>
        <p:grpSp>
          <p:nvGrpSpPr>
            <p:cNvPr id="4" name="Group 3"/>
            <p:cNvGrpSpPr/>
            <p:nvPr/>
          </p:nvGrpSpPr>
          <p:grpSpPr>
            <a:xfrm>
              <a:off x="3368901" y="2049219"/>
              <a:ext cx="6004112" cy="2634061"/>
              <a:chOff x="3341604" y="1003318"/>
              <a:chExt cx="6004112" cy="2634061"/>
            </a:xfrm>
          </p:grpSpPr>
          <p:cxnSp>
            <p:nvCxnSpPr>
              <p:cNvPr id="5" name="Straight Connector 4"/>
              <p:cNvCxnSpPr/>
              <p:nvPr/>
            </p:nvCxnSpPr>
            <p:spPr>
              <a:xfrm>
                <a:off x="3341604" y="1003318"/>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341604" y="3596359"/>
                <a:ext cx="600411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209425" y="1011137"/>
                <a:ext cx="0" cy="2626242"/>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
          <p:nvSpPr>
            <p:cNvPr id="8" name="Oval 7"/>
            <p:cNvSpPr/>
            <p:nvPr/>
          </p:nvSpPr>
          <p:spPr>
            <a:xfrm>
              <a:off x="6545690" y="4549334"/>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528538" y="3097394"/>
              <a:ext cx="780401" cy="1487406"/>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 name="connsiteX0" fmla="*/ 80879 w 1122658"/>
                <a:gd name="connsiteY0" fmla="*/ 1759120 h 1759120"/>
                <a:gd name="connsiteX1" fmla="*/ 32895 w 1122658"/>
                <a:gd name="connsiteY1" fmla="*/ 1524215 h 1759120"/>
                <a:gd name="connsiteX2" fmla="*/ 1065 w 1122658"/>
                <a:gd name="connsiteY2" fmla="*/ 1231407 h 1759120"/>
                <a:gd name="connsiteX3" fmla="*/ 72026 w 1122658"/>
                <a:gd name="connsiteY3" fmla="*/ 864933 h 1759120"/>
                <a:gd name="connsiteX4" fmla="*/ 76329 w 1122658"/>
                <a:gd name="connsiteY4" fmla="*/ 403471 h 1759120"/>
                <a:gd name="connsiteX5" fmla="*/ 253750 w 1122658"/>
                <a:gd name="connsiteY5" fmla="*/ 157783 h 1759120"/>
                <a:gd name="connsiteX6" fmla="*/ 531268 w 1122658"/>
                <a:gd name="connsiteY6" fmla="*/ 6851 h 1759120"/>
                <a:gd name="connsiteX7" fmla="*/ 805031 w 1122658"/>
                <a:gd name="connsiteY7" fmla="*/ 46125 h 1759120"/>
                <a:gd name="connsiteX8" fmla="*/ 1022574 w 1122658"/>
                <a:gd name="connsiteY8" fmla="*/ 226022 h 1759120"/>
                <a:gd name="connsiteX9" fmla="*/ 1122658 w 1122658"/>
                <a:gd name="connsiteY9" fmla="*/ 435288 h 1759120"/>
                <a:gd name="connsiteX0" fmla="*/ 48967 w 1090746"/>
                <a:gd name="connsiteY0" fmla="*/ 1759120 h 1759120"/>
                <a:gd name="connsiteX1" fmla="*/ 983 w 1090746"/>
                <a:gd name="connsiteY1" fmla="*/ 1524215 h 1759120"/>
                <a:gd name="connsiteX2" fmla="*/ 18433 w 1090746"/>
                <a:gd name="connsiteY2" fmla="*/ 1291637 h 1759120"/>
                <a:gd name="connsiteX3" fmla="*/ 40114 w 1090746"/>
                <a:gd name="connsiteY3" fmla="*/ 864933 h 1759120"/>
                <a:gd name="connsiteX4" fmla="*/ 44417 w 1090746"/>
                <a:gd name="connsiteY4" fmla="*/ 403471 h 1759120"/>
                <a:gd name="connsiteX5" fmla="*/ 221838 w 1090746"/>
                <a:gd name="connsiteY5" fmla="*/ 157783 h 1759120"/>
                <a:gd name="connsiteX6" fmla="*/ 499356 w 1090746"/>
                <a:gd name="connsiteY6" fmla="*/ 6851 h 1759120"/>
                <a:gd name="connsiteX7" fmla="*/ 773119 w 1090746"/>
                <a:gd name="connsiteY7" fmla="*/ 46125 h 1759120"/>
                <a:gd name="connsiteX8" fmla="*/ 990662 w 1090746"/>
                <a:gd name="connsiteY8" fmla="*/ 226022 h 1759120"/>
                <a:gd name="connsiteX9" fmla="*/ 1090746 w 1090746"/>
                <a:gd name="connsiteY9" fmla="*/ 435288 h 1759120"/>
                <a:gd name="connsiteX0" fmla="*/ 37812 w 1079591"/>
                <a:gd name="connsiteY0" fmla="*/ 1759120 h 1759120"/>
                <a:gd name="connsiteX1" fmla="*/ 170518 w 1079591"/>
                <a:gd name="connsiteY1" fmla="*/ 1431132 h 1759120"/>
                <a:gd name="connsiteX2" fmla="*/ 7278 w 1079591"/>
                <a:gd name="connsiteY2" fmla="*/ 1291637 h 1759120"/>
                <a:gd name="connsiteX3" fmla="*/ 28959 w 1079591"/>
                <a:gd name="connsiteY3" fmla="*/ 864933 h 1759120"/>
                <a:gd name="connsiteX4" fmla="*/ 33262 w 1079591"/>
                <a:gd name="connsiteY4" fmla="*/ 403471 h 1759120"/>
                <a:gd name="connsiteX5" fmla="*/ 210683 w 1079591"/>
                <a:gd name="connsiteY5" fmla="*/ 157783 h 1759120"/>
                <a:gd name="connsiteX6" fmla="*/ 488201 w 1079591"/>
                <a:gd name="connsiteY6" fmla="*/ 6851 h 1759120"/>
                <a:gd name="connsiteX7" fmla="*/ 761964 w 1079591"/>
                <a:gd name="connsiteY7" fmla="*/ 46125 h 1759120"/>
                <a:gd name="connsiteX8" fmla="*/ 979507 w 1079591"/>
                <a:gd name="connsiteY8" fmla="*/ 226022 h 1759120"/>
                <a:gd name="connsiteX9" fmla="*/ 1079591 w 1079591"/>
                <a:gd name="connsiteY9" fmla="*/ 435288 h 1759120"/>
                <a:gd name="connsiteX0" fmla="*/ 59608 w 1101387"/>
                <a:gd name="connsiteY0" fmla="*/ 1759120 h 1759120"/>
                <a:gd name="connsiteX1" fmla="*/ 673 w 1101387"/>
                <a:gd name="connsiteY1" fmla="*/ 1365426 h 1759120"/>
                <a:gd name="connsiteX2" fmla="*/ 29074 w 1101387"/>
                <a:gd name="connsiteY2" fmla="*/ 1291637 h 1759120"/>
                <a:gd name="connsiteX3" fmla="*/ 50755 w 1101387"/>
                <a:gd name="connsiteY3" fmla="*/ 864933 h 1759120"/>
                <a:gd name="connsiteX4" fmla="*/ 55058 w 1101387"/>
                <a:gd name="connsiteY4" fmla="*/ 403471 h 1759120"/>
                <a:gd name="connsiteX5" fmla="*/ 232479 w 1101387"/>
                <a:gd name="connsiteY5" fmla="*/ 157783 h 1759120"/>
                <a:gd name="connsiteX6" fmla="*/ 509997 w 1101387"/>
                <a:gd name="connsiteY6" fmla="*/ 6851 h 1759120"/>
                <a:gd name="connsiteX7" fmla="*/ 783760 w 1101387"/>
                <a:gd name="connsiteY7" fmla="*/ 46125 h 1759120"/>
                <a:gd name="connsiteX8" fmla="*/ 1001303 w 1101387"/>
                <a:gd name="connsiteY8" fmla="*/ 226022 h 1759120"/>
                <a:gd name="connsiteX9" fmla="*/ 1101387 w 1101387"/>
                <a:gd name="connsiteY9" fmla="*/ 435288 h 1759120"/>
                <a:gd name="connsiteX0" fmla="*/ 103007 w 1144786"/>
                <a:gd name="connsiteY0" fmla="*/ 1759120 h 1759120"/>
                <a:gd name="connsiteX1" fmla="*/ 44072 w 1144786"/>
                <a:gd name="connsiteY1" fmla="*/ 1365426 h 1759120"/>
                <a:gd name="connsiteX2" fmla="*/ 1292 w 1144786"/>
                <a:gd name="connsiteY2" fmla="*/ 919306 h 1759120"/>
                <a:gd name="connsiteX3" fmla="*/ 94154 w 1144786"/>
                <a:gd name="connsiteY3" fmla="*/ 864933 h 1759120"/>
                <a:gd name="connsiteX4" fmla="*/ 98457 w 1144786"/>
                <a:gd name="connsiteY4" fmla="*/ 403471 h 1759120"/>
                <a:gd name="connsiteX5" fmla="*/ 275878 w 1144786"/>
                <a:gd name="connsiteY5" fmla="*/ 157783 h 1759120"/>
                <a:gd name="connsiteX6" fmla="*/ 553396 w 1144786"/>
                <a:gd name="connsiteY6" fmla="*/ 6851 h 1759120"/>
                <a:gd name="connsiteX7" fmla="*/ 827159 w 1144786"/>
                <a:gd name="connsiteY7" fmla="*/ 46125 h 1759120"/>
                <a:gd name="connsiteX8" fmla="*/ 1044702 w 1144786"/>
                <a:gd name="connsiteY8" fmla="*/ 226022 h 1759120"/>
                <a:gd name="connsiteX9" fmla="*/ 1144786 w 1144786"/>
                <a:gd name="connsiteY9" fmla="*/ 435288 h 1759120"/>
                <a:gd name="connsiteX0" fmla="*/ 103193 w 1144972"/>
                <a:gd name="connsiteY0" fmla="*/ 1759120 h 1759120"/>
                <a:gd name="connsiteX1" fmla="*/ 44258 w 1144972"/>
                <a:gd name="connsiteY1" fmla="*/ 1365426 h 1759120"/>
                <a:gd name="connsiteX2" fmla="*/ 1478 w 1144972"/>
                <a:gd name="connsiteY2" fmla="*/ 919306 h 1759120"/>
                <a:gd name="connsiteX3" fmla="*/ 98643 w 1144972"/>
                <a:gd name="connsiteY3" fmla="*/ 403471 h 1759120"/>
                <a:gd name="connsiteX4" fmla="*/ 276064 w 1144972"/>
                <a:gd name="connsiteY4" fmla="*/ 157783 h 1759120"/>
                <a:gd name="connsiteX5" fmla="*/ 553582 w 1144972"/>
                <a:gd name="connsiteY5" fmla="*/ 6851 h 1759120"/>
                <a:gd name="connsiteX6" fmla="*/ 827345 w 1144972"/>
                <a:gd name="connsiteY6" fmla="*/ 46125 h 1759120"/>
                <a:gd name="connsiteX7" fmla="*/ 1044888 w 1144972"/>
                <a:gd name="connsiteY7" fmla="*/ 226022 h 1759120"/>
                <a:gd name="connsiteX8" fmla="*/ 1144972 w 1144972"/>
                <a:gd name="connsiteY8" fmla="*/ 435288 h 1759120"/>
                <a:gd name="connsiteX0" fmla="*/ 106039 w 1147818"/>
                <a:gd name="connsiteY0" fmla="*/ 1759120 h 1759120"/>
                <a:gd name="connsiteX1" fmla="*/ 47104 w 1147818"/>
                <a:gd name="connsiteY1" fmla="*/ 1365426 h 1759120"/>
                <a:gd name="connsiteX2" fmla="*/ 4324 w 1147818"/>
                <a:gd name="connsiteY2" fmla="*/ 919306 h 1759120"/>
                <a:gd name="connsiteX3" fmla="*/ 156243 w 1147818"/>
                <a:gd name="connsiteY3" fmla="*/ 507505 h 1759120"/>
                <a:gd name="connsiteX4" fmla="*/ 278910 w 1147818"/>
                <a:gd name="connsiteY4" fmla="*/ 157783 h 1759120"/>
                <a:gd name="connsiteX5" fmla="*/ 556428 w 1147818"/>
                <a:gd name="connsiteY5" fmla="*/ 6851 h 1759120"/>
                <a:gd name="connsiteX6" fmla="*/ 830191 w 1147818"/>
                <a:gd name="connsiteY6" fmla="*/ 46125 h 1759120"/>
                <a:gd name="connsiteX7" fmla="*/ 1047734 w 1147818"/>
                <a:gd name="connsiteY7" fmla="*/ 226022 h 1759120"/>
                <a:gd name="connsiteX8" fmla="*/ 1147818 w 1147818"/>
                <a:gd name="connsiteY8" fmla="*/ 435288 h 1759120"/>
                <a:gd name="connsiteX0" fmla="*/ 105114 w 1146893"/>
                <a:gd name="connsiteY0" fmla="*/ 1759120 h 1759120"/>
                <a:gd name="connsiteX1" fmla="*/ 46179 w 1146893"/>
                <a:gd name="connsiteY1" fmla="*/ 1365426 h 1759120"/>
                <a:gd name="connsiteX2" fmla="*/ 3399 w 1146893"/>
                <a:gd name="connsiteY2" fmla="*/ 919306 h 1759120"/>
                <a:gd name="connsiteX3" fmla="*/ 138891 w 1146893"/>
                <a:gd name="connsiteY3" fmla="*/ 502029 h 1759120"/>
                <a:gd name="connsiteX4" fmla="*/ 277985 w 1146893"/>
                <a:gd name="connsiteY4" fmla="*/ 157783 h 1759120"/>
                <a:gd name="connsiteX5" fmla="*/ 555503 w 1146893"/>
                <a:gd name="connsiteY5" fmla="*/ 6851 h 1759120"/>
                <a:gd name="connsiteX6" fmla="*/ 829266 w 1146893"/>
                <a:gd name="connsiteY6" fmla="*/ 46125 h 1759120"/>
                <a:gd name="connsiteX7" fmla="*/ 1046809 w 1146893"/>
                <a:gd name="connsiteY7" fmla="*/ 226022 h 1759120"/>
                <a:gd name="connsiteX8" fmla="*/ 1146893 w 1146893"/>
                <a:gd name="connsiteY8" fmla="*/ 435288 h 1759120"/>
                <a:gd name="connsiteX0" fmla="*/ 105114 w 1146893"/>
                <a:gd name="connsiteY0" fmla="*/ 1770187 h 1770187"/>
                <a:gd name="connsiteX1" fmla="*/ 46179 w 1146893"/>
                <a:gd name="connsiteY1" fmla="*/ 1376493 h 1770187"/>
                <a:gd name="connsiteX2" fmla="*/ 3399 w 1146893"/>
                <a:gd name="connsiteY2" fmla="*/ 930373 h 1770187"/>
                <a:gd name="connsiteX3" fmla="*/ 138891 w 1146893"/>
                <a:gd name="connsiteY3" fmla="*/ 513096 h 1770187"/>
                <a:gd name="connsiteX4" fmla="*/ 360116 w 1146893"/>
                <a:gd name="connsiteY4" fmla="*/ 322163 h 1770187"/>
                <a:gd name="connsiteX5" fmla="*/ 555503 w 1146893"/>
                <a:gd name="connsiteY5" fmla="*/ 17918 h 1770187"/>
                <a:gd name="connsiteX6" fmla="*/ 829266 w 1146893"/>
                <a:gd name="connsiteY6" fmla="*/ 57192 h 1770187"/>
                <a:gd name="connsiteX7" fmla="*/ 1046809 w 1146893"/>
                <a:gd name="connsiteY7" fmla="*/ 237089 h 1770187"/>
                <a:gd name="connsiteX8" fmla="*/ 1146893 w 1146893"/>
                <a:gd name="connsiteY8" fmla="*/ 446355 h 1770187"/>
                <a:gd name="connsiteX0" fmla="*/ 105114 w 1046809"/>
                <a:gd name="connsiteY0" fmla="*/ 1770187 h 1770187"/>
                <a:gd name="connsiteX1" fmla="*/ 46179 w 1046809"/>
                <a:gd name="connsiteY1" fmla="*/ 1376493 h 1770187"/>
                <a:gd name="connsiteX2" fmla="*/ 3399 w 1046809"/>
                <a:gd name="connsiteY2" fmla="*/ 930373 h 1770187"/>
                <a:gd name="connsiteX3" fmla="*/ 138891 w 1046809"/>
                <a:gd name="connsiteY3" fmla="*/ 513096 h 1770187"/>
                <a:gd name="connsiteX4" fmla="*/ 360116 w 1046809"/>
                <a:gd name="connsiteY4" fmla="*/ 322163 h 1770187"/>
                <a:gd name="connsiteX5" fmla="*/ 555503 w 1046809"/>
                <a:gd name="connsiteY5" fmla="*/ 17918 h 1770187"/>
                <a:gd name="connsiteX6" fmla="*/ 829266 w 1046809"/>
                <a:gd name="connsiteY6" fmla="*/ 57192 h 1770187"/>
                <a:gd name="connsiteX7" fmla="*/ 1046809 w 1046809"/>
                <a:gd name="connsiteY7" fmla="*/ 237089 h 1770187"/>
                <a:gd name="connsiteX0" fmla="*/ 105114 w 829266"/>
                <a:gd name="connsiteY0" fmla="*/ 1770187 h 1770187"/>
                <a:gd name="connsiteX1" fmla="*/ 46179 w 829266"/>
                <a:gd name="connsiteY1" fmla="*/ 1376493 h 1770187"/>
                <a:gd name="connsiteX2" fmla="*/ 3399 w 829266"/>
                <a:gd name="connsiteY2" fmla="*/ 930373 h 1770187"/>
                <a:gd name="connsiteX3" fmla="*/ 138891 w 829266"/>
                <a:gd name="connsiteY3" fmla="*/ 513096 h 1770187"/>
                <a:gd name="connsiteX4" fmla="*/ 360116 w 829266"/>
                <a:gd name="connsiteY4" fmla="*/ 322163 h 1770187"/>
                <a:gd name="connsiteX5" fmla="*/ 555503 w 829266"/>
                <a:gd name="connsiteY5" fmla="*/ 17918 h 1770187"/>
                <a:gd name="connsiteX6" fmla="*/ 829266 w 829266"/>
                <a:gd name="connsiteY6" fmla="*/ 57192 h 1770187"/>
                <a:gd name="connsiteX0" fmla="*/ 105114 w 829266"/>
                <a:gd name="connsiteY0" fmla="*/ 1717046 h 1717046"/>
                <a:gd name="connsiteX1" fmla="*/ 46179 w 829266"/>
                <a:gd name="connsiteY1" fmla="*/ 1323352 h 1717046"/>
                <a:gd name="connsiteX2" fmla="*/ 3399 w 829266"/>
                <a:gd name="connsiteY2" fmla="*/ 877232 h 1717046"/>
                <a:gd name="connsiteX3" fmla="*/ 138891 w 829266"/>
                <a:gd name="connsiteY3" fmla="*/ 459955 h 1717046"/>
                <a:gd name="connsiteX4" fmla="*/ 360116 w 829266"/>
                <a:gd name="connsiteY4" fmla="*/ 269022 h 1717046"/>
                <a:gd name="connsiteX5" fmla="*/ 604782 w 829266"/>
                <a:gd name="connsiteY5" fmla="*/ 233074 h 1717046"/>
                <a:gd name="connsiteX6" fmla="*/ 829266 w 829266"/>
                <a:gd name="connsiteY6" fmla="*/ 4051 h 1717046"/>
                <a:gd name="connsiteX0" fmla="*/ 105114 w 774512"/>
                <a:gd name="connsiteY0" fmla="*/ 1492882 h 1492882"/>
                <a:gd name="connsiteX1" fmla="*/ 46179 w 774512"/>
                <a:gd name="connsiteY1" fmla="*/ 1099188 h 1492882"/>
                <a:gd name="connsiteX2" fmla="*/ 3399 w 774512"/>
                <a:gd name="connsiteY2" fmla="*/ 653068 h 1492882"/>
                <a:gd name="connsiteX3" fmla="*/ 138891 w 774512"/>
                <a:gd name="connsiteY3" fmla="*/ 235791 h 1492882"/>
                <a:gd name="connsiteX4" fmla="*/ 360116 w 774512"/>
                <a:gd name="connsiteY4" fmla="*/ 44858 h 1492882"/>
                <a:gd name="connsiteX5" fmla="*/ 604782 w 774512"/>
                <a:gd name="connsiteY5" fmla="*/ 8910 h 1492882"/>
                <a:gd name="connsiteX6" fmla="*/ 774512 w 774512"/>
                <a:gd name="connsiteY6" fmla="*/ 174120 h 1492882"/>
                <a:gd name="connsiteX0" fmla="*/ 112257 w 781655"/>
                <a:gd name="connsiteY0" fmla="*/ 1492882 h 1492882"/>
                <a:gd name="connsiteX1" fmla="*/ 20470 w 781655"/>
                <a:gd name="connsiteY1" fmla="*/ 1088237 h 1492882"/>
                <a:gd name="connsiteX2" fmla="*/ 10542 w 781655"/>
                <a:gd name="connsiteY2" fmla="*/ 653068 h 1492882"/>
                <a:gd name="connsiteX3" fmla="*/ 146034 w 781655"/>
                <a:gd name="connsiteY3" fmla="*/ 235791 h 1492882"/>
                <a:gd name="connsiteX4" fmla="*/ 367259 w 781655"/>
                <a:gd name="connsiteY4" fmla="*/ 44858 h 1492882"/>
                <a:gd name="connsiteX5" fmla="*/ 611925 w 781655"/>
                <a:gd name="connsiteY5" fmla="*/ 8910 h 1492882"/>
                <a:gd name="connsiteX6" fmla="*/ 781655 w 781655"/>
                <a:gd name="connsiteY6" fmla="*/ 174120 h 1492882"/>
                <a:gd name="connsiteX0" fmla="*/ 78151 w 780401"/>
                <a:gd name="connsiteY0" fmla="*/ 1487406 h 1487406"/>
                <a:gd name="connsiteX1" fmla="*/ 19216 w 780401"/>
                <a:gd name="connsiteY1" fmla="*/ 1088237 h 1487406"/>
                <a:gd name="connsiteX2" fmla="*/ 9288 w 780401"/>
                <a:gd name="connsiteY2" fmla="*/ 653068 h 1487406"/>
                <a:gd name="connsiteX3" fmla="*/ 144780 w 780401"/>
                <a:gd name="connsiteY3" fmla="*/ 235791 h 1487406"/>
                <a:gd name="connsiteX4" fmla="*/ 366005 w 780401"/>
                <a:gd name="connsiteY4" fmla="*/ 44858 h 1487406"/>
                <a:gd name="connsiteX5" fmla="*/ 610671 w 780401"/>
                <a:gd name="connsiteY5" fmla="*/ 8910 h 1487406"/>
                <a:gd name="connsiteX6" fmla="*/ 780401 w 780401"/>
                <a:gd name="connsiteY6" fmla="*/ 174120 h 14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401" h="1487406">
                  <a:moveTo>
                    <a:pt x="78151" y="1487406"/>
                  </a:moveTo>
                  <a:cubicBezTo>
                    <a:pt x="49718" y="1415376"/>
                    <a:pt x="30693" y="1227293"/>
                    <a:pt x="19216" y="1088237"/>
                  </a:cubicBezTo>
                  <a:cubicBezTo>
                    <a:pt x="7739" y="949181"/>
                    <a:pt x="-11639" y="795142"/>
                    <a:pt x="9288" y="653068"/>
                  </a:cubicBezTo>
                  <a:cubicBezTo>
                    <a:pt x="30215" y="510994"/>
                    <a:pt x="85327" y="337159"/>
                    <a:pt x="144780" y="235791"/>
                  </a:cubicBezTo>
                  <a:cubicBezTo>
                    <a:pt x="204233" y="134423"/>
                    <a:pt x="288357" y="82671"/>
                    <a:pt x="366005" y="44858"/>
                  </a:cubicBezTo>
                  <a:cubicBezTo>
                    <a:pt x="443653" y="7045"/>
                    <a:pt x="541605" y="-12634"/>
                    <a:pt x="610671" y="8910"/>
                  </a:cubicBezTo>
                  <a:cubicBezTo>
                    <a:pt x="679737" y="30454"/>
                    <a:pt x="698517" y="137592"/>
                    <a:pt x="780401" y="1741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853195" y="4549529"/>
              <a:ext cx="90985" cy="9098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flipH="1">
              <a:off x="5180688" y="3129340"/>
              <a:ext cx="780401" cy="1487406"/>
            </a:xfrm>
            <a:custGeom>
              <a:avLst/>
              <a:gdLst>
                <a:gd name="connsiteX0" fmla="*/ 93271 w 1135050"/>
                <a:gd name="connsiteY0" fmla="*/ 1720773 h 1720773"/>
                <a:gd name="connsiteX1" fmla="*/ 25032 w 1135050"/>
                <a:gd name="connsiteY1" fmla="*/ 1488762 h 1720773"/>
                <a:gd name="connsiteX2" fmla="*/ 25032 w 1135050"/>
                <a:gd name="connsiteY2" fmla="*/ 1193060 h 1720773"/>
                <a:gd name="connsiteX3" fmla="*/ 2286 w 1135050"/>
                <a:gd name="connsiteY3" fmla="*/ 760881 h 1720773"/>
                <a:gd name="connsiteX4" fmla="*/ 88721 w 1135050"/>
                <a:gd name="connsiteY4" fmla="*/ 428785 h 1720773"/>
                <a:gd name="connsiteX5" fmla="*/ 266142 w 1135050"/>
                <a:gd name="connsiteY5" fmla="*/ 119436 h 1720773"/>
                <a:gd name="connsiteX6" fmla="*/ 575491 w 1135050"/>
                <a:gd name="connsiteY6" fmla="*/ 14803 h 1720773"/>
                <a:gd name="connsiteX7" fmla="*/ 802954 w 1135050"/>
                <a:gd name="connsiteY7" fmla="*/ 19353 h 1720773"/>
                <a:gd name="connsiteX8" fmla="*/ 1034966 w 1135050"/>
                <a:gd name="connsiteY8" fmla="*/ 187675 h 1720773"/>
                <a:gd name="connsiteX9" fmla="*/ 1135050 w 1135050"/>
                <a:gd name="connsiteY9" fmla="*/ 396941 h 1720773"/>
                <a:gd name="connsiteX0" fmla="*/ 95080 w 1136859"/>
                <a:gd name="connsiteY0" fmla="*/ 1720773 h 1720773"/>
                <a:gd name="connsiteX1" fmla="*/ 26841 w 1136859"/>
                <a:gd name="connsiteY1" fmla="*/ 1488762 h 1720773"/>
                <a:gd name="connsiteX2" fmla="*/ 15266 w 1136859"/>
                <a:gd name="connsiteY2" fmla="*/ 1193060 h 1720773"/>
                <a:gd name="connsiteX3" fmla="*/ 4095 w 1136859"/>
                <a:gd name="connsiteY3" fmla="*/ 760881 h 1720773"/>
                <a:gd name="connsiteX4" fmla="*/ 90530 w 1136859"/>
                <a:gd name="connsiteY4" fmla="*/ 428785 h 1720773"/>
                <a:gd name="connsiteX5" fmla="*/ 267951 w 1136859"/>
                <a:gd name="connsiteY5" fmla="*/ 119436 h 1720773"/>
                <a:gd name="connsiteX6" fmla="*/ 577300 w 1136859"/>
                <a:gd name="connsiteY6" fmla="*/ 14803 h 1720773"/>
                <a:gd name="connsiteX7" fmla="*/ 804763 w 1136859"/>
                <a:gd name="connsiteY7" fmla="*/ 19353 h 1720773"/>
                <a:gd name="connsiteX8" fmla="*/ 1036775 w 1136859"/>
                <a:gd name="connsiteY8" fmla="*/ 187675 h 1720773"/>
                <a:gd name="connsiteX9" fmla="*/ 1136859 w 1136859"/>
                <a:gd name="connsiteY9" fmla="*/ 396941 h 1720773"/>
                <a:gd name="connsiteX0" fmla="*/ 95545 w 1137324"/>
                <a:gd name="connsiteY0" fmla="*/ 1720773 h 1720773"/>
                <a:gd name="connsiteX1" fmla="*/ 47561 w 1137324"/>
                <a:gd name="connsiteY1" fmla="*/ 1485868 h 1720773"/>
                <a:gd name="connsiteX2" fmla="*/ 15731 w 1137324"/>
                <a:gd name="connsiteY2" fmla="*/ 1193060 h 1720773"/>
                <a:gd name="connsiteX3" fmla="*/ 4560 w 1137324"/>
                <a:gd name="connsiteY3" fmla="*/ 760881 h 1720773"/>
                <a:gd name="connsiteX4" fmla="*/ 90995 w 1137324"/>
                <a:gd name="connsiteY4" fmla="*/ 428785 h 1720773"/>
                <a:gd name="connsiteX5" fmla="*/ 268416 w 1137324"/>
                <a:gd name="connsiteY5" fmla="*/ 119436 h 1720773"/>
                <a:gd name="connsiteX6" fmla="*/ 577765 w 1137324"/>
                <a:gd name="connsiteY6" fmla="*/ 14803 h 1720773"/>
                <a:gd name="connsiteX7" fmla="*/ 805228 w 1137324"/>
                <a:gd name="connsiteY7" fmla="*/ 19353 h 1720773"/>
                <a:gd name="connsiteX8" fmla="*/ 1037240 w 1137324"/>
                <a:gd name="connsiteY8" fmla="*/ 187675 h 1720773"/>
                <a:gd name="connsiteX9" fmla="*/ 1137324 w 1137324"/>
                <a:gd name="connsiteY9" fmla="*/ 396941 h 1720773"/>
                <a:gd name="connsiteX0" fmla="*/ 96166 w 1137945"/>
                <a:gd name="connsiteY0" fmla="*/ 1720773 h 1720773"/>
                <a:gd name="connsiteX1" fmla="*/ 48182 w 1137945"/>
                <a:gd name="connsiteY1" fmla="*/ 1485868 h 1720773"/>
                <a:gd name="connsiteX2" fmla="*/ 16352 w 1137945"/>
                <a:gd name="connsiteY2" fmla="*/ 1193060 h 1720773"/>
                <a:gd name="connsiteX3" fmla="*/ 5181 w 1137945"/>
                <a:gd name="connsiteY3" fmla="*/ 760881 h 1720773"/>
                <a:gd name="connsiteX4" fmla="*/ 100297 w 1137945"/>
                <a:gd name="connsiteY4" fmla="*/ 394061 h 1720773"/>
                <a:gd name="connsiteX5" fmla="*/ 269037 w 1137945"/>
                <a:gd name="connsiteY5" fmla="*/ 119436 h 1720773"/>
                <a:gd name="connsiteX6" fmla="*/ 578386 w 1137945"/>
                <a:gd name="connsiteY6" fmla="*/ 14803 h 1720773"/>
                <a:gd name="connsiteX7" fmla="*/ 805849 w 1137945"/>
                <a:gd name="connsiteY7" fmla="*/ 19353 h 1720773"/>
                <a:gd name="connsiteX8" fmla="*/ 1037861 w 1137945"/>
                <a:gd name="connsiteY8" fmla="*/ 187675 h 1720773"/>
                <a:gd name="connsiteX9" fmla="*/ 1137945 w 1137945"/>
                <a:gd name="connsiteY9" fmla="*/ 396941 h 1720773"/>
                <a:gd name="connsiteX0" fmla="*/ 95546 w 1137325"/>
                <a:gd name="connsiteY0" fmla="*/ 1720773 h 1720773"/>
                <a:gd name="connsiteX1" fmla="*/ 47562 w 1137325"/>
                <a:gd name="connsiteY1" fmla="*/ 1485868 h 1720773"/>
                <a:gd name="connsiteX2" fmla="*/ 15732 w 1137325"/>
                <a:gd name="connsiteY2" fmla="*/ 1193060 h 1720773"/>
                <a:gd name="connsiteX3" fmla="*/ 4561 w 1137325"/>
                <a:gd name="connsiteY3" fmla="*/ 760881 h 1720773"/>
                <a:gd name="connsiteX4" fmla="*/ 90996 w 1137325"/>
                <a:gd name="connsiteY4" fmla="*/ 365124 h 1720773"/>
                <a:gd name="connsiteX5" fmla="*/ 268417 w 1137325"/>
                <a:gd name="connsiteY5" fmla="*/ 119436 h 1720773"/>
                <a:gd name="connsiteX6" fmla="*/ 577766 w 1137325"/>
                <a:gd name="connsiteY6" fmla="*/ 14803 h 1720773"/>
                <a:gd name="connsiteX7" fmla="*/ 805229 w 1137325"/>
                <a:gd name="connsiteY7" fmla="*/ 19353 h 1720773"/>
                <a:gd name="connsiteX8" fmla="*/ 1037241 w 1137325"/>
                <a:gd name="connsiteY8" fmla="*/ 187675 h 1720773"/>
                <a:gd name="connsiteX9" fmla="*/ 1137325 w 1137325"/>
                <a:gd name="connsiteY9" fmla="*/ 396941 h 1720773"/>
                <a:gd name="connsiteX0" fmla="*/ 95546 w 1137325"/>
                <a:gd name="connsiteY0" fmla="*/ 1741471 h 1741471"/>
                <a:gd name="connsiteX1" fmla="*/ 47562 w 1137325"/>
                <a:gd name="connsiteY1" fmla="*/ 1506566 h 1741471"/>
                <a:gd name="connsiteX2" fmla="*/ 15732 w 1137325"/>
                <a:gd name="connsiteY2" fmla="*/ 1213758 h 1741471"/>
                <a:gd name="connsiteX3" fmla="*/ 4561 w 1137325"/>
                <a:gd name="connsiteY3" fmla="*/ 781579 h 1741471"/>
                <a:gd name="connsiteX4" fmla="*/ 90996 w 1137325"/>
                <a:gd name="connsiteY4" fmla="*/ 385822 h 1741471"/>
                <a:gd name="connsiteX5" fmla="*/ 268417 w 1137325"/>
                <a:gd name="connsiteY5" fmla="*/ 140134 h 1741471"/>
                <a:gd name="connsiteX6" fmla="*/ 554616 w 1137325"/>
                <a:gd name="connsiteY6" fmla="*/ 6564 h 1741471"/>
                <a:gd name="connsiteX7" fmla="*/ 805229 w 1137325"/>
                <a:gd name="connsiteY7" fmla="*/ 40051 h 1741471"/>
                <a:gd name="connsiteX8" fmla="*/ 1037241 w 1137325"/>
                <a:gd name="connsiteY8" fmla="*/ 208373 h 1741471"/>
                <a:gd name="connsiteX9" fmla="*/ 1137325 w 1137325"/>
                <a:gd name="connsiteY9" fmla="*/ 417639 h 1741471"/>
                <a:gd name="connsiteX0" fmla="*/ 95546 w 1137325"/>
                <a:gd name="connsiteY0" fmla="*/ 1756902 h 1756902"/>
                <a:gd name="connsiteX1" fmla="*/ 47562 w 1137325"/>
                <a:gd name="connsiteY1" fmla="*/ 1521997 h 1756902"/>
                <a:gd name="connsiteX2" fmla="*/ 15732 w 1137325"/>
                <a:gd name="connsiteY2" fmla="*/ 1229189 h 1756902"/>
                <a:gd name="connsiteX3" fmla="*/ 4561 w 1137325"/>
                <a:gd name="connsiteY3" fmla="*/ 797010 h 1756902"/>
                <a:gd name="connsiteX4" fmla="*/ 90996 w 1137325"/>
                <a:gd name="connsiteY4" fmla="*/ 401253 h 1756902"/>
                <a:gd name="connsiteX5" fmla="*/ 268417 w 1137325"/>
                <a:gd name="connsiteY5" fmla="*/ 155565 h 1756902"/>
                <a:gd name="connsiteX6" fmla="*/ 545935 w 1137325"/>
                <a:gd name="connsiteY6" fmla="*/ 4633 h 1756902"/>
                <a:gd name="connsiteX7" fmla="*/ 805229 w 1137325"/>
                <a:gd name="connsiteY7" fmla="*/ 55482 h 1756902"/>
                <a:gd name="connsiteX8" fmla="*/ 1037241 w 1137325"/>
                <a:gd name="connsiteY8" fmla="*/ 223804 h 1756902"/>
                <a:gd name="connsiteX9" fmla="*/ 1137325 w 1137325"/>
                <a:gd name="connsiteY9" fmla="*/ 433070 h 1756902"/>
                <a:gd name="connsiteX0" fmla="*/ 95546 w 1137325"/>
                <a:gd name="connsiteY0" fmla="*/ 1759120 h 1759120"/>
                <a:gd name="connsiteX1" fmla="*/ 47562 w 1137325"/>
                <a:gd name="connsiteY1" fmla="*/ 1524215 h 1759120"/>
                <a:gd name="connsiteX2" fmla="*/ 15732 w 1137325"/>
                <a:gd name="connsiteY2" fmla="*/ 1231407 h 1759120"/>
                <a:gd name="connsiteX3" fmla="*/ 4561 w 1137325"/>
                <a:gd name="connsiteY3" fmla="*/ 799228 h 1759120"/>
                <a:gd name="connsiteX4" fmla="*/ 90996 w 1137325"/>
                <a:gd name="connsiteY4" fmla="*/ 403471 h 1759120"/>
                <a:gd name="connsiteX5" fmla="*/ 268417 w 1137325"/>
                <a:gd name="connsiteY5" fmla="*/ 157783 h 1759120"/>
                <a:gd name="connsiteX6" fmla="*/ 545935 w 1137325"/>
                <a:gd name="connsiteY6" fmla="*/ 6851 h 1759120"/>
                <a:gd name="connsiteX7" fmla="*/ 819698 w 1137325"/>
                <a:gd name="connsiteY7" fmla="*/ 46125 h 1759120"/>
                <a:gd name="connsiteX8" fmla="*/ 1037241 w 1137325"/>
                <a:gd name="connsiteY8" fmla="*/ 226022 h 1759120"/>
                <a:gd name="connsiteX9" fmla="*/ 1137325 w 1137325"/>
                <a:gd name="connsiteY9" fmla="*/ 435288 h 1759120"/>
                <a:gd name="connsiteX0" fmla="*/ 80879 w 1122658"/>
                <a:gd name="connsiteY0" fmla="*/ 1759120 h 1759120"/>
                <a:gd name="connsiteX1" fmla="*/ 32895 w 1122658"/>
                <a:gd name="connsiteY1" fmla="*/ 1524215 h 1759120"/>
                <a:gd name="connsiteX2" fmla="*/ 1065 w 1122658"/>
                <a:gd name="connsiteY2" fmla="*/ 1231407 h 1759120"/>
                <a:gd name="connsiteX3" fmla="*/ 72026 w 1122658"/>
                <a:gd name="connsiteY3" fmla="*/ 864933 h 1759120"/>
                <a:gd name="connsiteX4" fmla="*/ 76329 w 1122658"/>
                <a:gd name="connsiteY4" fmla="*/ 403471 h 1759120"/>
                <a:gd name="connsiteX5" fmla="*/ 253750 w 1122658"/>
                <a:gd name="connsiteY5" fmla="*/ 157783 h 1759120"/>
                <a:gd name="connsiteX6" fmla="*/ 531268 w 1122658"/>
                <a:gd name="connsiteY6" fmla="*/ 6851 h 1759120"/>
                <a:gd name="connsiteX7" fmla="*/ 805031 w 1122658"/>
                <a:gd name="connsiteY7" fmla="*/ 46125 h 1759120"/>
                <a:gd name="connsiteX8" fmla="*/ 1022574 w 1122658"/>
                <a:gd name="connsiteY8" fmla="*/ 226022 h 1759120"/>
                <a:gd name="connsiteX9" fmla="*/ 1122658 w 1122658"/>
                <a:gd name="connsiteY9" fmla="*/ 435288 h 1759120"/>
                <a:gd name="connsiteX0" fmla="*/ 48967 w 1090746"/>
                <a:gd name="connsiteY0" fmla="*/ 1759120 h 1759120"/>
                <a:gd name="connsiteX1" fmla="*/ 983 w 1090746"/>
                <a:gd name="connsiteY1" fmla="*/ 1524215 h 1759120"/>
                <a:gd name="connsiteX2" fmla="*/ 18433 w 1090746"/>
                <a:gd name="connsiteY2" fmla="*/ 1291637 h 1759120"/>
                <a:gd name="connsiteX3" fmla="*/ 40114 w 1090746"/>
                <a:gd name="connsiteY3" fmla="*/ 864933 h 1759120"/>
                <a:gd name="connsiteX4" fmla="*/ 44417 w 1090746"/>
                <a:gd name="connsiteY4" fmla="*/ 403471 h 1759120"/>
                <a:gd name="connsiteX5" fmla="*/ 221838 w 1090746"/>
                <a:gd name="connsiteY5" fmla="*/ 157783 h 1759120"/>
                <a:gd name="connsiteX6" fmla="*/ 499356 w 1090746"/>
                <a:gd name="connsiteY6" fmla="*/ 6851 h 1759120"/>
                <a:gd name="connsiteX7" fmla="*/ 773119 w 1090746"/>
                <a:gd name="connsiteY7" fmla="*/ 46125 h 1759120"/>
                <a:gd name="connsiteX8" fmla="*/ 990662 w 1090746"/>
                <a:gd name="connsiteY8" fmla="*/ 226022 h 1759120"/>
                <a:gd name="connsiteX9" fmla="*/ 1090746 w 1090746"/>
                <a:gd name="connsiteY9" fmla="*/ 435288 h 1759120"/>
                <a:gd name="connsiteX0" fmla="*/ 37812 w 1079591"/>
                <a:gd name="connsiteY0" fmla="*/ 1759120 h 1759120"/>
                <a:gd name="connsiteX1" fmla="*/ 170518 w 1079591"/>
                <a:gd name="connsiteY1" fmla="*/ 1431132 h 1759120"/>
                <a:gd name="connsiteX2" fmla="*/ 7278 w 1079591"/>
                <a:gd name="connsiteY2" fmla="*/ 1291637 h 1759120"/>
                <a:gd name="connsiteX3" fmla="*/ 28959 w 1079591"/>
                <a:gd name="connsiteY3" fmla="*/ 864933 h 1759120"/>
                <a:gd name="connsiteX4" fmla="*/ 33262 w 1079591"/>
                <a:gd name="connsiteY4" fmla="*/ 403471 h 1759120"/>
                <a:gd name="connsiteX5" fmla="*/ 210683 w 1079591"/>
                <a:gd name="connsiteY5" fmla="*/ 157783 h 1759120"/>
                <a:gd name="connsiteX6" fmla="*/ 488201 w 1079591"/>
                <a:gd name="connsiteY6" fmla="*/ 6851 h 1759120"/>
                <a:gd name="connsiteX7" fmla="*/ 761964 w 1079591"/>
                <a:gd name="connsiteY7" fmla="*/ 46125 h 1759120"/>
                <a:gd name="connsiteX8" fmla="*/ 979507 w 1079591"/>
                <a:gd name="connsiteY8" fmla="*/ 226022 h 1759120"/>
                <a:gd name="connsiteX9" fmla="*/ 1079591 w 1079591"/>
                <a:gd name="connsiteY9" fmla="*/ 435288 h 1759120"/>
                <a:gd name="connsiteX0" fmla="*/ 59608 w 1101387"/>
                <a:gd name="connsiteY0" fmla="*/ 1759120 h 1759120"/>
                <a:gd name="connsiteX1" fmla="*/ 673 w 1101387"/>
                <a:gd name="connsiteY1" fmla="*/ 1365426 h 1759120"/>
                <a:gd name="connsiteX2" fmla="*/ 29074 w 1101387"/>
                <a:gd name="connsiteY2" fmla="*/ 1291637 h 1759120"/>
                <a:gd name="connsiteX3" fmla="*/ 50755 w 1101387"/>
                <a:gd name="connsiteY3" fmla="*/ 864933 h 1759120"/>
                <a:gd name="connsiteX4" fmla="*/ 55058 w 1101387"/>
                <a:gd name="connsiteY4" fmla="*/ 403471 h 1759120"/>
                <a:gd name="connsiteX5" fmla="*/ 232479 w 1101387"/>
                <a:gd name="connsiteY5" fmla="*/ 157783 h 1759120"/>
                <a:gd name="connsiteX6" fmla="*/ 509997 w 1101387"/>
                <a:gd name="connsiteY6" fmla="*/ 6851 h 1759120"/>
                <a:gd name="connsiteX7" fmla="*/ 783760 w 1101387"/>
                <a:gd name="connsiteY7" fmla="*/ 46125 h 1759120"/>
                <a:gd name="connsiteX8" fmla="*/ 1001303 w 1101387"/>
                <a:gd name="connsiteY8" fmla="*/ 226022 h 1759120"/>
                <a:gd name="connsiteX9" fmla="*/ 1101387 w 1101387"/>
                <a:gd name="connsiteY9" fmla="*/ 435288 h 1759120"/>
                <a:gd name="connsiteX0" fmla="*/ 103007 w 1144786"/>
                <a:gd name="connsiteY0" fmla="*/ 1759120 h 1759120"/>
                <a:gd name="connsiteX1" fmla="*/ 44072 w 1144786"/>
                <a:gd name="connsiteY1" fmla="*/ 1365426 h 1759120"/>
                <a:gd name="connsiteX2" fmla="*/ 1292 w 1144786"/>
                <a:gd name="connsiteY2" fmla="*/ 919306 h 1759120"/>
                <a:gd name="connsiteX3" fmla="*/ 94154 w 1144786"/>
                <a:gd name="connsiteY3" fmla="*/ 864933 h 1759120"/>
                <a:gd name="connsiteX4" fmla="*/ 98457 w 1144786"/>
                <a:gd name="connsiteY4" fmla="*/ 403471 h 1759120"/>
                <a:gd name="connsiteX5" fmla="*/ 275878 w 1144786"/>
                <a:gd name="connsiteY5" fmla="*/ 157783 h 1759120"/>
                <a:gd name="connsiteX6" fmla="*/ 553396 w 1144786"/>
                <a:gd name="connsiteY6" fmla="*/ 6851 h 1759120"/>
                <a:gd name="connsiteX7" fmla="*/ 827159 w 1144786"/>
                <a:gd name="connsiteY7" fmla="*/ 46125 h 1759120"/>
                <a:gd name="connsiteX8" fmla="*/ 1044702 w 1144786"/>
                <a:gd name="connsiteY8" fmla="*/ 226022 h 1759120"/>
                <a:gd name="connsiteX9" fmla="*/ 1144786 w 1144786"/>
                <a:gd name="connsiteY9" fmla="*/ 435288 h 1759120"/>
                <a:gd name="connsiteX0" fmla="*/ 103193 w 1144972"/>
                <a:gd name="connsiteY0" fmla="*/ 1759120 h 1759120"/>
                <a:gd name="connsiteX1" fmla="*/ 44258 w 1144972"/>
                <a:gd name="connsiteY1" fmla="*/ 1365426 h 1759120"/>
                <a:gd name="connsiteX2" fmla="*/ 1478 w 1144972"/>
                <a:gd name="connsiteY2" fmla="*/ 919306 h 1759120"/>
                <a:gd name="connsiteX3" fmla="*/ 98643 w 1144972"/>
                <a:gd name="connsiteY3" fmla="*/ 403471 h 1759120"/>
                <a:gd name="connsiteX4" fmla="*/ 276064 w 1144972"/>
                <a:gd name="connsiteY4" fmla="*/ 157783 h 1759120"/>
                <a:gd name="connsiteX5" fmla="*/ 553582 w 1144972"/>
                <a:gd name="connsiteY5" fmla="*/ 6851 h 1759120"/>
                <a:gd name="connsiteX6" fmla="*/ 827345 w 1144972"/>
                <a:gd name="connsiteY6" fmla="*/ 46125 h 1759120"/>
                <a:gd name="connsiteX7" fmla="*/ 1044888 w 1144972"/>
                <a:gd name="connsiteY7" fmla="*/ 226022 h 1759120"/>
                <a:gd name="connsiteX8" fmla="*/ 1144972 w 1144972"/>
                <a:gd name="connsiteY8" fmla="*/ 435288 h 1759120"/>
                <a:gd name="connsiteX0" fmla="*/ 106039 w 1147818"/>
                <a:gd name="connsiteY0" fmla="*/ 1759120 h 1759120"/>
                <a:gd name="connsiteX1" fmla="*/ 47104 w 1147818"/>
                <a:gd name="connsiteY1" fmla="*/ 1365426 h 1759120"/>
                <a:gd name="connsiteX2" fmla="*/ 4324 w 1147818"/>
                <a:gd name="connsiteY2" fmla="*/ 919306 h 1759120"/>
                <a:gd name="connsiteX3" fmla="*/ 156243 w 1147818"/>
                <a:gd name="connsiteY3" fmla="*/ 507505 h 1759120"/>
                <a:gd name="connsiteX4" fmla="*/ 278910 w 1147818"/>
                <a:gd name="connsiteY4" fmla="*/ 157783 h 1759120"/>
                <a:gd name="connsiteX5" fmla="*/ 556428 w 1147818"/>
                <a:gd name="connsiteY5" fmla="*/ 6851 h 1759120"/>
                <a:gd name="connsiteX6" fmla="*/ 830191 w 1147818"/>
                <a:gd name="connsiteY6" fmla="*/ 46125 h 1759120"/>
                <a:gd name="connsiteX7" fmla="*/ 1047734 w 1147818"/>
                <a:gd name="connsiteY7" fmla="*/ 226022 h 1759120"/>
                <a:gd name="connsiteX8" fmla="*/ 1147818 w 1147818"/>
                <a:gd name="connsiteY8" fmla="*/ 435288 h 1759120"/>
                <a:gd name="connsiteX0" fmla="*/ 105114 w 1146893"/>
                <a:gd name="connsiteY0" fmla="*/ 1759120 h 1759120"/>
                <a:gd name="connsiteX1" fmla="*/ 46179 w 1146893"/>
                <a:gd name="connsiteY1" fmla="*/ 1365426 h 1759120"/>
                <a:gd name="connsiteX2" fmla="*/ 3399 w 1146893"/>
                <a:gd name="connsiteY2" fmla="*/ 919306 h 1759120"/>
                <a:gd name="connsiteX3" fmla="*/ 138891 w 1146893"/>
                <a:gd name="connsiteY3" fmla="*/ 502029 h 1759120"/>
                <a:gd name="connsiteX4" fmla="*/ 277985 w 1146893"/>
                <a:gd name="connsiteY4" fmla="*/ 157783 h 1759120"/>
                <a:gd name="connsiteX5" fmla="*/ 555503 w 1146893"/>
                <a:gd name="connsiteY5" fmla="*/ 6851 h 1759120"/>
                <a:gd name="connsiteX6" fmla="*/ 829266 w 1146893"/>
                <a:gd name="connsiteY6" fmla="*/ 46125 h 1759120"/>
                <a:gd name="connsiteX7" fmla="*/ 1046809 w 1146893"/>
                <a:gd name="connsiteY7" fmla="*/ 226022 h 1759120"/>
                <a:gd name="connsiteX8" fmla="*/ 1146893 w 1146893"/>
                <a:gd name="connsiteY8" fmla="*/ 435288 h 1759120"/>
                <a:gd name="connsiteX0" fmla="*/ 105114 w 1146893"/>
                <a:gd name="connsiteY0" fmla="*/ 1770187 h 1770187"/>
                <a:gd name="connsiteX1" fmla="*/ 46179 w 1146893"/>
                <a:gd name="connsiteY1" fmla="*/ 1376493 h 1770187"/>
                <a:gd name="connsiteX2" fmla="*/ 3399 w 1146893"/>
                <a:gd name="connsiteY2" fmla="*/ 930373 h 1770187"/>
                <a:gd name="connsiteX3" fmla="*/ 138891 w 1146893"/>
                <a:gd name="connsiteY3" fmla="*/ 513096 h 1770187"/>
                <a:gd name="connsiteX4" fmla="*/ 360116 w 1146893"/>
                <a:gd name="connsiteY4" fmla="*/ 322163 h 1770187"/>
                <a:gd name="connsiteX5" fmla="*/ 555503 w 1146893"/>
                <a:gd name="connsiteY5" fmla="*/ 17918 h 1770187"/>
                <a:gd name="connsiteX6" fmla="*/ 829266 w 1146893"/>
                <a:gd name="connsiteY6" fmla="*/ 57192 h 1770187"/>
                <a:gd name="connsiteX7" fmla="*/ 1046809 w 1146893"/>
                <a:gd name="connsiteY7" fmla="*/ 237089 h 1770187"/>
                <a:gd name="connsiteX8" fmla="*/ 1146893 w 1146893"/>
                <a:gd name="connsiteY8" fmla="*/ 446355 h 1770187"/>
                <a:gd name="connsiteX0" fmla="*/ 105114 w 1046809"/>
                <a:gd name="connsiteY0" fmla="*/ 1770187 h 1770187"/>
                <a:gd name="connsiteX1" fmla="*/ 46179 w 1046809"/>
                <a:gd name="connsiteY1" fmla="*/ 1376493 h 1770187"/>
                <a:gd name="connsiteX2" fmla="*/ 3399 w 1046809"/>
                <a:gd name="connsiteY2" fmla="*/ 930373 h 1770187"/>
                <a:gd name="connsiteX3" fmla="*/ 138891 w 1046809"/>
                <a:gd name="connsiteY3" fmla="*/ 513096 h 1770187"/>
                <a:gd name="connsiteX4" fmla="*/ 360116 w 1046809"/>
                <a:gd name="connsiteY4" fmla="*/ 322163 h 1770187"/>
                <a:gd name="connsiteX5" fmla="*/ 555503 w 1046809"/>
                <a:gd name="connsiteY5" fmla="*/ 17918 h 1770187"/>
                <a:gd name="connsiteX6" fmla="*/ 829266 w 1046809"/>
                <a:gd name="connsiteY6" fmla="*/ 57192 h 1770187"/>
                <a:gd name="connsiteX7" fmla="*/ 1046809 w 1046809"/>
                <a:gd name="connsiteY7" fmla="*/ 237089 h 1770187"/>
                <a:gd name="connsiteX0" fmla="*/ 105114 w 829266"/>
                <a:gd name="connsiteY0" fmla="*/ 1770187 h 1770187"/>
                <a:gd name="connsiteX1" fmla="*/ 46179 w 829266"/>
                <a:gd name="connsiteY1" fmla="*/ 1376493 h 1770187"/>
                <a:gd name="connsiteX2" fmla="*/ 3399 w 829266"/>
                <a:gd name="connsiteY2" fmla="*/ 930373 h 1770187"/>
                <a:gd name="connsiteX3" fmla="*/ 138891 w 829266"/>
                <a:gd name="connsiteY3" fmla="*/ 513096 h 1770187"/>
                <a:gd name="connsiteX4" fmla="*/ 360116 w 829266"/>
                <a:gd name="connsiteY4" fmla="*/ 322163 h 1770187"/>
                <a:gd name="connsiteX5" fmla="*/ 555503 w 829266"/>
                <a:gd name="connsiteY5" fmla="*/ 17918 h 1770187"/>
                <a:gd name="connsiteX6" fmla="*/ 829266 w 829266"/>
                <a:gd name="connsiteY6" fmla="*/ 57192 h 1770187"/>
                <a:gd name="connsiteX0" fmla="*/ 105114 w 829266"/>
                <a:gd name="connsiteY0" fmla="*/ 1717046 h 1717046"/>
                <a:gd name="connsiteX1" fmla="*/ 46179 w 829266"/>
                <a:gd name="connsiteY1" fmla="*/ 1323352 h 1717046"/>
                <a:gd name="connsiteX2" fmla="*/ 3399 w 829266"/>
                <a:gd name="connsiteY2" fmla="*/ 877232 h 1717046"/>
                <a:gd name="connsiteX3" fmla="*/ 138891 w 829266"/>
                <a:gd name="connsiteY3" fmla="*/ 459955 h 1717046"/>
                <a:gd name="connsiteX4" fmla="*/ 360116 w 829266"/>
                <a:gd name="connsiteY4" fmla="*/ 269022 h 1717046"/>
                <a:gd name="connsiteX5" fmla="*/ 604782 w 829266"/>
                <a:gd name="connsiteY5" fmla="*/ 233074 h 1717046"/>
                <a:gd name="connsiteX6" fmla="*/ 829266 w 829266"/>
                <a:gd name="connsiteY6" fmla="*/ 4051 h 1717046"/>
                <a:gd name="connsiteX0" fmla="*/ 105114 w 774512"/>
                <a:gd name="connsiteY0" fmla="*/ 1492882 h 1492882"/>
                <a:gd name="connsiteX1" fmla="*/ 46179 w 774512"/>
                <a:gd name="connsiteY1" fmla="*/ 1099188 h 1492882"/>
                <a:gd name="connsiteX2" fmla="*/ 3399 w 774512"/>
                <a:gd name="connsiteY2" fmla="*/ 653068 h 1492882"/>
                <a:gd name="connsiteX3" fmla="*/ 138891 w 774512"/>
                <a:gd name="connsiteY3" fmla="*/ 235791 h 1492882"/>
                <a:gd name="connsiteX4" fmla="*/ 360116 w 774512"/>
                <a:gd name="connsiteY4" fmla="*/ 44858 h 1492882"/>
                <a:gd name="connsiteX5" fmla="*/ 604782 w 774512"/>
                <a:gd name="connsiteY5" fmla="*/ 8910 h 1492882"/>
                <a:gd name="connsiteX6" fmla="*/ 774512 w 774512"/>
                <a:gd name="connsiteY6" fmla="*/ 174120 h 1492882"/>
                <a:gd name="connsiteX0" fmla="*/ 112257 w 781655"/>
                <a:gd name="connsiteY0" fmla="*/ 1492882 h 1492882"/>
                <a:gd name="connsiteX1" fmla="*/ 20470 w 781655"/>
                <a:gd name="connsiteY1" fmla="*/ 1088237 h 1492882"/>
                <a:gd name="connsiteX2" fmla="*/ 10542 w 781655"/>
                <a:gd name="connsiteY2" fmla="*/ 653068 h 1492882"/>
                <a:gd name="connsiteX3" fmla="*/ 146034 w 781655"/>
                <a:gd name="connsiteY3" fmla="*/ 235791 h 1492882"/>
                <a:gd name="connsiteX4" fmla="*/ 367259 w 781655"/>
                <a:gd name="connsiteY4" fmla="*/ 44858 h 1492882"/>
                <a:gd name="connsiteX5" fmla="*/ 611925 w 781655"/>
                <a:gd name="connsiteY5" fmla="*/ 8910 h 1492882"/>
                <a:gd name="connsiteX6" fmla="*/ 781655 w 781655"/>
                <a:gd name="connsiteY6" fmla="*/ 174120 h 1492882"/>
                <a:gd name="connsiteX0" fmla="*/ 78151 w 780401"/>
                <a:gd name="connsiteY0" fmla="*/ 1487406 h 1487406"/>
                <a:gd name="connsiteX1" fmla="*/ 19216 w 780401"/>
                <a:gd name="connsiteY1" fmla="*/ 1088237 h 1487406"/>
                <a:gd name="connsiteX2" fmla="*/ 9288 w 780401"/>
                <a:gd name="connsiteY2" fmla="*/ 653068 h 1487406"/>
                <a:gd name="connsiteX3" fmla="*/ 144780 w 780401"/>
                <a:gd name="connsiteY3" fmla="*/ 235791 h 1487406"/>
                <a:gd name="connsiteX4" fmla="*/ 366005 w 780401"/>
                <a:gd name="connsiteY4" fmla="*/ 44858 h 1487406"/>
                <a:gd name="connsiteX5" fmla="*/ 610671 w 780401"/>
                <a:gd name="connsiteY5" fmla="*/ 8910 h 1487406"/>
                <a:gd name="connsiteX6" fmla="*/ 780401 w 780401"/>
                <a:gd name="connsiteY6" fmla="*/ 174120 h 148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401" h="1487406">
                  <a:moveTo>
                    <a:pt x="78151" y="1487406"/>
                  </a:moveTo>
                  <a:cubicBezTo>
                    <a:pt x="49718" y="1415376"/>
                    <a:pt x="30693" y="1227293"/>
                    <a:pt x="19216" y="1088237"/>
                  </a:cubicBezTo>
                  <a:cubicBezTo>
                    <a:pt x="7739" y="949181"/>
                    <a:pt x="-11639" y="795142"/>
                    <a:pt x="9288" y="653068"/>
                  </a:cubicBezTo>
                  <a:cubicBezTo>
                    <a:pt x="30215" y="510994"/>
                    <a:pt x="85327" y="337159"/>
                    <a:pt x="144780" y="235791"/>
                  </a:cubicBezTo>
                  <a:cubicBezTo>
                    <a:pt x="204233" y="134423"/>
                    <a:pt x="288357" y="82671"/>
                    <a:pt x="366005" y="44858"/>
                  </a:cubicBezTo>
                  <a:cubicBezTo>
                    <a:pt x="443653" y="7045"/>
                    <a:pt x="541605" y="-12634"/>
                    <a:pt x="610671" y="8910"/>
                  </a:cubicBezTo>
                  <a:cubicBezTo>
                    <a:pt x="679737" y="30454"/>
                    <a:pt x="698517" y="137592"/>
                    <a:pt x="780401" y="17412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p:cNvSpPr txBox="1">
            <a:spLocks/>
          </p:cNvSpPr>
          <p:nvPr/>
        </p:nvSpPr>
        <p:spPr>
          <a:xfrm>
            <a:off x="1638980" y="525783"/>
            <a:ext cx="9047165" cy="1007865"/>
          </a:xfrm>
          <a:prstGeom prst="rect">
            <a:avLst/>
          </a:prstGeom>
        </p:spPr>
        <p:txBody>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algn="ctr"/>
            <a:r>
              <a:rPr lang="en-US" sz="2800" kern="0" dirty="0" smtClean="0">
                <a:latin typeface="Yu Gothic" panose="020B0400000000000000" pitchFamily="34" charset="-128"/>
                <a:ea typeface="Yu Gothic" panose="020B0400000000000000" pitchFamily="34" charset="-128"/>
              </a:rPr>
              <a:t>Similar one-way barriers for both swimming microbes and propagating fronts in a vortex-chain flow</a:t>
            </a:r>
            <a:endParaRPr lang="en-US" sz="2800" kern="0" dirty="0">
              <a:latin typeface="Yu Gothic" panose="020B0400000000000000" pitchFamily="34" charset="-128"/>
              <a:ea typeface="Yu Gothic" panose="020B0400000000000000" pitchFamily="34" charset="-128"/>
            </a:endParaRPr>
          </a:p>
        </p:txBody>
      </p:sp>
      <p:grpSp>
        <p:nvGrpSpPr>
          <p:cNvPr id="15" name="Group 14"/>
          <p:cNvGrpSpPr/>
          <p:nvPr/>
        </p:nvGrpSpPr>
        <p:grpSpPr>
          <a:xfrm>
            <a:off x="6225952" y="1920580"/>
            <a:ext cx="4813119" cy="2545095"/>
            <a:chOff x="6225952" y="1920580"/>
            <a:chExt cx="4813119" cy="2545095"/>
          </a:xfrm>
        </p:grpSpPr>
        <p:pic>
          <p:nvPicPr>
            <p:cNvPr id="2" name="Picture 2" descr="prlfig3.png"/>
            <p:cNvPicPr>
              <a:picLocks noChangeAspect="1"/>
            </p:cNvPicPr>
            <p:nvPr/>
          </p:nvPicPr>
          <p:blipFill rotWithShape="1">
            <a:blip r:embed="rId3">
              <a:extLst>
                <a:ext uri="{28A0092B-C50C-407E-A947-70E740481C1C}">
                  <a14:useLocalDpi xmlns:a14="http://schemas.microsoft.com/office/drawing/2010/main" val="0"/>
                </a:ext>
              </a:extLst>
            </a:blip>
            <a:srcRect l="48342"/>
            <a:stretch/>
          </p:blipFill>
          <p:spPr bwMode="auto">
            <a:xfrm>
              <a:off x="6225952" y="1920580"/>
              <a:ext cx="4813119" cy="254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6433052" y="3700130"/>
              <a:ext cx="571252" cy="4879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2138793" y="4380614"/>
            <a:ext cx="2716742" cy="369332"/>
          </a:xfrm>
          <a:prstGeom prst="rect">
            <a:avLst/>
          </a:prstGeom>
          <a:noFill/>
        </p:spPr>
        <p:txBody>
          <a:bodyPr wrap="square" rtlCol="0">
            <a:spAutoFit/>
          </a:bodyPr>
          <a:lstStyle/>
          <a:p>
            <a:pPr algn="ctr"/>
            <a:r>
              <a:rPr lang="en-US" dirty="0" smtClean="0"/>
              <a:t>Swimming microbes</a:t>
            </a:r>
            <a:endParaRPr lang="en-US" dirty="0"/>
          </a:p>
        </p:txBody>
      </p:sp>
      <p:sp>
        <p:nvSpPr>
          <p:cNvPr id="17" name="TextBox 16"/>
          <p:cNvSpPr txBox="1"/>
          <p:nvPr/>
        </p:nvSpPr>
        <p:spPr>
          <a:xfrm>
            <a:off x="7241981" y="4380614"/>
            <a:ext cx="2716742" cy="369332"/>
          </a:xfrm>
          <a:prstGeom prst="rect">
            <a:avLst/>
          </a:prstGeom>
          <a:noFill/>
        </p:spPr>
        <p:txBody>
          <a:bodyPr wrap="square" rtlCol="0">
            <a:spAutoFit/>
          </a:bodyPr>
          <a:lstStyle/>
          <a:p>
            <a:pPr algn="ctr"/>
            <a:r>
              <a:rPr lang="en-US" dirty="0" smtClean="0"/>
              <a:t>Reaction fronts</a:t>
            </a:r>
            <a:endParaRPr lang="en-US" dirty="0"/>
          </a:p>
        </p:txBody>
      </p:sp>
    </p:spTree>
    <p:extLst>
      <p:ext uri="{BB962C8B-B14F-4D97-AF65-F5344CB8AC3E}">
        <p14:creationId xmlns:p14="http://schemas.microsoft.com/office/powerpoint/2010/main" val="1183783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659809"/>
            <a:ext cx="8729330" cy="1938992"/>
          </a:xfrm>
          <a:prstGeom prst="rect">
            <a:avLst/>
          </a:prstGeom>
          <a:noFill/>
        </p:spPr>
        <p:txBody>
          <a:bodyPr wrap="square" rtlCol="0">
            <a:spAutoFit/>
          </a:bodyPr>
          <a:lstStyle/>
          <a:p>
            <a:pPr algn="ctr"/>
            <a:r>
              <a:rPr lang="en-US" sz="4000" dirty="0">
                <a:solidFill>
                  <a:srgbClr val="0000FF"/>
                </a:solidFill>
              </a:rPr>
              <a:t>Key takeaway: </a:t>
            </a:r>
            <a:r>
              <a:rPr lang="en-US" sz="4000" dirty="0">
                <a:solidFill>
                  <a:srgbClr val="FF0000"/>
                </a:solidFill>
              </a:rPr>
              <a:t>critical importance of invariant manifolds in at least two, very different active mixing systems.</a:t>
            </a:r>
            <a:endParaRPr lang="en-US" dirty="0">
              <a:solidFill>
                <a:srgbClr val="FF0000"/>
              </a:solidFill>
            </a:endParaRPr>
          </a:p>
        </p:txBody>
      </p:sp>
      <p:sp>
        <p:nvSpPr>
          <p:cNvPr id="2" name="TextBox 1"/>
          <p:cNvSpPr txBox="1"/>
          <p:nvPr/>
        </p:nvSpPr>
        <p:spPr>
          <a:xfrm>
            <a:off x="1828800" y="3534120"/>
            <a:ext cx="4663441" cy="2123658"/>
          </a:xfrm>
          <a:prstGeom prst="rect">
            <a:avLst/>
          </a:prstGeom>
          <a:noFill/>
        </p:spPr>
        <p:txBody>
          <a:bodyPr wrap="square" rtlCol="0">
            <a:spAutoFit/>
          </a:bodyPr>
          <a:lstStyle/>
          <a:p>
            <a:r>
              <a:rPr lang="en-US" sz="2000" dirty="0" smtClean="0"/>
              <a:t>Swimming Invariant Manifolds have also be measured experimentally for hyperbolic flows.  </a:t>
            </a:r>
          </a:p>
          <a:p>
            <a:endParaRPr lang="en-US" dirty="0"/>
          </a:p>
          <a:p>
            <a:r>
              <a:rPr lang="en-US" dirty="0" smtClean="0"/>
              <a:t>See </a:t>
            </a:r>
            <a:r>
              <a:rPr lang="en-US" i="1" dirty="0">
                <a:solidFill>
                  <a:prstClr val="black"/>
                </a:solidFill>
              </a:rPr>
              <a:t>Berman, </a:t>
            </a:r>
            <a:r>
              <a:rPr lang="en-US" i="1" dirty="0" err="1">
                <a:solidFill>
                  <a:prstClr val="black"/>
                </a:solidFill>
              </a:rPr>
              <a:t>Buggeln</a:t>
            </a:r>
            <a:r>
              <a:rPr lang="en-US" i="1" dirty="0">
                <a:solidFill>
                  <a:prstClr val="black"/>
                </a:solidFill>
              </a:rPr>
              <a:t>, Brantley, Mitchell, and Solomon, Phys. Rev. Fluids 6 L012501 (2021</a:t>
            </a:r>
            <a:r>
              <a:rPr lang="en-US" i="1" dirty="0" smtClean="0">
                <a:solidFill>
                  <a:prstClr val="black"/>
                </a:solidFill>
              </a:rPr>
              <a:t>).</a:t>
            </a:r>
            <a:endParaRPr lang="en-US" i="1" dirty="0">
              <a:solidFill>
                <a:prstClr val="black"/>
              </a:solidFill>
            </a:endParaRPr>
          </a:p>
          <a:p>
            <a:endParaRPr lang="en-US" dirty="0"/>
          </a:p>
        </p:txBody>
      </p:sp>
      <p:grpSp>
        <p:nvGrpSpPr>
          <p:cNvPr id="8" name="Group 7"/>
          <p:cNvGrpSpPr/>
          <p:nvPr/>
        </p:nvGrpSpPr>
        <p:grpSpPr>
          <a:xfrm>
            <a:off x="6777972" y="2838444"/>
            <a:ext cx="2837769" cy="3731627"/>
            <a:chOff x="568712" y="1079529"/>
            <a:chExt cx="4939990" cy="5517824"/>
          </a:xfrm>
        </p:grpSpPr>
        <p:pic>
          <p:nvPicPr>
            <p:cNvPr id="9" name="Picture 8"/>
            <p:cNvPicPr>
              <a:picLocks noChangeAspect="1"/>
            </p:cNvPicPr>
            <p:nvPr/>
          </p:nvPicPr>
          <p:blipFill rotWithShape="1">
            <a:blip r:embed="rId3"/>
            <a:srcRect t="725"/>
            <a:stretch/>
          </p:blipFill>
          <p:spPr>
            <a:xfrm>
              <a:off x="568712" y="1079529"/>
              <a:ext cx="4939990" cy="5517824"/>
            </a:xfrm>
            <a:prstGeom prst="rect">
              <a:avLst/>
            </a:prstGeom>
          </p:spPr>
        </p:pic>
        <p:sp>
          <p:nvSpPr>
            <p:cNvPr id="10" name="Rectangle 9"/>
            <p:cNvSpPr/>
            <p:nvPr/>
          </p:nvSpPr>
          <p:spPr>
            <a:xfrm>
              <a:off x="568713" y="1260926"/>
              <a:ext cx="624467" cy="5129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8712" y="3561792"/>
              <a:ext cx="624467" cy="5129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p:cNvSpPr/>
          <p:nvPr/>
        </p:nvSpPr>
        <p:spPr>
          <a:xfrm>
            <a:off x="2013099" y="2953885"/>
            <a:ext cx="358724" cy="331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9215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78932" y="148073"/>
            <a:ext cx="813184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r>
              <a:rPr lang="en-US" kern="0" dirty="0">
                <a:solidFill>
                  <a:srgbClr val="1308F8"/>
                </a:solidFill>
                <a:latin typeface="Arial"/>
              </a:rPr>
              <a:t>Chaotic and ordered trajectories of active tracers in vortex arrays</a:t>
            </a:r>
            <a:endParaRPr lang="en-US" kern="0" dirty="0">
              <a:solidFill>
                <a:srgbClr val="1308F8"/>
              </a:solidFill>
              <a:latin typeface="Arial"/>
            </a:endParaRPr>
          </a:p>
        </p:txBody>
      </p:sp>
      <p:pic>
        <p:nvPicPr>
          <p:cNvPr id="3" name="Picture 2"/>
          <p:cNvPicPr>
            <a:picLocks noChangeAspect="1"/>
          </p:cNvPicPr>
          <p:nvPr/>
        </p:nvPicPr>
        <p:blipFill>
          <a:blip r:embed="rId3"/>
          <a:stretch>
            <a:fillRect/>
          </a:stretch>
        </p:blipFill>
        <p:spPr>
          <a:xfrm>
            <a:off x="5802864" y="1350336"/>
            <a:ext cx="4165027" cy="3187058"/>
          </a:xfrm>
          <a:prstGeom prst="rect">
            <a:avLst/>
          </a:prstGeom>
        </p:spPr>
      </p:pic>
      <p:pic>
        <p:nvPicPr>
          <p:cNvPr id="129" name="Picture 128"/>
          <p:cNvPicPr>
            <a:picLocks noChangeAspect="1"/>
          </p:cNvPicPr>
          <p:nvPr/>
        </p:nvPicPr>
        <p:blipFill>
          <a:blip r:embed="rId4"/>
          <a:stretch>
            <a:fillRect/>
          </a:stretch>
        </p:blipFill>
        <p:spPr>
          <a:xfrm>
            <a:off x="2141354" y="1453943"/>
            <a:ext cx="3427592" cy="3262752"/>
          </a:xfrm>
          <a:prstGeom prst="rect">
            <a:avLst/>
          </a:prstGeom>
        </p:spPr>
      </p:pic>
      <p:sp>
        <p:nvSpPr>
          <p:cNvPr id="132" name="TextBox 131"/>
          <p:cNvSpPr txBox="1"/>
          <p:nvPr/>
        </p:nvSpPr>
        <p:spPr>
          <a:xfrm>
            <a:off x="2534093" y="4613650"/>
            <a:ext cx="2743200" cy="954107"/>
          </a:xfrm>
          <a:prstGeom prst="rect">
            <a:avLst/>
          </a:prstGeom>
          <a:noFill/>
        </p:spPr>
        <p:txBody>
          <a:bodyPr wrap="square" rtlCol="0">
            <a:spAutoFit/>
          </a:bodyPr>
          <a:lstStyle/>
          <a:p>
            <a:pPr algn="ctr" fontAlgn="base">
              <a:spcBef>
                <a:spcPct val="0"/>
              </a:spcBef>
              <a:spcAft>
                <a:spcPct val="0"/>
              </a:spcAft>
            </a:pPr>
            <a:r>
              <a:rPr kumimoji="1" lang="en-US" sz="2800" dirty="0">
                <a:solidFill>
                  <a:srgbClr val="000000"/>
                </a:solidFill>
                <a:latin typeface="Arial" pitchFamily="34" charset="0"/>
                <a:cs typeface="Arial" pitchFamily="34" charset="0"/>
              </a:rPr>
              <a:t>Trapped trajectory</a:t>
            </a:r>
            <a:endParaRPr kumimoji="1" lang="en-US" sz="2800" dirty="0">
              <a:solidFill>
                <a:srgbClr val="000000"/>
              </a:solidFill>
              <a:latin typeface="Arial" pitchFamily="34" charset="0"/>
              <a:cs typeface="Arial" pitchFamily="34" charset="0"/>
            </a:endParaRPr>
          </a:p>
        </p:txBody>
      </p:sp>
      <p:sp>
        <p:nvSpPr>
          <p:cNvPr id="140" name="TextBox 139"/>
          <p:cNvSpPr txBox="1"/>
          <p:nvPr/>
        </p:nvSpPr>
        <p:spPr>
          <a:xfrm>
            <a:off x="6513776" y="4613649"/>
            <a:ext cx="2743200" cy="954107"/>
          </a:xfrm>
          <a:prstGeom prst="rect">
            <a:avLst/>
          </a:prstGeom>
          <a:noFill/>
        </p:spPr>
        <p:txBody>
          <a:bodyPr wrap="square" rtlCol="0">
            <a:spAutoFit/>
          </a:bodyPr>
          <a:lstStyle/>
          <a:p>
            <a:pPr algn="ctr" fontAlgn="base">
              <a:spcBef>
                <a:spcPct val="0"/>
              </a:spcBef>
              <a:spcAft>
                <a:spcPct val="0"/>
              </a:spcAft>
            </a:pPr>
            <a:r>
              <a:rPr kumimoji="1" lang="en-US" sz="2800" dirty="0">
                <a:solidFill>
                  <a:srgbClr val="000000"/>
                </a:solidFill>
                <a:latin typeface="Arial" pitchFamily="34" charset="0"/>
                <a:cs typeface="Arial" pitchFamily="34" charset="0"/>
              </a:rPr>
              <a:t>“Escaping” trajectory</a:t>
            </a:r>
            <a:endParaRPr kumimoji="1" lang="en-US" sz="2800" dirty="0">
              <a:solidFill>
                <a:srgbClr val="000000"/>
              </a:solidFill>
              <a:latin typeface="Arial" pitchFamily="34" charset="0"/>
              <a:cs typeface="Arial" pitchFamily="34" charset="0"/>
            </a:endParaRPr>
          </a:p>
        </p:txBody>
      </p:sp>
      <p:sp>
        <p:nvSpPr>
          <p:cNvPr id="135" name="TextBox 134"/>
          <p:cNvSpPr txBox="1"/>
          <p:nvPr/>
        </p:nvSpPr>
        <p:spPr>
          <a:xfrm>
            <a:off x="3607982" y="5773480"/>
            <a:ext cx="6402793" cy="461665"/>
          </a:xfrm>
          <a:prstGeom prst="rect">
            <a:avLst/>
          </a:prstGeom>
          <a:noFill/>
        </p:spPr>
        <p:txBody>
          <a:bodyPr wrap="square" rtlCol="0">
            <a:spAutoFit/>
          </a:bodyPr>
          <a:lstStyle/>
          <a:p>
            <a:pPr fontAlgn="base">
              <a:spcBef>
                <a:spcPct val="0"/>
              </a:spcBef>
              <a:spcAft>
                <a:spcPct val="0"/>
              </a:spcAft>
            </a:pPr>
            <a:r>
              <a:rPr kumimoji="1" lang="en-US" sz="2400" dirty="0">
                <a:solidFill>
                  <a:srgbClr val="000000"/>
                </a:solidFill>
                <a:latin typeface="Arial" pitchFamily="34" charset="0"/>
                <a:cs typeface="Arial" pitchFamily="34" charset="0"/>
              </a:rPr>
              <a:t>Berman &amp; Mitchell, Chaos </a:t>
            </a:r>
            <a:r>
              <a:rPr kumimoji="1" lang="en-US" sz="2400" b="1" dirty="0">
                <a:solidFill>
                  <a:srgbClr val="000000"/>
                </a:solidFill>
                <a:latin typeface="Arial" pitchFamily="34" charset="0"/>
                <a:cs typeface="Arial" pitchFamily="34" charset="0"/>
              </a:rPr>
              <a:t>30</a:t>
            </a:r>
            <a:r>
              <a:rPr kumimoji="1" lang="en-US" sz="2400" dirty="0">
                <a:solidFill>
                  <a:srgbClr val="000000"/>
                </a:solidFill>
                <a:latin typeface="Arial" pitchFamily="34" charset="0"/>
                <a:cs typeface="Arial" pitchFamily="34" charset="0"/>
              </a:rPr>
              <a:t>, 063121 (2020</a:t>
            </a:r>
            <a:r>
              <a:rPr kumimoji="1" lang="en-US" sz="2400" dirty="0">
                <a:solidFill>
                  <a:srgbClr val="000000"/>
                </a:solidFill>
                <a:latin typeface="Arial" pitchFamily="34" charset="0"/>
                <a:cs typeface="Arial" pitchFamily="34" charset="0"/>
              </a:rPr>
              <a:t>)</a:t>
            </a:r>
            <a:endParaRPr kumimoji="1"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1219076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78932" y="148073"/>
            <a:ext cx="813184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4200">
                <a:solidFill>
                  <a:schemeClr val="tx2"/>
                </a:solidFill>
                <a:latin typeface="+mj-lt"/>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r>
              <a:rPr lang="en-US" kern="0" dirty="0">
                <a:solidFill>
                  <a:srgbClr val="1308F8"/>
                </a:solidFill>
                <a:latin typeface="Arial"/>
              </a:rPr>
              <a:t>Chaotic and ordered trajectories of active tracers in vortex arrays</a:t>
            </a:r>
            <a:endParaRPr lang="en-US" kern="0" dirty="0">
              <a:solidFill>
                <a:srgbClr val="1308F8"/>
              </a:solidFill>
              <a:latin typeface="Arial"/>
            </a:endParaRPr>
          </a:p>
        </p:txBody>
      </p:sp>
      <p:grpSp>
        <p:nvGrpSpPr>
          <p:cNvPr id="8" name="Group 7"/>
          <p:cNvGrpSpPr/>
          <p:nvPr/>
        </p:nvGrpSpPr>
        <p:grpSpPr>
          <a:xfrm>
            <a:off x="3249615" y="1665856"/>
            <a:ext cx="5948813" cy="4171608"/>
            <a:chOff x="1268416" y="1790535"/>
            <a:chExt cx="5165416" cy="3706303"/>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37101" b="26493"/>
            <a:stretch/>
          </p:blipFill>
          <p:spPr>
            <a:xfrm>
              <a:off x="1290332" y="3624305"/>
              <a:ext cx="5143500" cy="187253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8" t="37565" b="27305"/>
            <a:stretch/>
          </p:blipFill>
          <p:spPr>
            <a:xfrm>
              <a:off x="1287847" y="1817370"/>
              <a:ext cx="5145985" cy="180693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6" t="36985" r="54483" b="26841"/>
            <a:stretch/>
          </p:blipFill>
          <p:spPr>
            <a:xfrm>
              <a:off x="1268416" y="1790535"/>
              <a:ext cx="2361538" cy="1860605"/>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4792" t="25275" r="11353" b="39131"/>
            <a:stretch/>
          </p:blipFill>
          <p:spPr>
            <a:xfrm>
              <a:off x="1769350" y="3645177"/>
              <a:ext cx="1800970" cy="1830788"/>
            </a:xfrm>
            <a:prstGeom prst="rect">
              <a:avLst/>
            </a:prstGeom>
          </p:spPr>
        </p:pic>
      </p:grpSp>
      <p:sp>
        <p:nvSpPr>
          <p:cNvPr id="13" name="TextBox 12"/>
          <p:cNvSpPr txBox="1"/>
          <p:nvPr/>
        </p:nvSpPr>
        <p:spPr>
          <a:xfrm>
            <a:off x="1708982" y="2650432"/>
            <a:ext cx="1657847" cy="323165"/>
          </a:xfrm>
          <a:prstGeom prst="rect">
            <a:avLst/>
          </a:prstGeom>
          <a:noFill/>
        </p:spPr>
        <p:txBody>
          <a:bodyPr wrap="square" rtlCol="0">
            <a:spAutoFit/>
          </a:bodyPr>
          <a:lstStyle/>
          <a:p>
            <a:pPr fontAlgn="base">
              <a:spcBef>
                <a:spcPct val="0"/>
              </a:spcBef>
              <a:spcAft>
                <a:spcPct val="0"/>
              </a:spcAft>
            </a:pPr>
            <a:r>
              <a:rPr kumimoji="1" lang="en-US" sz="1500" dirty="0">
                <a:solidFill>
                  <a:srgbClr val="000000"/>
                </a:solidFill>
                <a:latin typeface="Arial" pitchFamily="34" charset="0"/>
                <a:cs typeface="Arial" pitchFamily="34" charset="0"/>
              </a:rPr>
              <a:t>v</a:t>
            </a:r>
            <a:r>
              <a:rPr kumimoji="1" lang="en-US" sz="1500" baseline="-25000" dirty="0">
                <a:solidFill>
                  <a:srgbClr val="000000"/>
                </a:solidFill>
                <a:latin typeface="Arial" pitchFamily="34" charset="0"/>
                <a:cs typeface="Arial" pitchFamily="34" charset="0"/>
              </a:rPr>
              <a:t>0</a:t>
            </a:r>
            <a:r>
              <a:rPr kumimoji="1" lang="en-US" sz="1500" dirty="0">
                <a:solidFill>
                  <a:srgbClr val="000000"/>
                </a:solidFill>
                <a:latin typeface="Arial" pitchFamily="34" charset="0"/>
                <a:cs typeface="Arial" pitchFamily="34" charset="0"/>
              </a:rPr>
              <a:t> = V</a:t>
            </a:r>
            <a:r>
              <a:rPr kumimoji="1" lang="en-US" sz="1500" baseline="-25000" dirty="0">
                <a:solidFill>
                  <a:srgbClr val="000000"/>
                </a:solidFill>
                <a:latin typeface="Arial" pitchFamily="34" charset="0"/>
                <a:cs typeface="Arial" pitchFamily="34" charset="0"/>
              </a:rPr>
              <a:t>s</a:t>
            </a:r>
            <a:r>
              <a:rPr kumimoji="1" lang="en-US" sz="1500" dirty="0">
                <a:solidFill>
                  <a:srgbClr val="000000"/>
                </a:solidFill>
                <a:latin typeface="Arial" pitchFamily="34" charset="0"/>
                <a:cs typeface="Arial" pitchFamily="34" charset="0"/>
              </a:rPr>
              <a:t>/U = 0.5</a:t>
            </a:r>
          </a:p>
        </p:txBody>
      </p:sp>
      <p:sp>
        <p:nvSpPr>
          <p:cNvPr id="14" name="TextBox 13"/>
          <p:cNvSpPr txBox="1"/>
          <p:nvPr/>
        </p:nvSpPr>
        <p:spPr>
          <a:xfrm>
            <a:off x="1677083" y="4118690"/>
            <a:ext cx="1721642" cy="1477328"/>
          </a:xfrm>
          <a:prstGeom prst="rect">
            <a:avLst/>
          </a:prstGeom>
          <a:noFill/>
        </p:spPr>
        <p:txBody>
          <a:bodyPr wrap="square" rtlCol="0">
            <a:spAutoFit/>
          </a:bodyPr>
          <a:lstStyle/>
          <a:p>
            <a:pPr algn="ctr" fontAlgn="base">
              <a:spcBef>
                <a:spcPct val="0"/>
              </a:spcBef>
              <a:spcAft>
                <a:spcPct val="0"/>
              </a:spcAft>
            </a:pPr>
            <a:r>
              <a:rPr kumimoji="1" lang="en-US" sz="1500" dirty="0">
                <a:solidFill>
                  <a:srgbClr val="FF0000"/>
                </a:solidFill>
                <a:latin typeface="Arial" pitchFamily="34" charset="0"/>
                <a:cs typeface="Arial" pitchFamily="34" charset="0"/>
              </a:rPr>
              <a:t>The red segments show the swimming orientation, with the tail at the black curve</a:t>
            </a:r>
          </a:p>
        </p:txBody>
      </p:sp>
      <p:sp>
        <p:nvSpPr>
          <p:cNvPr id="15" name="TextBox 14"/>
          <p:cNvSpPr txBox="1"/>
          <p:nvPr/>
        </p:nvSpPr>
        <p:spPr>
          <a:xfrm>
            <a:off x="8856551" y="2081725"/>
            <a:ext cx="1893092" cy="646331"/>
          </a:xfrm>
          <a:prstGeom prst="rect">
            <a:avLst/>
          </a:prstGeom>
          <a:noFill/>
        </p:spPr>
        <p:txBody>
          <a:bodyPr wrap="square" rtlCol="0">
            <a:spAutoFit/>
          </a:bodyPr>
          <a:lstStyle/>
          <a:p>
            <a:pPr algn="ctr" fontAlgn="base">
              <a:spcBef>
                <a:spcPct val="0"/>
              </a:spcBef>
              <a:spcAft>
                <a:spcPct val="0"/>
              </a:spcAft>
            </a:pPr>
            <a:r>
              <a:rPr kumimoji="1" lang="en-US" dirty="0">
                <a:solidFill>
                  <a:srgbClr val="FF0000"/>
                </a:solidFill>
                <a:latin typeface="Arial" pitchFamily="34" charset="0"/>
                <a:cs typeface="Arial" pitchFamily="34" charset="0"/>
              </a:rPr>
              <a:t>Part of a chaotic trajectory?</a:t>
            </a:r>
            <a:endParaRPr kumimoji="1" lang="en-US" dirty="0">
              <a:solidFill>
                <a:srgbClr val="FF0000"/>
              </a:solidFill>
              <a:latin typeface="Arial" pitchFamily="34" charset="0"/>
              <a:cs typeface="Arial" pitchFamily="34" charset="0"/>
            </a:endParaRPr>
          </a:p>
        </p:txBody>
      </p:sp>
      <p:cxnSp>
        <p:nvCxnSpPr>
          <p:cNvPr id="4" name="Straight Arrow Connector 3"/>
          <p:cNvCxnSpPr/>
          <p:nvPr/>
        </p:nvCxnSpPr>
        <p:spPr bwMode="auto">
          <a:xfrm flipH="1">
            <a:off x="8716737" y="2522765"/>
            <a:ext cx="481691" cy="12766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3953291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A65A1-0C07-4F77-A331-6DB47A54F0CD}"/>
              </a:ext>
            </a:extLst>
          </p:cNvPr>
          <p:cNvSpPr txBox="1"/>
          <p:nvPr/>
        </p:nvSpPr>
        <p:spPr>
          <a:xfrm>
            <a:off x="146281" y="127808"/>
            <a:ext cx="8358909" cy="1015663"/>
          </a:xfrm>
          <a:prstGeom prst="rect">
            <a:avLst/>
          </a:prstGeom>
          <a:noFill/>
        </p:spPr>
        <p:txBody>
          <a:bodyPr wrap="square" rtlCol="0">
            <a:spAutoFit/>
          </a:bodyPr>
          <a:lstStyle/>
          <a:p>
            <a:r>
              <a:rPr lang="en-US" sz="6000" dirty="0">
                <a:latin typeface="Yu Gothic" panose="020B0400000000000000" pitchFamily="34" charset="-128"/>
                <a:ea typeface="Yu Gothic" panose="020B0400000000000000" pitchFamily="34" charset="-128"/>
              </a:rPr>
              <a:t>Continuing Work</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2412B-4A12-4FDC-AC17-4CD30DE5370A}"/>
                  </a:ext>
                </a:extLst>
              </p:cNvPr>
              <p:cNvSpPr txBox="1"/>
              <p:nvPr/>
            </p:nvSpPr>
            <p:spPr>
              <a:xfrm>
                <a:off x="1316736" y="1457861"/>
                <a:ext cx="10536225" cy="4247317"/>
              </a:xfrm>
              <a:prstGeom prst="rect">
                <a:avLst/>
              </a:prstGeom>
              <a:noFill/>
            </p:spPr>
            <p:txBody>
              <a:bodyPr wrap="square">
                <a:spAutoFit/>
              </a:bodyPr>
              <a:lstStyle/>
              <a:p>
                <a:pPr marL="571500" indent="-571500">
                  <a:buFontTx/>
                  <a:buChar char="-"/>
                </a:pPr>
                <a:r>
                  <a:rPr lang="en-US" sz="2800" dirty="0" smtClean="0">
                    <a:latin typeface="Yu Gothic" panose="020B0400000000000000" pitchFamily="34" charset="-128"/>
                    <a:ea typeface="Yu Gothic" panose="020B0400000000000000" pitchFamily="34" charset="-128"/>
                  </a:rPr>
                  <a:t>Evidence of chaotic trajectories and trapping?</a:t>
                </a:r>
                <a:br>
                  <a:rPr lang="en-US" sz="2800" dirty="0" smtClean="0">
                    <a:latin typeface="Yu Gothic" panose="020B0400000000000000" pitchFamily="34" charset="-128"/>
                    <a:ea typeface="Yu Gothic" panose="020B0400000000000000" pitchFamily="34" charset="-128"/>
                  </a:rPr>
                </a:br>
                <a:r>
                  <a:rPr lang="en-US" sz="1400" dirty="0" smtClean="0">
                    <a:latin typeface="Yu Gothic" panose="020B0400000000000000" pitchFamily="34" charset="-128"/>
                    <a:ea typeface="Yu Gothic" panose="020B0400000000000000" pitchFamily="34" charset="-128"/>
                  </a:rPr>
                  <a:t/>
                </a:r>
                <a:br>
                  <a:rPr lang="en-US" sz="1400" dirty="0" smtClean="0">
                    <a:latin typeface="Yu Gothic" panose="020B0400000000000000" pitchFamily="34" charset="-128"/>
                    <a:ea typeface="Yu Gothic" panose="020B0400000000000000" pitchFamily="34" charset="-128"/>
                  </a:rPr>
                </a:br>
                <a:r>
                  <a:rPr lang="en-US" sz="2000" dirty="0" smtClean="0">
                    <a:latin typeface="Yu Gothic" panose="020B0400000000000000" pitchFamily="34" charset="-128"/>
                    <a:ea typeface="Yu Gothic" panose="020B0400000000000000" pitchFamily="34" charset="-128"/>
                  </a:rPr>
                  <a:t>Refs: </a:t>
                </a:r>
                <a:r>
                  <a:rPr lang="en-US" sz="2000" dirty="0">
                    <a:latin typeface="Yu Gothic" panose="020B0400000000000000" pitchFamily="34" charset="-128"/>
                    <a:ea typeface="Yu Gothic" panose="020B0400000000000000" pitchFamily="34" charset="-128"/>
                  </a:rPr>
                  <a:t> </a:t>
                </a:r>
                <a:r>
                  <a:rPr lang="en-US" sz="2000" dirty="0" err="1">
                    <a:latin typeface="Yu Gothic" panose="020B0400000000000000" pitchFamily="34" charset="-128"/>
                    <a:ea typeface="Yu Gothic" panose="020B0400000000000000" pitchFamily="34" charset="-128"/>
                  </a:rPr>
                  <a:t>Khurana</a:t>
                </a:r>
                <a:r>
                  <a:rPr lang="en-US" sz="2000" dirty="0">
                    <a:latin typeface="Yu Gothic" panose="020B0400000000000000" pitchFamily="34" charset="-128"/>
                    <a:ea typeface="Yu Gothic" panose="020B0400000000000000" pitchFamily="34" charset="-128"/>
                  </a:rPr>
                  <a:t>, </a:t>
                </a:r>
                <a:r>
                  <a:rPr lang="en-US" sz="2000" dirty="0" err="1">
                    <a:latin typeface="Yu Gothic" panose="020B0400000000000000" pitchFamily="34" charset="-128"/>
                    <a:ea typeface="Yu Gothic" panose="020B0400000000000000" pitchFamily="34" charset="-128"/>
                  </a:rPr>
                  <a:t>Blawzdziewicz</a:t>
                </a:r>
                <a:r>
                  <a:rPr lang="en-US" sz="2000" dirty="0">
                    <a:latin typeface="Yu Gothic" panose="020B0400000000000000" pitchFamily="34" charset="-128"/>
                    <a:ea typeface="Yu Gothic" panose="020B0400000000000000" pitchFamily="34" charset="-128"/>
                  </a:rPr>
                  <a:t> and Ouellette, Phys. Rev. Lett. </a:t>
                </a:r>
                <a:r>
                  <a:rPr lang="en-US" sz="2000" b="1" dirty="0">
                    <a:latin typeface="Yu Gothic" panose="020B0400000000000000" pitchFamily="34" charset="-128"/>
                    <a:ea typeface="Yu Gothic" panose="020B0400000000000000" pitchFamily="34" charset="-128"/>
                  </a:rPr>
                  <a:t>106</a:t>
                </a:r>
                <a:r>
                  <a:rPr lang="en-US" sz="2000" dirty="0">
                    <a:latin typeface="Yu Gothic" panose="020B0400000000000000" pitchFamily="34" charset="-128"/>
                    <a:ea typeface="Yu Gothic" panose="020B0400000000000000" pitchFamily="34" charset="-128"/>
                  </a:rPr>
                  <a:t>, 198104 (2011</a:t>
                </a:r>
                <a:r>
                  <a:rPr lang="en-US" sz="2000" dirty="0" smtClean="0">
                    <a:latin typeface="Yu Gothic" panose="020B0400000000000000" pitchFamily="34" charset="-128"/>
                    <a:ea typeface="Yu Gothic" panose="020B0400000000000000" pitchFamily="34" charset="-128"/>
                  </a:rPr>
                  <a:t>); Berman and Mitchell, Chaos </a:t>
                </a:r>
                <a:r>
                  <a:rPr lang="en-US" sz="2000" b="1" dirty="0" smtClean="0">
                    <a:latin typeface="Yu Gothic" panose="020B0400000000000000" pitchFamily="34" charset="-128"/>
                    <a:ea typeface="Yu Gothic" panose="020B0400000000000000" pitchFamily="34" charset="-128"/>
                  </a:rPr>
                  <a:t>30</a:t>
                </a:r>
                <a:r>
                  <a:rPr lang="en-US" sz="2000" dirty="0" smtClean="0">
                    <a:latin typeface="Yu Gothic" panose="020B0400000000000000" pitchFamily="34" charset="-128"/>
                    <a:ea typeface="Yu Gothic" panose="020B0400000000000000" pitchFamily="34" charset="-128"/>
                  </a:rPr>
                  <a:t>, 063121 (2020).</a:t>
                </a:r>
                <a:endParaRPr lang="en-US" sz="2800" dirty="0">
                  <a:latin typeface="Yu Gothic" panose="020B0400000000000000" pitchFamily="34" charset="-128"/>
                  <a:ea typeface="Yu Gothic" panose="020B0400000000000000" pitchFamily="34" charset="-128"/>
                </a:endParaRPr>
              </a:p>
              <a:p>
                <a:pPr lvl="1"/>
                <a:endParaRPr lang="en-US" sz="1400" dirty="0">
                  <a:latin typeface="Yu Gothic" panose="020B0400000000000000" pitchFamily="34" charset="-128"/>
                  <a:ea typeface="Yu Gothic" panose="020B0400000000000000" pitchFamily="34" charset="-128"/>
                </a:endParaRPr>
              </a:p>
              <a:p>
                <a:pPr marL="571500" indent="-571500">
                  <a:buFontTx/>
                  <a:buChar char="-"/>
                </a:pPr>
                <a:r>
                  <a:rPr lang="en-US" sz="2800" dirty="0">
                    <a:latin typeface="Yu Gothic" panose="020B0400000000000000" pitchFamily="34" charset="-128"/>
                    <a:ea typeface="Yu Gothic" panose="020B0400000000000000" pitchFamily="34" charset="-128"/>
                  </a:rPr>
                  <a:t>Test microbes of different </a:t>
                </a:r>
                <a14:m>
                  <m:oMath xmlns:m="http://schemas.openxmlformats.org/officeDocument/2006/math">
                    <m:r>
                      <a:rPr lang="en-US" sz="2800" b="0" i="1" smtClean="0">
                        <a:latin typeface="Cambria Math" panose="02040503050406030204" pitchFamily="18" charset="0"/>
                        <a:ea typeface="Yu Gothic" panose="020B0400000000000000" pitchFamily="34" charset="-128"/>
                      </a:rPr>
                      <m:t>𝛼</m:t>
                    </m:r>
                  </m:oMath>
                </a14:m>
                <a:r>
                  <a:rPr lang="en-US" sz="2800" b="0" dirty="0" smtClean="0">
                    <a:latin typeface="Yu Gothic" panose="020B0400000000000000" pitchFamily="34" charset="-128"/>
                    <a:ea typeface="Yu Gothic" panose="020B0400000000000000" pitchFamily="34" charset="-128"/>
                  </a:rPr>
                  <a:t>.  (For </a:t>
                </a:r>
                <a:r>
                  <a:rPr lang="en-US" sz="2800" b="0" dirty="0" smtClean="0">
                    <a:latin typeface="Symbol" panose="05050102010706020507" pitchFamily="18" charset="2"/>
                    <a:ea typeface="Yu Gothic" panose="020B0400000000000000" pitchFamily="34" charset="-128"/>
                  </a:rPr>
                  <a:t>a</a:t>
                </a:r>
                <a:r>
                  <a:rPr lang="en-US" sz="2800" b="0" dirty="0" smtClean="0">
                    <a:latin typeface="Yu Gothic" panose="020B0400000000000000" pitchFamily="34" charset="-128"/>
                    <a:ea typeface="Yu Gothic" panose="020B0400000000000000" pitchFamily="34" charset="-128"/>
                  </a:rPr>
                  <a:t> = -1, the theory for swimmers is identical to that for reaction fronts.)</a:t>
                </a:r>
                <a:br>
                  <a:rPr lang="en-US" sz="2800" b="0" dirty="0" smtClean="0">
                    <a:latin typeface="Yu Gothic" panose="020B0400000000000000" pitchFamily="34" charset="-128"/>
                    <a:ea typeface="Yu Gothic" panose="020B0400000000000000" pitchFamily="34" charset="-128"/>
                  </a:rPr>
                </a:br>
                <a:endParaRPr lang="en-US" sz="1400" b="0" dirty="0" smtClean="0">
                  <a:latin typeface="Yu Gothic" panose="020B0400000000000000" pitchFamily="34" charset="-128"/>
                  <a:ea typeface="Yu Gothic" panose="020B0400000000000000" pitchFamily="34" charset="-128"/>
                </a:endParaRPr>
              </a:p>
              <a:p>
                <a:pPr marL="571500" indent="-571500">
                  <a:buFontTx/>
                  <a:buChar char="-"/>
                </a:pPr>
                <a:r>
                  <a:rPr lang="en-US" sz="2800" b="0" dirty="0" smtClean="0">
                    <a:latin typeface="Yu Gothic" panose="020B0400000000000000" pitchFamily="34" charset="-128"/>
                    <a:ea typeface="Yu Gothic" panose="020B0400000000000000" pitchFamily="34" charset="-128"/>
                  </a:rPr>
                  <a:t>Effects of swimming invariant manifolds on collective behavior of swimmers.</a:t>
                </a:r>
                <a:br>
                  <a:rPr lang="en-US" sz="2800" b="0" dirty="0" smtClean="0">
                    <a:latin typeface="Yu Gothic" panose="020B0400000000000000" pitchFamily="34" charset="-128"/>
                    <a:ea typeface="Yu Gothic" panose="020B0400000000000000" pitchFamily="34" charset="-128"/>
                  </a:rPr>
                </a:br>
                <a:endParaRPr lang="en-US" sz="1400" b="0" dirty="0" smtClean="0">
                  <a:latin typeface="Yu Gothic" panose="020B0400000000000000" pitchFamily="34" charset="-128"/>
                  <a:ea typeface="Yu Gothic" panose="020B0400000000000000" pitchFamily="34" charset="-128"/>
                </a:endParaRPr>
              </a:p>
              <a:p>
                <a:pPr marL="571500" indent="-571500">
                  <a:buFontTx/>
                  <a:buChar char="-"/>
                </a:pPr>
                <a:r>
                  <a:rPr lang="en-US" sz="2800" dirty="0" smtClean="0">
                    <a:latin typeface="Yu Gothic" panose="020B0400000000000000" pitchFamily="34" charset="-128"/>
                    <a:ea typeface="Yu Gothic" panose="020B0400000000000000" pitchFamily="34" charset="-128"/>
                  </a:rPr>
                  <a:t>Effects of chemo- and </a:t>
                </a:r>
                <a:r>
                  <a:rPr lang="en-US" sz="2800" dirty="0" err="1" smtClean="0">
                    <a:latin typeface="Yu Gothic" panose="020B0400000000000000" pitchFamily="34" charset="-128"/>
                    <a:ea typeface="Yu Gothic" panose="020B0400000000000000" pitchFamily="34" charset="-128"/>
                  </a:rPr>
                  <a:t>phototaxis</a:t>
                </a:r>
                <a:r>
                  <a:rPr lang="en-US" sz="2800" dirty="0" smtClean="0">
                    <a:latin typeface="Yu Gothic" panose="020B0400000000000000" pitchFamily="34" charset="-128"/>
                    <a:ea typeface="Yu Gothic" panose="020B0400000000000000" pitchFamily="34" charset="-128"/>
                  </a:rPr>
                  <a:t> on manifolds.</a:t>
                </a:r>
                <a:endParaRPr lang="en-US" sz="2800" b="0" dirty="0">
                  <a:latin typeface="Yu Gothic" panose="020B0400000000000000" pitchFamily="34" charset="-128"/>
                  <a:ea typeface="Yu Gothic" panose="020B0400000000000000" pitchFamily="34" charset="-128"/>
                </a:endParaRPr>
              </a:p>
            </p:txBody>
          </p:sp>
        </mc:Choice>
        <mc:Fallback xmlns="">
          <p:sp>
            <p:nvSpPr>
              <p:cNvPr id="4" name="TextBox 3">
                <a:extLst>
                  <a:ext uri="{FF2B5EF4-FFF2-40B4-BE49-F238E27FC236}">
                    <a16:creationId xmlns:a16="http://schemas.microsoft.com/office/drawing/2014/main" id="{98C2412B-4A12-4FDC-AC17-4CD30DE5370A}"/>
                  </a:ext>
                </a:extLst>
              </p:cNvPr>
              <p:cNvSpPr txBox="1">
                <a:spLocks noRot="1" noChangeAspect="1" noMove="1" noResize="1" noEditPoints="1" noAdjustHandles="1" noChangeArrowheads="1" noChangeShapeType="1" noTextEdit="1"/>
              </p:cNvSpPr>
              <p:nvPr/>
            </p:nvSpPr>
            <p:spPr>
              <a:xfrm>
                <a:off x="1316736" y="1457861"/>
                <a:ext cx="10536225" cy="4247317"/>
              </a:xfrm>
              <a:prstGeom prst="rect">
                <a:avLst/>
              </a:prstGeom>
              <a:blipFill>
                <a:blip r:embed="rId3"/>
                <a:stretch>
                  <a:fillRect l="-1331" t="-2152" b="-1578"/>
                </a:stretch>
              </a:blipFill>
            </p:spPr>
            <p:txBody>
              <a:bodyPr/>
              <a:lstStyle/>
              <a:p>
                <a:r>
                  <a:rPr lang="en-US">
                    <a:noFill/>
                  </a:rPr>
                  <a:t> </a:t>
                </a:r>
              </a:p>
            </p:txBody>
          </p:sp>
        </mc:Fallback>
      </mc:AlternateContent>
    </p:spTree>
    <p:extLst>
      <p:ext uri="{BB962C8B-B14F-4D97-AF65-F5344CB8AC3E}">
        <p14:creationId xmlns:p14="http://schemas.microsoft.com/office/powerpoint/2010/main" val="1770163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25" y="136456"/>
            <a:ext cx="8229600" cy="1143000"/>
          </a:xfrm>
        </p:spPr>
        <p:txBody>
          <a:bodyPr>
            <a:normAutofit fontScale="90000"/>
          </a:bodyPr>
          <a:lstStyle/>
          <a:p>
            <a:r>
              <a:rPr lang="en-US" dirty="0">
                <a:latin typeface="Yu Gothic" panose="020B0400000000000000" pitchFamily="34" charset="-128"/>
                <a:ea typeface="Yu Gothic" panose="020B0400000000000000" pitchFamily="34" charset="-128"/>
              </a:rPr>
              <a:t>Advection</a:t>
            </a:r>
            <a:r>
              <a:rPr lang="en-US" dirty="0">
                <a:solidFill>
                  <a:schemeClr val="bg1">
                    <a:lumMod val="75000"/>
                  </a:schemeClr>
                </a:solidFill>
                <a:latin typeface="Yu Gothic" panose="020B0400000000000000" pitchFamily="34" charset="-128"/>
                <a:ea typeface="Yu Gothic" panose="020B0400000000000000" pitchFamily="34" charset="-128"/>
              </a:rPr>
              <a:t> Reaction Diffusion</a:t>
            </a:r>
            <a:br>
              <a:rPr lang="en-US" dirty="0">
                <a:solidFill>
                  <a:schemeClr val="bg1">
                    <a:lumMod val="75000"/>
                  </a:schemeClr>
                </a:solidFill>
                <a:latin typeface="Yu Gothic" panose="020B0400000000000000" pitchFamily="34" charset="-128"/>
                <a:ea typeface="Yu Gothic" panose="020B0400000000000000" pitchFamily="34" charset="-128"/>
              </a:rPr>
            </a:br>
            <a:endParaRPr lang="en-US" dirty="0">
              <a:latin typeface="Yu Gothic" panose="020B0400000000000000" pitchFamily="34" charset="-128"/>
              <a:ea typeface="Yu Gothic" panose="020B0400000000000000" pitchFamily="34" charset="-128"/>
            </a:endParaRPr>
          </a:p>
        </p:txBody>
      </p:sp>
      <p:graphicFrame>
        <p:nvGraphicFramePr>
          <p:cNvPr id="6" name="Object 3"/>
          <p:cNvGraphicFramePr>
            <a:graphicFrameLocks noChangeAspect="1"/>
          </p:cNvGraphicFramePr>
          <p:nvPr/>
        </p:nvGraphicFramePr>
        <p:xfrm>
          <a:off x="1981201" y="4846390"/>
          <a:ext cx="6513513" cy="1731962"/>
        </p:xfrm>
        <a:graphic>
          <a:graphicData uri="http://schemas.openxmlformats.org/presentationml/2006/ole">
            <mc:AlternateContent xmlns:mc="http://schemas.openxmlformats.org/markup-compatibility/2006">
              <mc:Choice xmlns:v="urn:schemas-microsoft-com:vml" Requires="v">
                <p:oleObj spid="_x0000_s1069" name="Equation" r:id="rId4" imgW="2768400" imgH="736560" progId="Equation.3">
                  <p:embed/>
                </p:oleObj>
              </mc:Choice>
              <mc:Fallback>
                <p:oleObj name="Equation" r:id="rId4" imgW="2768400" imgH="736560" progId="Equation.3">
                  <p:embed/>
                  <p:pic>
                    <p:nvPicPr>
                      <p:cNvPr id="6" name="Object 3"/>
                      <p:cNvPicPr>
                        <a:picLocks noChangeAspect="1" noChangeArrowheads="1"/>
                      </p:cNvPicPr>
                      <p:nvPr/>
                    </p:nvPicPr>
                    <p:blipFill>
                      <a:blip r:embed="rId5"/>
                      <a:srcRect/>
                      <a:stretch>
                        <a:fillRect/>
                      </a:stretch>
                    </p:blipFill>
                    <p:spPr bwMode="auto">
                      <a:xfrm>
                        <a:off x="1981201" y="4846390"/>
                        <a:ext cx="6513513" cy="173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3972090" y="4553020"/>
            <a:ext cx="4987984" cy="20253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830012" y="5858459"/>
            <a:ext cx="3060113" cy="10250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575" y="1633081"/>
            <a:ext cx="3300826" cy="311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3836426" y="1493520"/>
            <a:ext cx="2061455" cy="2438400"/>
          </a:xfrm>
          <a:custGeom>
            <a:avLst/>
            <a:gdLst>
              <a:gd name="connsiteX0" fmla="*/ 15240 w 2011680"/>
              <a:gd name="connsiteY0" fmla="*/ 1798320 h 2438400"/>
              <a:gd name="connsiteX1" fmla="*/ 899160 w 2011680"/>
              <a:gd name="connsiteY1" fmla="*/ 0 h 2438400"/>
              <a:gd name="connsiteX2" fmla="*/ 2011680 w 2011680"/>
              <a:gd name="connsiteY2" fmla="*/ 396240 h 2438400"/>
              <a:gd name="connsiteX3" fmla="*/ 1066800 w 2011680"/>
              <a:gd name="connsiteY3" fmla="*/ 2438400 h 2438400"/>
              <a:gd name="connsiteX4" fmla="*/ 0 w 2011680"/>
              <a:gd name="connsiteY4" fmla="*/ 1996440 h 2438400"/>
              <a:gd name="connsiteX5" fmla="*/ 0 w 2011680"/>
              <a:gd name="connsiteY5"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066800 w 2011680"/>
              <a:gd name="connsiteY4" fmla="*/ 2438400 h 2438400"/>
              <a:gd name="connsiteX5" fmla="*/ 0 w 2011680"/>
              <a:gd name="connsiteY5" fmla="*/ 1996440 h 2438400"/>
              <a:gd name="connsiteX6" fmla="*/ 0 w 2011680"/>
              <a:gd name="connsiteY6"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0 w 2011680"/>
              <a:gd name="connsiteY6" fmla="*/ 1996440 h 2438400"/>
              <a:gd name="connsiteX7" fmla="*/ 0 w 2011680"/>
              <a:gd name="connsiteY7"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579120 w 2011680"/>
              <a:gd name="connsiteY1" fmla="*/ 54864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426720 w 2011680"/>
              <a:gd name="connsiteY1" fmla="*/ 868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66164 w 2062604"/>
              <a:gd name="connsiteY0" fmla="*/ 1798320 h 2438400"/>
              <a:gd name="connsiteX1" fmla="*/ 294764 w 2062604"/>
              <a:gd name="connsiteY1" fmla="*/ 1249680 h 2438400"/>
              <a:gd name="connsiteX2" fmla="*/ 5204 w 2062604"/>
              <a:gd name="connsiteY2" fmla="*/ 838200 h 2438400"/>
              <a:gd name="connsiteX3" fmla="*/ 630044 w 2062604"/>
              <a:gd name="connsiteY3" fmla="*/ 548640 h 2438400"/>
              <a:gd name="connsiteX4" fmla="*/ 950084 w 2062604"/>
              <a:gd name="connsiteY4" fmla="*/ 0 h 2438400"/>
              <a:gd name="connsiteX5" fmla="*/ 2062604 w 2062604"/>
              <a:gd name="connsiteY5" fmla="*/ 396240 h 2438400"/>
              <a:gd name="connsiteX6" fmla="*/ 1834004 w 2062604"/>
              <a:gd name="connsiteY6" fmla="*/ 2255520 h 2438400"/>
              <a:gd name="connsiteX7" fmla="*/ 1117724 w 2062604"/>
              <a:gd name="connsiteY7" fmla="*/ 2438400 h 2438400"/>
              <a:gd name="connsiteX8" fmla="*/ 203324 w 2062604"/>
              <a:gd name="connsiteY8" fmla="*/ 2194560 h 2438400"/>
              <a:gd name="connsiteX9" fmla="*/ 50924 w 2062604"/>
              <a:gd name="connsiteY9" fmla="*/ 1996440 h 2438400"/>
              <a:gd name="connsiteX10" fmla="*/ 50924 w 2062604"/>
              <a:gd name="connsiteY10" fmla="*/ 1996440 h 2438400"/>
              <a:gd name="connsiteX0" fmla="*/ 72094 w 2068534"/>
              <a:gd name="connsiteY0" fmla="*/ 1798320 h 2438400"/>
              <a:gd name="connsiteX1" fmla="*/ 300694 w 2068534"/>
              <a:gd name="connsiteY1" fmla="*/ 1249680 h 2438400"/>
              <a:gd name="connsiteX2" fmla="*/ 468334 w 2068534"/>
              <a:gd name="connsiteY2" fmla="*/ 990600 h 2438400"/>
              <a:gd name="connsiteX3" fmla="*/ 11134 w 2068534"/>
              <a:gd name="connsiteY3" fmla="*/ 838200 h 2438400"/>
              <a:gd name="connsiteX4" fmla="*/ 635974 w 2068534"/>
              <a:gd name="connsiteY4" fmla="*/ 548640 h 2438400"/>
              <a:gd name="connsiteX5" fmla="*/ 956014 w 2068534"/>
              <a:gd name="connsiteY5" fmla="*/ 0 h 2438400"/>
              <a:gd name="connsiteX6" fmla="*/ 2068534 w 2068534"/>
              <a:gd name="connsiteY6" fmla="*/ 396240 h 2438400"/>
              <a:gd name="connsiteX7" fmla="*/ 1839934 w 2068534"/>
              <a:gd name="connsiteY7" fmla="*/ 2255520 h 2438400"/>
              <a:gd name="connsiteX8" fmla="*/ 1123654 w 2068534"/>
              <a:gd name="connsiteY8" fmla="*/ 2438400 h 2438400"/>
              <a:gd name="connsiteX9" fmla="*/ 209254 w 2068534"/>
              <a:gd name="connsiteY9" fmla="*/ 2194560 h 2438400"/>
              <a:gd name="connsiteX10" fmla="*/ 56854 w 2068534"/>
              <a:gd name="connsiteY10" fmla="*/ 1996440 h 2438400"/>
              <a:gd name="connsiteX11" fmla="*/ 56854 w 2068534"/>
              <a:gd name="connsiteY11" fmla="*/ 1996440 h 2438400"/>
              <a:gd name="connsiteX0" fmla="*/ 65015 w 2061455"/>
              <a:gd name="connsiteY0" fmla="*/ 1798320 h 2438400"/>
              <a:gd name="connsiteX1" fmla="*/ 293615 w 2061455"/>
              <a:gd name="connsiteY1" fmla="*/ 1249680 h 2438400"/>
              <a:gd name="connsiteX2" fmla="*/ 461255 w 2061455"/>
              <a:gd name="connsiteY2" fmla="*/ 990600 h 2438400"/>
              <a:gd name="connsiteX3" fmla="*/ 4055 w 2061455"/>
              <a:gd name="connsiteY3" fmla="*/ 838200 h 2438400"/>
              <a:gd name="connsiteX4" fmla="*/ 202175 w 2061455"/>
              <a:gd name="connsiteY4" fmla="*/ 670560 h 2438400"/>
              <a:gd name="connsiteX5" fmla="*/ 628895 w 2061455"/>
              <a:gd name="connsiteY5" fmla="*/ 548640 h 2438400"/>
              <a:gd name="connsiteX6" fmla="*/ 948935 w 2061455"/>
              <a:gd name="connsiteY6" fmla="*/ 0 h 2438400"/>
              <a:gd name="connsiteX7" fmla="*/ 2061455 w 2061455"/>
              <a:gd name="connsiteY7" fmla="*/ 396240 h 2438400"/>
              <a:gd name="connsiteX8" fmla="*/ 1832855 w 2061455"/>
              <a:gd name="connsiteY8" fmla="*/ 2255520 h 2438400"/>
              <a:gd name="connsiteX9" fmla="*/ 1116575 w 2061455"/>
              <a:gd name="connsiteY9" fmla="*/ 2438400 h 2438400"/>
              <a:gd name="connsiteX10" fmla="*/ 202175 w 2061455"/>
              <a:gd name="connsiteY10" fmla="*/ 2194560 h 2438400"/>
              <a:gd name="connsiteX11" fmla="*/ 49775 w 2061455"/>
              <a:gd name="connsiteY11" fmla="*/ 1996440 h 2438400"/>
              <a:gd name="connsiteX12" fmla="*/ 49775 w 2061455"/>
              <a:gd name="connsiteY12" fmla="*/ 199644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1455" h="2438400">
                <a:moveTo>
                  <a:pt x="65015" y="1798320"/>
                </a:moveTo>
                <a:cubicBezTo>
                  <a:pt x="141215" y="1625600"/>
                  <a:pt x="199635" y="1457960"/>
                  <a:pt x="293615" y="1249680"/>
                </a:cubicBezTo>
                <a:cubicBezTo>
                  <a:pt x="296155" y="1115060"/>
                  <a:pt x="509515" y="1059180"/>
                  <a:pt x="461255" y="990600"/>
                </a:cubicBezTo>
                <a:cubicBezTo>
                  <a:pt x="412995" y="922020"/>
                  <a:pt x="31995" y="881380"/>
                  <a:pt x="4055" y="838200"/>
                </a:cubicBezTo>
                <a:cubicBezTo>
                  <a:pt x="-23885" y="795020"/>
                  <a:pt x="98035" y="718820"/>
                  <a:pt x="202175" y="670560"/>
                </a:cubicBezTo>
                <a:cubicBezTo>
                  <a:pt x="306315" y="622300"/>
                  <a:pt x="519675" y="670560"/>
                  <a:pt x="628895" y="548640"/>
                </a:cubicBezTo>
                <a:lnTo>
                  <a:pt x="948935" y="0"/>
                </a:lnTo>
                <a:lnTo>
                  <a:pt x="2061455" y="396240"/>
                </a:lnTo>
                <a:cubicBezTo>
                  <a:pt x="1888735" y="762000"/>
                  <a:pt x="2005575" y="1889760"/>
                  <a:pt x="1832855" y="2255520"/>
                </a:cubicBezTo>
                <a:lnTo>
                  <a:pt x="1116575" y="2438400"/>
                </a:lnTo>
                <a:cubicBezTo>
                  <a:pt x="867655" y="2331720"/>
                  <a:pt x="451095" y="2301240"/>
                  <a:pt x="202175" y="2194560"/>
                </a:cubicBezTo>
                <a:lnTo>
                  <a:pt x="49775" y="1996440"/>
                </a:lnTo>
                <a:lnTo>
                  <a:pt x="49775" y="199644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779520" y="2068831"/>
            <a:ext cx="620348" cy="461665"/>
          </a:xfrm>
          <a:prstGeom prst="rect">
            <a:avLst/>
          </a:prstGeom>
          <a:noFill/>
        </p:spPr>
        <p:txBody>
          <a:bodyPr wrap="square" rtlCol="0">
            <a:spAutoFit/>
          </a:bodyPr>
          <a:lstStyle/>
          <a:p>
            <a:r>
              <a:rPr lang="en-US" sz="2400" b="1" i="1" dirty="0"/>
              <a:t>u</a:t>
            </a:r>
            <a:endParaRPr lang="en-US" b="1" i="1" dirty="0"/>
          </a:p>
        </p:txBody>
      </p:sp>
      <p:sp>
        <p:nvSpPr>
          <p:cNvPr id="14" name="TextBox 13"/>
          <p:cNvSpPr txBox="1"/>
          <p:nvPr/>
        </p:nvSpPr>
        <p:spPr>
          <a:xfrm>
            <a:off x="6375585" y="3151001"/>
            <a:ext cx="4206195"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reaction speed without a flow and flow velocity</a:t>
            </a:r>
          </a:p>
          <a:p>
            <a:r>
              <a:rPr lang="en-US" sz="2400" dirty="0">
                <a:latin typeface="Yu Gothic" panose="020B0400000000000000" pitchFamily="34" charset="-128"/>
                <a:ea typeface="Yu Gothic" panose="020B0400000000000000" pitchFamily="34" charset="-128"/>
                <a:sym typeface="Wingdings" pitchFamily="2" charset="2"/>
              </a:rPr>
              <a:t>θ </a:t>
            </a:r>
            <a:r>
              <a:rPr lang="en-US" sz="2400" dirty="0">
                <a:latin typeface="Yu Gothic" panose="020B0400000000000000" pitchFamily="34" charset="-128"/>
                <a:ea typeface="Yu Gothic" panose="020B0400000000000000" pitchFamily="34" charset="-128"/>
              </a:rPr>
              <a:t>:   local angle of front</a:t>
            </a:r>
          </a:p>
        </p:txBody>
      </p:sp>
      <p:cxnSp>
        <p:nvCxnSpPr>
          <p:cNvPr id="15" name="Straight Connector 14"/>
          <p:cNvCxnSpPr/>
          <p:nvPr/>
        </p:nvCxnSpPr>
        <p:spPr>
          <a:xfrm>
            <a:off x="4114924" y="1973982"/>
            <a:ext cx="368003" cy="651360"/>
          </a:xfrm>
          <a:prstGeom prst="line">
            <a:avLst/>
          </a:prstGeom>
          <a:ln w="57150">
            <a:solidFill>
              <a:srgbClr val="1F9153"/>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66082" y="1428239"/>
            <a:ext cx="4343399" cy="1384995"/>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Front element can</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be </a:t>
            </a:r>
            <a:r>
              <a:rPr lang="en-US" sz="2800" dirty="0" err="1">
                <a:solidFill>
                  <a:srgbClr val="FF0000"/>
                </a:solidFill>
                <a:latin typeface="Yu Gothic" panose="020B0400000000000000" pitchFamily="34" charset="-128"/>
                <a:ea typeface="Yu Gothic" panose="020B0400000000000000" pitchFamily="34" charset="-128"/>
                <a:sym typeface="Wingdings" panose="05000000000000000000" pitchFamily="2" charset="2"/>
              </a:rPr>
              <a:t>advected</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 by the flow</a:t>
            </a:r>
            <a:endParaRPr lang="en-US" sz="2800" dirty="0">
              <a:solidFill>
                <a:srgbClr val="FF0000"/>
              </a:solidFill>
              <a:latin typeface="Yu Gothic" panose="020B0400000000000000" pitchFamily="34" charset="-128"/>
              <a:ea typeface="Yu Gothic" panose="020B0400000000000000" pitchFamily="34" charset="-128"/>
            </a:endParaRPr>
          </a:p>
        </p:txBody>
      </p:sp>
      <p:sp>
        <p:nvSpPr>
          <p:cNvPr id="8" name="TextBox 7"/>
          <p:cNvSpPr txBox="1">
            <a:spLocks noChangeArrowheads="1"/>
          </p:cNvSpPr>
          <p:nvPr/>
        </p:nvSpPr>
        <p:spPr bwMode="auto">
          <a:xfrm>
            <a:off x="8039101" y="6438244"/>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eaLnBrk="1" hangingPunct="1"/>
            <a:r>
              <a:rPr lang="en-US" sz="1200" dirty="0">
                <a:latin typeface="Yu Gothic" panose="020B0400000000000000" pitchFamily="34" charset="-128"/>
                <a:ea typeface="Yu Gothic" panose="020B0400000000000000" pitchFamily="34" charset="-128"/>
              </a:rPr>
              <a:t>Mahoney, </a:t>
            </a:r>
            <a:r>
              <a:rPr lang="en-US" sz="1200" dirty="0" err="1">
                <a:latin typeface="Yu Gothic" panose="020B0400000000000000" pitchFamily="34" charset="-128"/>
                <a:ea typeface="Yu Gothic" panose="020B0400000000000000" pitchFamily="34" charset="-128"/>
              </a:rPr>
              <a:t>Bargteil</a:t>
            </a:r>
            <a:r>
              <a:rPr lang="en-US" sz="1200" dirty="0">
                <a:latin typeface="Yu Gothic" panose="020B0400000000000000" pitchFamily="34" charset="-128"/>
                <a:ea typeface="Yu Gothic" panose="020B0400000000000000" pitchFamily="34" charset="-128"/>
              </a:rPr>
              <a:t>, Kingsbury, Mitchell, and Solomon. EPL (2012)</a:t>
            </a:r>
          </a:p>
        </p:txBody>
      </p:sp>
    </p:spTree>
    <p:extLst>
      <p:ext uri="{BB962C8B-B14F-4D97-AF65-F5344CB8AC3E}">
        <p14:creationId xmlns:p14="http://schemas.microsoft.com/office/powerpoint/2010/main" val="4088780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0530" y="75287"/>
            <a:ext cx="8229600" cy="646331"/>
          </a:xfrm>
          <a:prstGeom prst="rect">
            <a:avLst/>
          </a:prstGeom>
        </p:spPr>
        <p:txBody>
          <a:bodyPr wrap="square">
            <a:spAutoFit/>
          </a:bodyPr>
          <a:lstStyle/>
          <a:p>
            <a:pPr algn="ctr"/>
            <a:r>
              <a:rPr lang="en-US" sz="4000" dirty="0">
                <a:solidFill>
                  <a:schemeClr val="bg1">
                    <a:lumMod val="75000"/>
                  </a:schemeClr>
                </a:solidFill>
                <a:latin typeface="Yu Gothic" panose="020B0400000000000000" pitchFamily="34" charset="-128"/>
                <a:ea typeface="Yu Gothic" panose="020B0400000000000000" pitchFamily="34" charset="-128"/>
                <a:cs typeface="Helvetica"/>
              </a:rPr>
              <a:t>Advection</a:t>
            </a:r>
            <a:r>
              <a:rPr lang="en-US" sz="4000" dirty="0">
                <a:latin typeface="Yu Gothic" panose="020B0400000000000000" pitchFamily="34" charset="-128"/>
                <a:ea typeface="Yu Gothic" panose="020B0400000000000000" pitchFamily="34" charset="-128"/>
                <a:cs typeface="Helvetica"/>
              </a:rPr>
              <a:t> Reaction Diffusion</a:t>
            </a:r>
          </a:p>
        </p:txBody>
      </p:sp>
      <p:graphicFrame>
        <p:nvGraphicFramePr>
          <p:cNvPr id="7" name="Object 3"/>
          <p:cNvGraphicFramePr>
            <a:graphicFrameLocks noChangeAspect="1"/>
          </p:cNvGraphicFramePr>
          <p:nvPr/>
        </p:nvGraphicFramePr>
        <p:xfrm>
          <a:off x="1981201" y="4942557"/>
          <a:ext cx="6513513" cy="1731962"/>
        </p:xfrm>
        <a:graphic>
          <a:graphicData uri="http://schemas.openxmlformats.org/presentationml/2006/ole">
            <mc:AlternateContent xmlns:mc="http://schemas.openxmlformats.org/markup-compatibility/2006">
              <mc:Choice xmlns:v="urn:schemas-microsoft-com:vml" Requires="v">
                <p:oleObj spid="_x0000_s2093" name="Equation" r:id="rId4" imgW="2768400" imgH="736560" progId="Equation.3">
                  <p:embed/>
                </p:oleObj>
              </mc:Choice>
              <mc:Fallback>
                <p:oleObj name="Equation" r:id="rId4" imgW="2768400" imgH="736560" progId="Equation.3">
                  <p:embed/>
                  <p:pic>
                    <p:nvPicPr>
                      <p:cNvPr id="7" name="Object 3"/>
                      <p:cNvPicPr>
                        <a:picLocks noChangeAspect="1" noChangeArrowheads="1"/>
                      </p:cNvPicPr>
                      <p:nvPr/>
                    </p:nvPicPr>
                    <p:blipFill>
                      <a:blip r:embed="rId5"/>
                      <a:srcRect/>
                      <a:stretch>
                        <a:fillRect/>
                      </a:stretch>
                    </p:blipFill>
                    <p:spPr bwMode="auto">
                      <a:xfrm>
                        <a:off x="1981201" y="4942557"/>
                        <a:ext cx="6513513" cy="173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2549723" y="4942557"/>
            <a:ext cx="1383913" cy="127644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81201" y="6132404"/>
            <a:ext cx="6513513" cy="478002"/>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575" y="1633081"/>
            <a:ext cx="3300826" cy="311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10"/>
          <p:cNvSpPr/>
          <p:nvPr/>
        </p:nvSpPr>
        <p:spPr>
          <a:xfrm>
            <a:off x="2729674" y="766270"/>
            <a:ext cx="2090342" cy="2289660"/>
          </a:xfrm>
          <a:custGeom>
            <a:avLst/>
            <a:gdLst>
              <a:gd name="connsiteX0" fmla="*/ 15240 w 2011680"/>
              <a:gd name="connsiteY0" fmla="*/ 1798320 h 2438400"/>
              <a:gd name="connsiteX1" fmla="*/ 899160 w 2011680"/>
              <a:gd name="connsiteY1" fmla="*/ 0 h 2438400"/>
              <a:gd name="connsiteX2" fmla="*/ 2011680 w 2011680"/>
              <a:gd name="connsiteY2" fmla="*/ 396240 h 2438400"/>
              <a:gd name="connsiteX3" fmla="*/ 1066800 w 2011680"/>
              <a:gd name="connsiteY3" fmla="*/ 2438400 h 2438400"/>
              <a:gd name="connsiteX4" fmla="*/ 0 w 2011680"/>
              <a:gd name="connsiteY4" fmla="*/ 1996440 h 2438400"/>
              <a:gd name="connsiteX5" fmla="*/ 0 w 2011680"/>
              <a:gd name="connsiteY5"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066800 w 2011680"/>
              <a:gd name="connsiteY4" fmla="*/ 2438400 h 2438400"/>
              <a:gd name="connsiteX5" fmla="*/ 0 w 2011680"/>
              <a:gd name="connsiteY5" fmla="*/ 1996440 h 2438400"/>
              <a:gd name="connsiteX6" fmla="*/ 0 w 2011680"/>
              <a:gd name="connsiteY6"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0 w 2011680"/>
              <a:gd name="connsiteY6" fmla="*/ 1996440 h 2438400"/>
              <a:gd name="connsiteX7" fmla="*/ 0 w 2011680"/>
              <a:gd name="connsiteY7"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579120 w 2011680"/>
              <a:gd name="connsiteY1" fmla="*/ 54864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426720 w 2011680"/>
              <a:gd name="connsiteY1" fmla="*/ 868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66164 w 2062604"/>
              <a:gd name="connsiteY0" fmla="*/ 1798320 h 2438400"/>
              <a:gd name="connsiteX1" fmla="*/ 294764 w 2062604"/>
              <a:gd name="connsiteY1" fmla="*/ 1249680 h 2438400"/>
              <a:gd name="connsiteX2" fmla="*/ 5204 w 2062604"/>
              <a:gd name="connsiteY2" fmla="*/ 838200 h 2438400"/>
              <a:gd name="connsiteX3" fmla="*/ 630044 w 2062604"/>
              <a:gd name="connsiteY3" fmla="*/ 548640 h 2438400"/>
              <a:gd name="connsiteX4" fmla="*/ 950084 w 2062604"/>
              <a:gd name="connsiteY4" fmla="*/ 0 h 2438400"/>
              <a:gd name="connsiteX5" fmla="*/ 2062604 w 2062604"/>
              <a:gd name="connsiteY5" fmla="*/ 396240 h 2438400"/>
              <a:gd name="connsiteX6" fmla="*/ 1834004 w 2062604"/>
              <a:gd name="connsiteY6" fmla="*/ 2255520 h 2438400"/>
              <a:gd name="connsiteX7" fmla="*/ 1117724 w 2062604"/>
              <a:gd name="connsiteY7" fmla="*/ 2438400 h 2438400"/>
              <a:gd name="connsiteX8" fmla="*/ 203324 w 2062604"/>
              <a:gd name="connsiteY8" fmla="*/ 2194560 h 2438400"/>
              <a:gd name="connsiteX9" fmla="*/ 50924 w 2062604"/>
              <a:gd name="connsiteY9" fmla="*/ 1996440 h 2438400"/>
              <a:gd name="connsiteX10" fmla="*/ 50924 w 2062604"/>
              <a:gd name="connsiteY10" fmla="*/ 1996440 h 2438400"/>
              <a:gd name="connsiteX0" fmla="*/ 72094 w 2068534"/>
              <a:gd name="connsiteY0" fmla="*/ 1798320 h 2438400"/>
              <a:gd name="connsiteX1" fmla="*/ 300694 w 2068534"/>
              <a:gd name="connsiteY1" fmla="*/ 1249680 h 2438400"/>
              <a:gd name="connsiteX2" fmla="*/ 468334 w 2068534"/>
              <a:gd name="connsiteY2" fmla="*/ 990600 h 2438400"/>
              <a:gd name="connsiteX3" fmla="*/ 11134 w 2068534"/>
              <a:gd name="connsiteY3" fmla="*/ 838200 h 2438400"/>
              <a:gd name="connsiteX4" fmla="*/ 635974 w 2068534"/>
              <a:gd name="connsiteY4" fmla="*/ 548640 h 2438400"/>
              <a:gd name="connsiteX5" fmla="*/ 956014 w 2068534"/>
              <a:gd name="connsiteY5" fmla="*/ 0 h 2438400"/>
              <a:gd name="connsiteX6" fmla="*/ 2068534 w 2068534"/>
              <a:gd name="connsiteY6" fmla="*/ 396240 h 2438400"/>
              <a:gd name="connsiteX7" fmla="*/ 1839934 w 2068534"/>
              <a:gd name="connsiteY7" fmla="*/ 2255520 h 2438400"/>
              <a:gd name="connsiteX8" fmla="*/ 1123654 w 2068534"/>
              <a:gd name="connsiteY8" fmla="*/ 2438400 h 2438400"/>
              <a:gd name="connsiteX9" fmla="*/ 209254 w 2068534"/>
              <a:gd name="connsiteY9" fmla="*/ 2194560 h 2438400"/>
              <a:gd name="connsiteX10" fmla="*/ 56854 w 2068534"/>
              <a:gd name="connsiteY10" fmla="*/ 1996440 h 2438400"/>
              <a:gd name="connsiteX11" fmla="*/ 56854 w 2068534"/>
              <a:gd name="connsiteY11" fmla="*/ 1996440 h 2438400"/>
              <a:gd name="connsiteX0" fmla="*/ 65015 w 2061455"/>
              <a:gd name="connsiteY0" fmla="*/ 1798320 h 2438400"/>
              <a:gd name="connsiteX1" fmla="*/ 293615 w 2061455"/>
              <a:gd name="connsiteY1" fmla="*/ 1249680 h 2438400"/>
              <a:gd name="connsiteX2" fmla="*/ 461255 w 2061455"/>
              <a:gd name="connsiteY2" fmla="*/ 990600 h 2438400"/>
              <a:gd name="connsiteX3" fmla="*/ 4055 w 2061455"/>
              <a:gd name="connsiteY3" fmla="*/ 838200 h 2438400"/>
              <a:gd name="connsiteX4" fmla="*/ 202175 w 2061455"/>
              <a:gd name="connsiteY4" fmla="*/ 670560 h 2438400"/>
              <a:gd name="connsiteX5" fmla="*/ 628895 w 2061455"/>
              <a:gd name="connsiteY5" fmla="*/ 548640 h 2438400"/>
              <a:gd name="connsiteX6" fmla="*/ 948935 w 2061455"/>
              <a:gd name="connsiteY6" fmla="*/ 0 h 2438400"/>
              <a:gd name="connsiteX7" fmla="*/ 2061455 w 2061455"/>
              <a:gd name="connsiteY7" fmla="*/ 396240 h 2438400"/>
              <a:gd name="connsiteX8" fmla="*/ 1832855 w 2061455"/>
              <a:gd name="connsiteY8" fmla="*/ 2255520 h 2438400"/>
              <a:gd name="connsiteX9" fmla="*/ 1116575 w 2061455"/>
              <a:gd name="connsiteY9" fmla="*/ 2438400 h 2438400"/>
              <a:gd name="connsiteX10" fmla="*/ 202175 w 2061455"/>
              <a:gd name="connsiteY10" fmla="*/ 2194560 h 2438400"/>
              <a:gd name="connsiteX11" fmla="*/ 49775 w 2061455"/>
              <a:gd name="connsiteY11" fmla="*/ 1996440 h 2438400"/>
              <a:gd name="connsiteX12" fmla="*/ 49775 w 2061455"/>
              <a:gd name="connsiteY12" fmla="*/ 1996440 h 2438400"/>
              <a:gd name="connsiteX0" fmla="*/ 15240 w 2011680"/>
              <a:gd name="connsiteY0" fmla="*/ 1798320 h 2438400"/>
              <a:gd name="connsiteX1" fmla="*/ 243840 w 2011680"/>
              <a:gd name="connsiteY1" fmla="*/ 1249680 h 2438400"/>
              <a:gd name="connsiteX2" fmla="*/ 411480 w 2011680"/>
              <a:gd name="connsiteY2" fmla="*/ 990600 h 2438400"/>
              <a:gd name="connsiteX3" fmla="*/ 152400 w 2011680"/>
              <a:gd name="connsiteY3" fmla="*/ 670560 h 2438400"/>
              <a:gd name="connsiteX4" fmla="*/ 579120 w 2011680"/>
              <a:gd name="connsiteY4" fmla="*/ 548640 h 2438400"/>
              <a:gd name="connsiteX5" fmla="*/ 899160 w 2011680"/>
              <a:gd name="connsiteY5" fmla="*/ 0 h 2438400"/>
              <a:gd name="connsiteX6" fmla="*/ 2011680 w 2011680"/>
              <a:gd name="connsiteY6" fmla="*/ 396240 h 2438400"/>
              <a:gd name="connsiteX7" fmla="*/ 1783080 w 2011680"/>
              <a:gd name="connsiteY7" fmla="*/ 2255520 h 2438400"/>
              <a:gd name="connsiteX8" fmla="*/ 1066800 w 2011680"/>
              <a:gd name="connsiteY8" fmla="*/ 2438400 h 2438400"/>
              <a:gd name="connsiteX9" fmla="*/ 152400 w 2011680"/>
              <a:gd name="connsiteY9" fmla="*/ 2194560 h 2438400"/>
              <a:gd name="connsiteX10" fmla="*/ 0 w 2011680"/>
              <a:gd name="connsiteY10" fmla="*/ 1996440 h 2438400"/>
              <a:gd name="connsiteX11" fmla="*/ 0 w 2011680"/>
              <a:gd name="connsiteY11" fmla="*/ 1996440 h 2438400"/>
              <a:gd name="connsiteX0" fmla="*/ 15240 w 2011680"/>
              <a:gd name="connsiteY0" fmla="*/ 1798320 h 2438400"/>
              <a:gd name="connsiteX1" fmla="*/ 243840 w 2011680"/>
              <a:gd name="connsiteY1" fmla="*/ 1249680 h 2438400"/>
              <a:gd name="connsiteX2" fmla="*/ 411480 w 2011680"/>
              <a:gd name="connsiteY2" fmla="*/ 990600 h 2438400"/>
              <a:gd name="connsiteX3" fmla="*/ 579120 w 2011680"/>
              <a:gd name="connsiteY3" fmla="*/ 548640 h 2438400"/>
              <a:gd name="connsiteX4" fmla="*/ 899160 w 2011680"/>
              <a:gd name="connsiteY4" fmla="*/ 0 h 2438400"/>
              <a:gd name="connsiteX5" fmla="*/ 2011680 w 2011680"/>
              <a:gd name="connsiteY5" fmla="*/ 396240 h 2438400"/>
              <a:gd name="connsiteX6" fmla="*/ 1783080 w 2011680"/>
              <a:gd name="connsiteY6" fmla="*/ 2255520 h 2438400"/>
              <a:gd name="connsiteX7" fmla="*/ 1066800 w 2011680"/>
              <a:gd name="connsiteY7" fmla="*/ 2438400 h 2438400"/>
              <a:gd name="connsiteX8" fmla="*/ 152400 w 2011680"/>
              <a:gd name="connsiteY8" fmla="*/ 2194560 h 2438400"/>
              <a:gd name="connsiteX9" fmla="*/ 0 w 2011680"/>
              <a:gd name="connsiteY9" fmla="*/ 1996440 h 2438400"/>
              <a:gd name="connsiteX10" fmla="*/ 0 w 2011680"/>
              <a:gd name="connsiteY10"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0" fmla="*/ 0 w 1996440"/>
              <a:gd name="connsiteY0" fmla="*/ 1798320 h 2438400"/>
              <a:gd name="connsiteX1" fmla="*/ 228600 w 1996440"/>
              <a:gd name="connsiteY1" fmla="*/ 1249680 h 2438400"/>
              <a:gd name="connsiteX2" fmla="*/ 563880 w 1996440"/>
              <a:gd name="connsiteY2" fmla="*/ 548640 h 2438400"/>
              <a:gd name="connsiteX3" fmla="*/ 883920 w 1996440"/>
              <a:gd name="connsiteY3" fmla="*/ 0 h 2438400"/>
              <a:gd name="connsiteX4" fmla="*/ 1996440 w 1996440"/>
              <a:gd name="connsiteY4" fmla="*/ 396240 h 2438400"/>
              <a:gd name="connsiteX5" fmla="*/ 1767840 w 1996440"/>
              <a:gd name="connsiteY5" fmla="*/ 2255520 h 2438400"/>
              <a:gd name="connsiteX6" fmla="*/ 1051560 w 1996440"/>
              <a:gd name="connsiteY6" fmla="*/ 2438400 h 2438400"/>
              <a:gd name="connsiteX7" fmla="*/ 137160 w 1996440"/>
              <a:gd name="connsiteY7" fmla="*/ 2194560 h 2438400"/>
              <a:gd name="connsiteX0" fmla="*/ 91440 w 1859280"/>
              <a:gd name="connsiteY0" fmla="*/ 1249680 h 2438400"/>
              <a:gd name="connsiteX1" fmla="*/ 426720 w 1859280"/>
              <a:gd name="connsiteY1" fmla="*/ 548640 h 2438400"/>
              <a:gd name="connsiteX2" fmla="*/ 746760 w 1859280"/>
              <a:gd name="connsiteY2" fmla="*/ 0 h 2438400"/>
              <a:gd name="connsiteX3" fmla="*/ 1859280 w 1859280"/>
              <a:gd name="connsiteY3" fmla="*/ 396240 h 2438400"/>
              <a:gd name="connsiteX4" fmla="*/ 1630680 w 1859280"/>
              <a:gd name="connsiteY4" fmla="*/ 2255520 h 2438400"/>
              <a:gd name="connsiteX5" fmla="*/ 914400 w 1859280"/>
              <a:gd name="connsiteY5" fmla="*/ 2438400 h 2438400"/>
              <a:gd name="connsiteX6" fmla="*/ 0 w 1859280"/>
              <a:gd name="connsiteY6" fmla="*/ 2194560 h 2438400"/>
              <a:gd name="connsiteX0" fmla="*/ 0 w 1767840"/>
              <a:gd name="connsiteY0" fmla="*/ 1249680 h 2438400"/>
              <a:gd name="connsiteX1" fmla="*/ 335280 w 1767840"/>
              <a:gd name="connsiteY1" fmla="*/ 548640 h 2438400"/>
              <a:gd name="connsiteX2" fmla="*/ 655320 w 1767840"/>
              <a:gd name="connsiteY2" fmla="*/ 0 h 2438400"/>
              <a:gd name="connsiteX3" fmla="*/ 1767840 w 1767840"/>
              <a:gd name="connsiteY3" fmla="*/ 396240 h 2438400"/>
              <a:gd name="connsiteX4" fmla="*/ 1539240 w 1767840"/>
              <a:gd name="connsiteY4" fmla="*/ 2255520 h 2438400"/>
              <a:gd name="connsiteX5" fmla="*/ 822960 w 1767840"/>
              <a:gd name="connsiteY5" fmla="*/ 2438400 h 2438400"/>
              <a:gd name="connsiteX6" fmla="*/ 106680 w 1767840"/>
              <a:gd name="connsiteY6" fmla="*/ 1965960 h 2438400"/>
              <a:gd name="connsiteX0" fmla="*/ 0 w 1767840"/>
              <a:gd name="connsiteY0" fmla="*/ 1249680 h 2438400"/>
              <a:gd name="connsiteX1" fmla="*/ 335280 w 1767840"/>
              <a:gd name="connsiteY1" fmla="*/ 548640 h 2438400"/>
              <a:gd name="connsiteX2" fmla="*/ 655320 w 1767840"/>
              <a:gd name="connsiteY2" fmla="*/ 0 h 2438400"/>
              <a:gd name="connsiteX3" fmla="*/ 1767840 w 1767840"/>
              <a:gd name="connsiteY3" fmla="*/ 396240 h 2438400"/>
              <a:gd name="connsiteX4" fmla="*/ 1539240 w 1767840"/>
              <a:gd name="connsiteY4" fmla="*/ 2255520 h 2438400"/>
              <a:gd name="connsiteX5" fmla="*/ 822960 w 1767840"/>
              <a:gd name="connsiteY5" fmla="*/ 2438400 h 2438400"/>
              <a:gd name="connsiteX6" fmla="*/ 137160 w 1767840"/>
              <a:gd name="connsiteY6" fmla="*/ 2179320 h 2438400"/>
              <a:gd name="connsiteX0" fmla="*/ 0 w 1767840"/>
              <a:gd name="connsiteY0" fmla="*/ 1249680 h 2255520"/>
              <a:gd name="connsiteX1" fmla="*/ 335280 w 1767840"/>
              <a:gd name="connsiteY1" fmla="*/ 548640 h 2255520"/>
              <a:gd name="connsiteX2" fmla="*/ 655320 w 1767840"/>
              <a:gd name="connsiteY2" fmla="*/ 0 h 2255520"/>
              <a:gd name="connsiteX3" fmla="*/ 1767840 w 1767840"/>
              <a:gd name="connsiteY3" fmla="*/ 396240 h 2255520"/>
              <a:gd name="connsiteX4" fmla="*/ 1539240 w 1767840"/>
              <a:gd name="connsiteY4" fmla="*/ 2255520 h 2255520"/>
              <a:gd name="connsiteX5" fmla="*/ 670560 w 1767840"/>
              <a:gd name="connsiteY5" fmla="*/ 2087880 h 2255520"/>
              <a:gd name="connsiteX6" fmla="*/ 137160 w 1767840"/>
              <a:gd name="connsiteY6" fmla="*/ 2179320 h 2255520"/>
              <a:gd name="connsiteX0" fmla="*/ 0 w 1767840"/>
              <a:gd name="connsiteY0" fmla="*/ 1249680 h 2453640"/>
              <a:gd name="connsiteX1" fmla="*/ 335280 w 1767840"/>
              <a:gd name="connsiteY1" fmla="*/ 548640 h 2453640"/>
              <a:gd name="connsiteX2" fmla="*/ 655320 w 1767840"/>
              <a:gd name="connsiteY2" fmla="*/ 0 h 2453640"/>
              <a:gd name="connsiteX3" fmla="*/ 1767840 w 1767840"/>
              <a:gd name="connsiteY3" fmla="*/ 396240 h 2453640"/>
              <a:gd name="connsiteX4" fmla="*/ 1539240 w 1767840"/>
              <a:gd name="connsiteY4" fmla="*/ 2255520 h 2453640"/>
              <a:gd name="connsiteX5" fmla="*/ 411480 w 1767840"/>
              <a:gd name="connsiteY5" fmla="*/ 2453640 h 2453640"/>
              <a:gd name="connsiteX6" fmla="*/ 137160 w 1767840"/>
              <a:gd name="connsiteY6" fmla="*/ 2179320 h 2453640"/>
              <a:gd name="connsiteX0" fmla="*/ 0 w 1767840"/>
              <a:gd name="connsiteY0" fmla="*/ 1249680 h 2453640"/>
              <a:gd name="connsiteX1" fmla="*/ 335280 w 1767840"/>
              <a:gd name="connsiteY1" fmla="*/ 548640 h 2453640"/>
              <a:gd name="connsiteX2" fmla="*/ 655320 w 1767840"/>
              <a:gd name="connsiteY2" fmla="*/ 0 h 2453640"/>
              <a:gd name="connsiteX3" fmla="*/ 1767840 w 1767840"/>
              <a:gd name="connsiteY3" fmla="*/ 396240 h 2453640"/>
              <a:gd name="connsiteX4" fmla="*/ 1234440 w 1767840"/>
              <a:gd name="connsiteY4" fmla="*/ 1844040 h 2453640"/>
              <a:gd name="connsiteX5" fmla="*/ 411480 w 1767840"/>
              <a:gd name="connsiteY5" fmla="*/ 2453640 h 2453640"/>
              <a:gd name="connsiteX6" fmla="*/ 137160 w 1767840"/>
              <a:gd name="connsiteY6" fmla="*/ 2179320 h 2453640"/>
              <a:gd name="connsiteX0" fmla="*/ 0 w 2057400"/>
              <a:gd name="connsiteY0" fmla="*/ 1249680 h 2453640"/>
              <a:gd name="connsiteX1" fmla="*/ 335280 w 2057400"/>
              <a:gd name="connsiteY1" fmla="*/ 548640 h 2453640"/>
              <a:gd name="connsiteX2" fmla="*/ 655320 w 2057400"/>
              <a:gd name="connsiteY2" fmla="*/ 0 h 2453640"/>
              <a:gd name="connsiteX3" fmla="*/ 2057400 w 2057400"/>
              <a:gd name="connsiteY3" fmla="*/ 716280 h 2453640"/>
              <a:gd name="connsiteX4" fmla="*/ 1234440 w 2057400"/>
              <a:gd name="connsiteY4" fmla="*/ 1844040 h 2453640"/>
              <a:gd name="connsiteX5" fmla="*/ 411480 w 2057400"/>
              <a:gd name="connsiteY5" fmla="*/ 2453640 h 2453640"/>
              <a:gd name="connsiteX6" fmla="*/ 137160 w 2057400"/>
              <a:gd name="connsiteY6" fmla="*/ 2179320 h 2453640"/>
              <a:gd name="connsiteX0" fmla="*/ 0 w 2057400"/>
              <a:gd name="connsiteY0" fmla="*/ 1051560 h 2255520"/>
              <a:gd name="connsiteX1" fmla="*/ 335280 w 2057400"/>
              <a:gd name="connsiteY1" fmla="*/ 350520 h 2255520"/>
              <a:gd name="connsiteX2" fmla="*/ 655320 w 2057400"/>
              <a:gd name="connsiteY2" fmla="*/ 0 h 2255520"/>
              <a:gd name="connsiteX3" fmla="*/ 2057400 w 2057400"/>
              <a:gd name="connsiteY3" fmla="*/ 518160 h 2255520"/>
              <a:gd name="connsiteX4" fmla="*/ 1234440 w 2057400"/>
              <a:gd name="connsiteY4" fmla="*/ 1645920 h 2255520"/>
              <a:gd name="connsiteX5" fmla="*/ 411480 w 2057400"/>
              <a:gd name="connsiteY5" fmla="*/ 2255520 h 2255520"/>
              <a:gd name="connsiteX6" fmla="*/ 137160 w 2057400"/>
              <a:gd name="connsiteY6" fmla="*/ 1981200 h 2255520"/>
              <a:gd name="connsiteX0" fmla="*/ 0 w 2057400"/>
              <a:gd name="connsiteY0" fmla="*/ 1051560 h 2289660"/>
              <a:gd name="connsiteX1" fmla="*/ 335280 w 2057400"/>
              <a:gd name="connsiteY1" fmla="*/ 350520 h 2289660"/>
              <a:gd name="connsiteX2" fmla="*/ 655320 w 2057400"/>
              <a:gd name="connsiteY2" fmla="*/ 0 h 2289660"/>
              <a:gd name="connsiteX3" fmla="*/ 2057400 w 2057400"/>
              <a:gd name="connsiteY3" fmla="*/ 518160 h 2289660"/>
              <a:gd name="connsiteX4" fmla="*/ 1234440 w 2057400"/>
              <a:gd name="connsiteY4" fmla="*/ 1645920 h 2289660"/>
              <a:gd name="connsiteX5" fmla="*/ 411480 w 2057400"/>
              <a:gd name="connsiteY5" fmla="*/ 2255520 h 2289660"/>
              <a:gd name="connsiteX6" fmla="*/ 224960 w 2057400"/>
              <a:gd name="connsiteY6" fmla="*/ 2209573 h 2289660"/>
              <a:gd name="connsiteX7" fmla="*/ 137160 w 2057400"/>
              <a:gd name="connsiteY7" fmla="*/ 1981200 h 2289660"/>
              <a:gd name="connsiteX0" fmla="*/ 0 w 2057400"/>
              <a:gd name="connsiteY0" fmla="*/ 1051560 h 2289660"/>
              <a:gd name="connsiteX1" fmla="*/ 335280 w 2057400"/>
              <a:gd name="connsiteY1" fmla="*/ 350520 h 2289660"/>
              <a:gd name="connsiteX2" fmla="*/ 655320 w 2057400"/>
              <a:gd name="connsiteY2" fmla="*/ 0 h 2289660"/>
              <a:gd name="connsiteX3" fmla="*/ 2057400 w 2057400"/>
              <a:gd name="connsiteY3" fmla="*/ 518160 h 2289660"/>
              <a:gd name="connsiteX4" fmla="*/ 1364094 w 2057400"/>
              <a:gd name="connsiteY4" fmla="*/ 1584505 h 2289660"/>
              <a:gd name="connsiteX5" fmla="*/ 411480 w 2057400"/>
              <a:gd name="connsiteY5" fmla="*/ 2255520 h 2289660"/>
              <a:gd name="connsiteX6" fmla="*/ 224960 w 2057400"/>
              <a:gd name="connsiteY6" fmla="*/ 2209573 h 2289660"/>
              <a:gd name="connsiteX7" fmla="*/ 137160 w 2057400"/>
              <a:gd name="connsiteY7"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364094 w 2090342"/>
              <a:gd name="connsiteY5" fmla="*/ 1584505 h 2289660"/>
              <a:gd name="connsiteX6" fmla="*/ 411480 w 2090342"/>
              <a:gd name="connsiteY6" fmla="*/ 2255520 h 2289660"/>
              <a:gd name="connsiteX7" fmla="*/ 224960 w 2090342"/>
              <a:gd name="connsiteY7" fmla="*/ 2209573 h 2289660"/>
              <a:gd name="connsiteX8" fmla="*/ 137160 w 2090342"/>
              <a:gd name="connsiteY8"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494201 w 2090342"/>
              <a:gd name="connsiteY5" fmla="*/ 1629543 h 2289660"/>
              <a:gd name="connsiteX6" fmla="*/ 1364094 w 2090342"/>
              <a:gd name="connsiteY6" fmla="*/ 1584505 h 2289660"/>
              <a:gd name="connsiteX7" fmla="*/ 411480 w 2090342"/>
              <a:gd name="connsiteY7" fmla="*/ 2255520 h 2289660"/>
              <a:gd name="connsiteX8" fmla="*/ 224960 w 2090342"/>
              <a:gd name="connsiteY8" fmla="*/ 2209573 h 2289660"/>
              <a:gd name="connsiteX9" fmla="*/ 137160 w 2090342"/>
              <a:gd name="connsiteY9"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494201 w 2090342"/>
              <a:gd name="connsiteY5" fmla="*/ 1629543 h 2289660"/>
              <a:gd name="connsiteX6" fmla="*/ 1275383 w 2090342"/>
              <a:gd name="connsiteY6" fmla="*/ 1645920 h 2289660"/>
              <a:gd name="connsiteX7" fmla="*/ 411480 w 2090342"/>
              <a:gd name="connsiteY7" fmla="*/ 2255520 h 2289660"/>
              <a:gd name="connsiteX8" fmla="*/ 224960 w 2090342"/>
              <a:gd name="connsiteY8" fmla="*/ 2209573 h 2289660"/>
              <a:gd name="connsiteX9" fmla="*/ 137160 w 2090342"/>
              <a:gd name="connsiteY9"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398666 w 2090342"/>
              <a:gd name="connsiteY5" fmla="*/ 1684134 h 2289660"/>
              <a:gd name="connsiteX6" fmla="*/ 1275383 w 2090342"/>
              <a:gd name="connsiteY6" fmla="*/ 1645920 h 2289660"/>
              <a:gd name="connsiteX7" fmla="*/ 411480 w 2090342"/>
              <a:gd name="connsiteY7" fmla="*/ 2255520 h 2289660"/>
              <a:gd name="connsiteX8" fmla="*/ 224960 w 2090342"/>
              <a:gd name="connsiteY8" fmla="*/ 2209573 h 2289660"/>
              <a:gd name="connsiteX9" fmla="*/ 137160 w 2090342"/>
              <a:gd name="connsiteY9" fmla="*/ 1981200 h 22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0342" h="2289660">
                <a:moveTo>
                  <a:pt x="0" y="1051560"/>
                </a:moveTo>
                <a:cubicBezTo>
                  <a:pt x="93980" y="843280"/>
                  <a:pt x="226060" y="558800"/>
                  <a:pt x="335280" y="350520"/>
                </a:cubicBezTo>
                <a:lnTo>
                  <a:pt x="655320" y="0"/>
                </a:lnTo>
                <a:lnTo>
                  <a:pt x="2057400" y="518160"/>
                </a:lnTo>
                <a:cubicBezTo>
                  <a:pt x="2215411" y="716962"/>
                  <a:pt x="1759878" y="1172040"/>
                  <a:pt x="1644327" y="1349764"/>
                </a:cubicBezTo>
                <a:cubicBezTo>
                  <a:pt x="1547049" y="1512248"/>
                  <a:pt x="1445371" y="1645011"/>
                  <a:pt x="1398666" y="1684134"/>
                </a:cubicBezTo>
                <a:cubicBezTo>
                  <a:pt x="1351961" y="1723257"/>
                  <a:pt x="1452425" y="1518844"/>
                  <a:pt x="1275383" y="1645920"/>
                </a:cubicBezTo>
                <a:lnTo>
                  <a:pt x="411480" y="2255520"/>
                </a:lnTo>
                <a:cubicBezTo>
                  <a:pt x="251195" y="2335814"/>
                  <a:pt x="270680" y="2255293"/>
                  <a:pt x="224960" y="2209573"/>
                </a:cubicBezTo>
                <a:cubicBezTo>
                  <a:pt x="179240" y="2163853"/>
                  <a:pt x="159754" y="2005614"/>
                  <a:pt x="137160" y="1981200"/>
                </a:cubicBez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190995" y="2412469"/>
            <a:ext cx="368003" cy="651360"/>
          </a:xfrm>
          <a:prstGeom prst="line">
            <a:avLst/>
          </a:prstGeom>
          <a:ln w="57150">
            <a:solidFill>
              <a:srgbClr val="1F9153"/>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375585" y="3151001"/>
            <a:ext cx="4206195"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reaction speed without a flow and flow velocity</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front</a:t>
            </a:r>
          </a:p>
        </p:txBody>
      </p:sp>
      <mc:AlternateContent xmlns:mc="http://schemas.openxmlformats.org/markup-compatibility/2006" xmlns:a14="http://schemas.microsoft.com/office/drawing/2010/main">
        <mc:Choice Requires="a14">
          <p:sp>
            <p:nvSpPr>
              <p:cNvPr id="15" name="TextBox 14"/>
              <p:cNvSpPr txBox="1"/>
              <p:nvPr/>
            </p:nvSpPr>
            <p:spPr>
              <a:xfrm>
                <a:off x="6375585" y="1200649"/>
                <a:ext cx="4343399" cy="1815882"/>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Front element can</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Propagate (burn) relative to the flow in </a:t>
                </a:r>
                <a14:m>
                  <m:oMath xmlns:m="http://schemas.openxmlformats.org/officeDocument/2006/math">
                    <m:acc>
                      <m:accPr>
                        <m:chr m:val="̂"/>
                        <m:ctrlPr>
                          <a:rPr lang="en-US" sz="2800" i="1">
                            <a:solidFill>
                              <a:srgbClr val="FF0000"/>
                            </a:solidFill>
                            <a:latin typeface="Cambria Math" panose="02040503050406030204" pitchFamily="18" charset="0"/>
                            <a:sym typeface="Wingdings" panose="05000000000000000000" pitchFamily="2" charset="2"/>
                          </a:rPr>
                        </m:ctrlPr>
                      </m:accPr>
                      <m:e>
                        <m:r>
                          <a:rPr lang="en-US" sz="2800" i="1">
                            <a:solidFill>
                              <a:srgbClr val="FF0000"/>
                            </a:solidFill>
                            <a:latin typeface="Cambria Math"/>
                            <a:sym typeface="Wingdings" panose="05000000000000000000" pitchFamily="2" charset="2"/>
                          </a:rPr>
                          <m:t>𝑛</m:t>
                        </m:r>
                      </m:e>
                    </m:acc>
                  </m:oMath>
                </a14:m>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 direction</a:t>
                </a:r>
                <a:endParaRPr lang="en-US" sz="2800" dirty="0">
                  <a:solidFill>
                    <a:srgbClr val="FF0000"/>
                  </a:solidFill>
                  <a:latin typeface="Yu Gothic" panose="020B0400000000000000" pitchFamily="34" charset="-128"/>
                  <a:ea typeface="Yu Gothic" panose="020B0400000000000000" pitchFamily="34" charset="-128"/>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375585" y="1200649"/>
                <a:ext cx="4343399" cy="1815882"/>
              </a:xfrm>
              <a:prstGeom prst="rect">
                <a:avLst/>
              </a:prstGeom>
              <a:blipFill>
                <a:blip r:embed="rId7"/>
                <a:stretch>
                  <a:fillRect l="-2949" t="-3356" b="-8725"/>
                </a:stretch>
              </a:blipFill>
            </p:spPr>
            <p:txBody>
              <a:bodyPr/>
              <a:lstStyle/>
              <a:p>
                <a:r>
                  <a:rPr lang="en-US">
                    <a:noFill/>
                  </a:rPr>
                  <a:t> </a:t>
                </a:r>
              </a:p>
            </p:txBody>
          </p:sp>
        </mc:Fallback>
      </mc:AlternateContent>
      <p:sp>
        <p:nvSpPr>
          <p:cNvPr id="13" name="TextBox 7">
            <a:extLst>
              <a:ext uri="{FF2B5EF4-FFF2-40B4-BE49-F238E27FC236}">
                <a16:creationId xmlns:a16="http://schemas.microsoft.com/office/drawing/2014/main" id="{1CED8BCD-6B59-4F0F-860F-9DCBA26DA17C}"/>
              </a:ext>
            </a:extLst>
          </p:cNvPr>
          <p:cNvSpPr txBox="1">
            <a:spLocks noChangeArrowheads="1"/>
          </p:cNvSpPr>
          <p:nvPr/>
        </p:nvSpPr>
        <p:spPr bwMode="auto">
          <a:xfrm>
            <a:off x="7976794" y="6335027"/>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eaLnBrk="1" hangingPunct="1"/>
            <a:r>
              <a:rPr lang="en-US" sz="1200" dirty="0">
                <a:latin typeface="Yu Gothic" panose="020B0400000000000000" pitchFamily="34" charset="-128"/>
                <a:ea typeface="Yu Gothic" panose="020B0400000000000000" pitchFamily="34" charset="-128"/>
              </a:rPr>
              <a:t>Mahoney, </a:t>
            </a:r>
            <a:r>
              <a:rPr lang="en-US" sz="1200" dirty="0" err="1">
                <a:latin typeface="Yu Gothic" panose="020B0400000000000000" pitchFamily="34" charset="-128"/>
                <a:ea typeface="Yu Gothic" panose="020B0400000000000000" pitchFamily="34" charset="-128"/>
              </a:rPr>
              <a:t>Bargteil</a:t>
            </a:r>
            <a:r>
              <a:rPr lang="en-US" sz="1200" dirty="0">
                <a:latin typeface="Yu Gothic" panose="020B0400000000000000" pitchFamily="34" charset="-128"/>
                <a:ea typeface="Yu Gothic" panose="020B0400000000000000" pitchFamily="34" charset="-128"/>
              </a:rPr>
              <a:t>, Kingsbury, Mitchell, and Solomon. EPL (2012)</a:t>
            </a:r>
          </a:p>
        </p:txBody>
      </p:sp>
    </p:spTree>
    <p:extLst>
      <p:ext uri="{BB962C8B-B14F-4D97-AF65-F5344CB8AC3E}">
        <p14:creationId xmlns:p14="http://schemas.microsoft.com/office/powerpoint/2010/main" val="3800408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91909"/>
            <a:ext cx="8229600" cy="646331"/>
          </a:xfrm>
          <a:prstGeom prst="rect">
            <a:avLst/>
          </a:prstGeom>
        </p:spPr>
        <p:txBody>
          <a:bodyPr wrap="square">
            <a:spAutoFit/>
          </a:bodyPr>
          <a:lstStyle/>
          <a:p>
            <a:pPr algn="ctr"/>
            <a:r>
              <a:rPr lang="en-US" sz="4000" dirty="0">
                <a:solidFill>
                  <a:schemeClr val="bg1">
                    <a:lumMod val="75000"/>
                  </a:schemeClr>
                </a:solidFill>
                <a:latin typeface="Yu Gothic" panose="020B0400000000000000" pitchFamily="34" charset="-128"/>
                <a:ea typeface="Yu Gothic" panose="020B0400000000000000" pitchFamily="34" charset="-128"/>
                <a:cs typeface="Helvetica" panose="020B0604020202020204" pitchFamily="34" charset="0"/>
              </a:rPr>
              <a:t>Advection Reaction Diffusion</a:t>
            </a:r>
          </a:p>
        </p:txBody>
      </p:sp>
      <p:sp>
        <p:nvSpPr>
          <p:cNvPr id="5" name="TextBox 7"/>
          <p:cNvSpPr txBox="1">
            <a:spLocks noChangeArrowheads="1"/>
          </p:cNvSpPr>
          <p:nvPr/>
        </p:nvSpPr>
        <p:spPr bwMode="auto">
          <a:xfrm>
            <a:off x="7848600" y="6398369"/>
            <a:ext cx="472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3000">
                <a:solidFill>
                  <a:schemeClr val="tx1"/>
                </a:solidFill>
                <a:latin typeface="Arial" pitchFamily="34" charset="0"/>
                <a:cs typeface="Arial" pitchFamily="34" charset="0"/>
              </a:defRPr>
            </a:lvl1pPr>
            <a:lvl2pPr marL="742950" indent="-285750" eaLnBrk="0" hangingPunct="0">
              <a:defRPr kumimoji="1" sz="3000">
                <a:solidFill>
                  <a:schemeClr val="tx1"/>
                </a:solidFill>
                <a:latin typeface="Arial" pitchFamily="34" charset="0"/>
                <a:cs typeface="Arial" pitchFamily="34" charset="0"/>
              </a:defRPr>
            </a:lvl2pPr>
            <a:lvl3pPr marL="1143000" indent="-228600" eaLnBrk="0" hangingPunct="0">
              <a:defRPr kumimoji="1" sz="3000">
                <a:solidFill>
                  <a:schemeClr val="tx1"/>
                </a:solidFill>
                <a:latin typeface="Arial" pitchFamily="34" charset="0"/>
                <a:cs typeface="Arial" pitchFamily="34" charset="0"/>
              </a:defRPr>
            </a:lvl3pPr>
            <a:lvl4pPr marL="1600200" indent="-228600" eaLnBrk="0" hangingPunct="0">
              <a:defRPr kumimoji="1" sz="3000">
                <a:solidFill>
                  <a:schemeClr val="tx1"/>
                </a:solidFill>
                <a:latin typeface="Arial" pitchFamily="34" charset="0"/>
                <a:cs typeface="Arial" pitchFamily="34" charset="0"/>
              </a:defRPr>
            </a:lvl4pPr>
            <a:lvl5pPr marL="2057400" indent="-228600" eaLnBrk="0" hangingPunct="0">
              <a:defRPr kumimoji="1" sz="3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kumimoji="1" sz="3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kumimoji="1" sz="3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kumimoji="1" sz="3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kumimoji="1" sz="3000">
                <a:solidFill>
                  <a:schemeClr val="tx1"/>
                </a:solidFill>
                <a:latin typeface="Arial" pitchFamily="34" charset="0"/>
                <a:cs typeface="Arial" pitchFamily="34" charset="0"/>
              </a:defRPr>
            </a:lvl9pPr>
          </a:lstStyle>
          <a:p>
            <a:pPr eaLnBrk="1" hangingPunct="1"/>
            <a:r>
              <a:rPr lang="en-US" sz="1200" dirty="0">
                <a:latin typeface="Yu Gothic" panose="020B0400000000000000" pitchFamily="34" charset="-128"/>
                <a:ea typeface="Yu Gothic" panose="020B0400000000000000" pitchFamily="34" charset="-128"/>
              </a:rPr>
              <a:t>Mahoney, </a:t>
            </a:r>
            <a:r>
              <a:rPr lang="en-US" sz="1200" dirty="0" err="1">
                <a:latin typeface="Yu Gothic" panose="020B0400000000000000" pitchFamily="34" charset="-128"/>
                <a:ea typeface="Yu Gothic" panose="020B0400000000000000" pitchFamily="34" charset="-128"/>
              </a:rPr>
              <a:t>Bargteil</a:t>
            </a:r>
            <a:r>
              <a:rPr lang="en-US" sz="1200" dirty="0">
                <a:latin typeface="Yu Gothic" panose="020B0400000000000000" pitchFamily="34" charset="-128"/>
                <a:ea typeface="Yu Gothic" panose="020B0400000000000000" pitchFamily="34" charset="-128"/>
              </a:rPr>
              <a:t>, Kingsbury, Mitchell, and Solomon. EPL (2012)</a:t>
            </a:r>
          </a:p>
        </p:txBody>
      </p:sp>
      <p:graphicFrame>
        <p:nvGraphicFramePr>
          <p:cNvPr id="8" name="Object 3"/>
          <p:cNvGraphicFramePr>
            <a:graphicFrameLocks noChangeAspect="1"/>
          </p:cNvGraphicFramePr>
          <p:nvPr>
            <p:extLst>
              <p:ext uri="{D42A27DB-BD31-4B8C-83A1-F6EECF244321}">
                <p14:modId xmlns:p14="http://schemas.microsoft.com/office/powerpoint/2010/main" val="701980543"/>
              </p:ext>
            </p:extLst>
          </p:nvPr>
        </p:nvGraphicFramePr>
        <p:xfrm>
          <a:off x="633504" y="4878200"/>
          <a:ext cx="6303963" cy="1731962"/>
        </p:xfrm>
        <a:graphic>
          <a:graphicData uri="http://schemas.openxmlformats.org/presentationml/2006/ole">
            <mc:AlternateContent xmlns:mc="http://schemas.openxmlformats.org/markup-compatibility/2006">
              <mc:Choice xmlns:v="urn:schemas-microsoft-com:vml" Requires="v">
                <p:oleObj spid="_x0000_s3117" name="Equation" r:id="rId4" imgW="2679480" imgH="736560" progId="Equation.3">
                  <p:embed/>
                </p:oleObj>
              </mc:Choice>
              <mc:Fallback>
                <p:oleObj name="Equation" r:id="rId4" imgW="2679480" imgH="736560" progId="Equation.3">
                  <p:embed/>
                  <p:pic>
                    <p:nvPicPr>
                      <p:cNvPr id="8" name="Object 3"/>
                      <p:cNvPicPr>
                        <a:picLocks noChangeAspect="1" noChangeArrowheads="1"/>
                      </p:cNvPicPr>
                      <p:nvPr/>
                    </p:nvPicPr>
                    <p:blipFill>
                      <a:blip r:embed="rId5"/>
                      <a:srcRect/>
                      <a:stretch>
                        <a:fillRect/>
                      </a:stretch>
                    </p:blipFill>
                    <p:spPr bwMode="auto">
                      <a:xfrm>
                        <a:off x="633504" y="4878200"/>
                        <a:ext cx="6303963" cy="1731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33504" y="4748468"/>
            <a:ext cx="3581400" cy="1138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pic>
        <p:nvPicPr>
          <p:cNvPr id="11"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6575" y="1633081"/>
            <a:ext cx="3300826" cy="311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eform 11"/>
          <p:cNvSpPr/>
          <p:nvPr/>
        </p:nvSpPr>
        <p:spPr>
          <a:xfrm>
            <a:off x="3550922" y="1188721"/>
            <a:ext cx="2276904" cy="2507768"/>
          </a:xfrm>
          <a:custGeom>
            <a:avLst/>
            <a:gdLst>
              <a:gd name="connsiteX0" fmla="*/ 15240 w 2011680"/>
              <a:gd name="connsiteY0" fmla="*/ 1798320 h 2438400"/>
              <a:gd name="connsiteX1" fmla="*/ 899160 w 2011680"/>
              <a:gd name="connsiteY1" fmla="*/ 0 h 2438400"/>
              <a:gd name="connsiteX2" fmla="*/ 2011680 w 2011680"/>
              <a:gd name="connsiteY2" fmla="*/ 396240 h 2438400"/>
              <a:gd name="connsiteX3" fmla="*/ 1066800 w 2011680"/>
              <a:gd name="connsiteY3" fmla="*/ 2438400 h 2438400"/>
              <a:gd name="connsiteX4" fmla="*/ 0 w 2011680"/>
              <a:gd name="connsiteY4" fmla="*/ 1996440 h 2438400"/>
              <a:gd name="connsiteX5" fmla="*/ 0 w 2011680"/>
              <a:gd name="connsiteY5"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066800 w 2011680"/>
              <a:gd name="connsiteY4" fmla="*/ 2438400 h 2438400"/>
              <a:gd name="connsiteX5" fmla="*/ 0 w 2011680"/>
              <a:gd name="connsiteY5" fmla="*/ 1996440 h 2438400"/>
              <a:gd name="connsiteX6" fmla="*/ 0 w 2011680"/>
              <a:gd name="connsiteY6"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0 w 2011680"/>
              <a:gd name="connsiteY6" fmla="*/ 1996440 h 2438400"/>
              <a:gd name="connsiteX7" fmla="*/ 0 w 2011680"/>
              <a:gd name="connsiteY7" fmla="*/ 1996440 h 2438400"/>
              <a:gd name="connsiteX0" fmla="*/ 15240 w 2011680"/>
              <a:gd name="connsiteY0" fmla="*/ 1798320 h 2438400"/>
              <a:gd name="connsiteX1" fmla="*/ 472440 w 2011680"/>
              <a:gd name="connsiteY1" fmla="*/ 67056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579120 w 2011680"/>
              <a:gd name="connsiteY1" fmla="*/ 548640 h 2438400"/>
              <a:gd name="connsiteX2" fmla="*/ 899160 w 2011680"/>
              <a:gd name="connsiteY2" fmla="*/ 0 h 2438400"/>
              <a:gd name="connsiteX3" fmla="*/ 2011680 w 2011680"/>
              <a:gd name="connsiteY3" fmla="*/ 396240 h 2438400"/>
              <a:gd name="connsiteX4" fmla="*/ 1783080 w 2011680"/>
              <a:gd name="connsiteY4" fmla="*/ 2255520 h 2438400"/>
              <a:gd name="connsiteX5" fmla="*/ 1066800 w 2011680"/>
              <a:gd name="connsiteY5" fmla="*/ 2438400 h 2438400"/>
              <a:gd name="connsiteX6" fmla="*/ 152400 w 2011680"/>
              <a:gd name="connsiteY6" fmla="*/ 2194560 h 2438400"/>
              <a:gd name="connsiteX7" fmla="*/ 0 w 2011680"/>
              <a:gd name="connsiteY7" fmla="*/ 1996440 h 2438400"/>
              <a:gd name="connsiteX8" fmla="*/ 0 w 2011680"/>
              <a:gd name="connsiteY8" fmla="*/ 1996440 h 2438400"/>
              <a:gd name="connsiteX0" fmla="*/ 15240 w 2011680"/>
              <a:gd name="connsiteY0" fmla="*/ 1798320 h 2438400"/>
              <a:gd name="connsiteX1" fmla="*/ 426720 w 2011680"/>
              <a:gd name="connsiteY1" fmla="*/ 868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66164 w 2062604"/>
              <a:gd name="connsiteY0" fmla="*/ 1798320 h 2438400"/>
              <a:gd name="connsiteX1" fmla="*/ 294764 w 2062604"/>
              <a:gd name="connsiteY1" fmla="*/ 1249680 h 2438400"/>
              <a:gd name="connsiteX2" fmla="*/ 5204 w 2062604"/>
              <a:gd name="connsiteY2" fmla="*/ 838200 h 2438400"/>
              <a:gd name="connsiteX3" fmla="*/ 630044 w 2062604"/>
              <a:gd name="connsiteY3" fmla="*/ 548640 h 2438400"/>
              <a:gd name="connsiteX4" fmla="*/ 950084 w 2062604"/>
              <a:gd name="connsiteY4" fmla="*/ 0 h 2438400"/>
              <a:gd name="connsiteX5" fmla="*/ 2062604 w 2062604"/>
              <a:gd name="connsiteY5" fmla="*/ 396240 h 2438400"/>
              <a:gd name="connsiteX6" fmla="*/ 1834004 w 2062604"/>
              <a:gd name="connsiteY6" fmla="*/ 2255520 h 2438400"/>
              <a:gd name="connsiteX7" fmla="*/ 1117724 w 2062604"/>
              <a:gd name="connsiteY7" fmla="*/ 2438400 h 2438400"/>
              <a:gd name="connsiteX8" fmla="*/ 203324 w 2062604"/>
              <a:gd name="connsiteY8" fmla="*/ 2194560 h 2438400"/>
              <a:gd name="connsiteX9" fmla="*/ 50924 w 2062604"/>
              <a:gd name="connsiteY9" fmla="*/ 1996440 h 2438400"/>
              <a:gd name="connsiteX10" fmla="*/ 50924 w 2062604"/>
              <a:gd name="connsiteY10" fmla="*/ 1996440 h 2438400"/>
              <a:gd name="connsiteX0" fmla="*/ 72094 w 2068534"/>
              <a:gd name="connsiteY0" fmla="*/ 1798320 h 2438400"/>
              <a:gd name="connsiteX1" fmla="*/ 300694 w 2068534"/>
              <a:gd name="connsiteY1" fmla="*/ 1249680 h 2438400"/>
              <a:gd name="connsiteX2" fmla="*/ 468334 w 2068534"/>
              <a:gd name="connsiteY2" fmla="*/ 990600 h 2438400"/>
              <a:gd name="connsiteX3" fmla="*/ 11134 w 2068534"/>
              <a:gd name="connsiteY3" fmla="*/ 838200 h 2438400"/>
              <a:gd name="connsiteX4" fmla="*/ 635974 w 2068534"/>
              <a:gd name="connsiteY4" fmla="*/ 548640 h 2438400"/>
              <a:gd name="connsiteX5" fmla="*/ 956014 w 2068534"/>
              <a:gd name="connsiteY5" fmla="*/ 0 h 2438400"/>
              <a:gd name="connsiteX6" fmla="*/ 2068534 w 2068534"/>
              <a:gd name="connsiteY6" fmla="*/ 396240 h 2438400"/>
              <a:gd name="connsiteX7" fmla="*/ 1839934 w 2068534"/>
              <a:gd name="connsiteY7" fmla="*/ 2255520 h 2438400"/>
              <a:gd name="connsiteX8" fmla="*/ 1123654 w 2068534"/>
              <a:gd name="connsiteY8" fmla="*/ 2438400 h 2438400"/>
              <a:gd name="connsiteX9" fmla="*/ 209254 w 2068534"/>
              <a:gd name="connsiteY9" fmla="*/ 2194560 h 2438400"/>
              <a:gd name="connsiteX10" fmla="*/ 56854 w 2068534"/>
              <a:gd name="connsiteY10" fmla="*/ 1996440 h 2438400"/>
              <a:gd name="connsiteX11" fmla="*/ 56854 w 2068534"/>
              <a:gd name="connsiteY11" fmla="*/ 1996440 h 2438400"/>
              <a:gd name="connsiteX0" fmla="*/ 65015 w 2061455"/>
              <a:gd name="connsiteY0" fmla="*/ 1798320 h 2438400"/>
              <a:gd name="connsiteX1" fmla="*/ 293615 w 2061455"/>
              <a:gd name="connsiteY1" fmla="*/ 1249680 h 2438400"/>
              <a:gd name="connsiteX2" fmla="*/ 461255 w 2061455"/>
              <a:gd name="connsiteY2" fmla="*/ 990600 h 2438400"/>
              <a:gd name="connsiteX3" fmla="*/ 4055 w 2061455"/>
              <a:gd name="connsiteY3" fmla="*/ 838200 h 2438400"/>
              <a:gd name="connsiteX4" fmla="*/ 202175 w 2061455"/>
              <a:gd name="connsiteY4" fmla="*/ 670560 h 2438400"/>
              <a:gd name="connsiteX5" fmla="*/ 628895 w 2061455"/>
              <a:gd name="connsiteY5" fmla="*/ 548640 h 2438400"/>
              <a:gd name="connsiteX6" fmla="*/ 948935 w 2061455"/>
              <a:gd name="connsiteY6" fmla="*/ 0 h 2438400"/>
              <a:gd name="connsiteX7" fmla="*/ 2061455 w 2061455"/>
              <a:gd name="connsiteY7" fmla="*/ 396240 h 2438400"/>
              <a:gd name="connsiteX8" fmla="*/ 1832855 w 2061455"/>
              <a:gd name="connsiteY8" fmla="*/ 2255520 h 2438400"/>
              <a:gd name="connsiteX9" fmla="*/ 1116575 w 2061455"/>
              <a:gd name="connsiteY9" fmla="*/ 2438400 h 2438400"/>
              <a:gd name="connsiteX10" fmla="*/ 202175 w 2061455"/>
              <a:gd name="connsiteY10" fmla="*/ 2194560 h 2438400"/>
              <a:gd name="connsiteX11" fmla="*/ 49775 w 2061455"/>
              <a:gd name="connsiteY11" fmla="*/ 1996440 h 2438400"/>
              <a:gd name="connsiteX12" fmla="*/ 49775 w 2061455"/>
              <a:gd name="connsiteY12" fmla="*/ 1996440 h 2438400"/>
              <a:gd name="connsiteX0" fmla="*/ 15240 w 2011680"/>
              <a:gd name="connsiteY0" fmla="*/ 1798320 h 2438400"/>
              <a:gd name="connsiteX1" fmla="*/ 243840 w 2011680"/>
              <a:gd name="connsiteY1" fmla="*/ 1249680 h 2438400"/>
              <a:gd name="connsiteX2" fmla="*/ 411480 w 2011680"/>
              <a:gd name="connsiteY2" fmla="*/ 990600 h 2438400"/>
              <a:gd name="connsiteX3" fmla="*/ 152400 w 2011680"/>
              <a:gd name="connsiteY3" fmla="*/ 670560 h 2438400"/>
              <a:gd name="connsiteX4" fmla="*/ 579120 w 2011680"/>
              <a:gd name="connsiteY4" fmla="*/ 548640 h 2438400"/>
              <a:gd name="connsiteX5" fmla="*/ 899160 w 2011680"/>
              <a:gd name="connsiteY5" fmla="*/ 0 h 2438400"/>
              <a:gd name="connsiteX6" fmla="*/ 2011680 w 2011680"/>
              <a:gd name="connsiteY6" fmla="*/ 396240 h 2438400"/>
              <a:gd name="connsiteX7" fmla="*/ 1783080 w 2011680"/>
              <a:gd name="connsiteY7" fmla="*/ 2255520 h 2438400"/>
              <a:gd name="connsiteX8" fmla="*/ 1066800 w 2011680"/>
              <a:gd name="connsiteY8" fmla="*/ 2438400 h 2438400"/>
              <a:gd name="connsiteX9" fmla="*/ 152400 w 2011680"/>
              <a:gd name="connsiteY9" fmla="*/ 2194560 h 2438400"/>
              <a:gd name="connsiteX10" fmla="*/ 0 w 2011680"/>
              <a:gd name="connsiteY10" fmla="*/ 1996440 h 2438400"/>
              <a:gd name="connsiteX11" fmla="*/ 0 w 2011680"/>
              <a:gd name="connsiteY11" fmla="*/ 1996440 h 2438400"/>
              <a:gd name="connsiteX0" fmla="*/ 15240 w 2011680"/>
              <a:gd name="connsiteY0" fmla="*/ 1798320 h 2438400"/>
              <a:gd name="connsiteX1" fmla="*/ 243840 w 2011680"/>
              <a:gd name="connsiteY1" fmla="*/ 1249680 h 2438400"/>
              <a:gd name="connsiteX2" fmla="*/ 411480 w 2011680"/>
              <a:gd name="connsiteY2" fmla="*/ 990600 h 2438400"/>
              <a:gd name="connsiteX3" fmla="*/ 579120 w 2011680"/>
              <a:gd name="connsiteY3" fmla="*/ 548640 h 2438400"/>
              <a:gd name="connsiteX4" fmla="*/ 899160 w 2011680"/>
              <a:gd name="connsiteY4" fmla="*/ 0 h 2438400"/>
              <a:gd name="connsiteX5" fmla="*/ 2011680 w 2011680"/>
              <a:gd name="connsiteY5" fmla="*/ 396240 h 2438400"/>
              <a:gd name="connsiteX6" fmla="*/ 1783080 w 2011680"/>
              <a:gd name="connsiteY6" fmla="*/ 2255520 h 2438400"/>
              <a:gd name="connsiteX7" fmla="*/ 1066800 w 2011680"/>
              <a:gd name="connsiteY7" fmla="*/ 2438400 h 2438400"/>
              <a:gd name="connsiteX8" fmla="*/ 152400 w 2011680"/>
              <a:gd name="connsiteY8" fmla="*/ 2194560 h 2438400"/>
              <a:gd name="connsiteX9" fmla="*/ 0 w 2011680"/>
              <a:gd name="connsiteY9" fmla="*/ 1996440 h 2438400"/>
              <a:gd name="connsiteX10" fmla="*/ 0 w 2011680"/>
              <a:gd name="connsiteY10"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9" fmla="*/ 0 w 2011680"/>
              <a:gd name="connsiteY9" fmla="*/ 1996440 h 2438400"/>
              <a:gd name="connsiteX0" fmla="*/ 15240 w 2011680"/>
              <a:gd name="connsiteY0" fmla="*/ 1798320 h 2438400"/>
              <a:gd name="connsiteX1" fmla="*/ 243840 w 2011680"/>
              <a:gd name="connsiteY1" fmla="*/ 1249680 h 2438400"/>
              <a:gd name="connsiteX2" fmla="*/ 579120 w 2011680"/>
              <a:gd name="connsiteY2" fmla="*/ 548640 h 2438400"/>
              <a:gd name="connsiteX3" fmla="*/ 899160 w 2011680"/>
              <a:gd name="connsiteY3" fmla="*/ 0 h 2438400"/>
              <a:gd name="connsiteX4" fmla="*/ 2011680 w 2011680"/>
              <a:gd name="connsiteY4" fmla="*/ 396240 h 2438400"/>
              <a:gd name="connsiteX5" fmla="*/ 1783080 w 2011680"/>
              <a:gd name="connsiteY5" fmla="*/ 2255520 h 2438400"/>
              <a:gd name="connsiteX6" fmla="*/ 1066800 w 2011680"/>
              <a:gd name="connsiteY6" fmla="*/ 2438400 h 2438400"/>
              <a:gd name="connsiteX7" fmla="*/ 152400 w 2011680"/>
              <a:gd name="connsiteY7" fmla="*/ 2194560 h 2438400"/>
              <a:gd name="connsiteX8" fmla="*/ 0 w 2011680"/>
              <a:gd name="connsiteY8" fmla="*/ 1996440 h 2438400"/>
              <a:gd name="connsiteX0" fmla="*/ 0 w 1996440"/>
              <a:gd name="connsiteY0" fmla="*/ 1798320 h 2438400"/>
              <a:gd name="connsiteX1" fmla="*/ 228600 w 1996440"/>
              <a:gd name="connsiteY1" fmla="*/ 1249680 h 2438400"/>
              <a:gd name="connsiteX2" fmla="*/ 563880 w 1996440"/>
              <a:gd name="connsiteY2" fmla="*/ 548640 h 2438400"/>
              <a:gd name="connsiteX3" fmla="*/ 883920 w 1996440"/>
              <a:gd name="connsiteY3" fmla="*/ 0 h 2438400"/>
              <a:gd name="connsiteX4" fmla="*/ 1996440 w 1996440"/>
              <a:gd name="connsiteY4" fmla="*/ 396240 h 2438400"/>
              <a:gd name="connsiteX5" fmla="*/ 1767840 w 1996440"/>
              <a:gd name="connsiteY5" fmla="*/ 2255520 h 2438400"/>
              <a:gd name="connsiteX6" fmla="*/ 1051560 w 1996440"/>
              <a:gd name="connsiteY6" fmla="*/ 2438400 h 2438400"/>
              <a:gd name="connsiteX7" fmla="*/ 137160 w 1996440"/>
              <a:gd name="connsiteY7" fmla="*/ 2194560 h 2438400"/>
              <a:gd name="connsiteX0" fmla="*/ 91440 w 1859280"/>
              <a:gd name="connsiteY0" fmla="*/ 1249680 h 2438400"/>
              <a:gd name="connsiteX1" fmla="*/ 426720 w 1859280"/>
              <a:gd name="connsiteY1" fmla="*/ 548640 h 2438400"/>
              <a:gd name="connsiteX2" fmla="*/ 746760 w 1859280"/>
              <a:gd name="connsiteY2" fmla="*/ 0 h 2438400"/>
              <a:gd name="connsiteX3" fmla="*/ 1859280 w 1859280"/>
              <a:gd name="connsiteY3" fmla="*/ 396240 h 2438400"/>
              <a:gd name="connsiteX4" fmla="*/ 1630680 w 1859280"/>
              <a:gd name="connsiteY4" fmla="*/ 2255520 h 2438400"/>
              <a:gd name="connsiteX5" fmla="*/ 914400 w 1859280"/>
              <a:gd name="connsiteY5" fmla="*/ 2438400 h 2438400"/>
              <a:gd name="connsiteX6" fmla="*/ 0 w 1859280"/>
              <a:gd name="connsiteY6" fmla="*/ 2194560 h 2438400"/>
              <a:gd name="connsiteX0" fmla="*/ 0 w 1767840"/>
              <a:gd name="connsiteY0" fmla="*/ 1249680 h 2438400"/>
              <a:gd name="connsiteX1" fmla="*/ 335280 w 1767840"/>
              <a:gd name="connsiteY1" fmla="*/ 548640 h 2438400"/>
              <a:gd name="connsiteX2" fmla="*/ 655320 w 1767840"/>
              <a:gd name="connsiteY2" fmla="*/ 0 h 2438400"/>
              <a:gd name="connsiteX3" fmla="*/ 1767840 w 1767840"/>
              <a:gd name="connsiteY3" fmla="*/ 396240 h 2438400"/>
              <a:gd name="connsiteX4" fmla="*/ 1539240 w 1767840"/>
              <a:gd name="connsiteY4" fmla="*/ 2255520 h 2438400"/>
              <a:gd name="connsiteX5" fmla="*/ 822960 w 1767840"/>
              <a:gd name="connsiteY5" fmla="*/ 2438400 h 2438400"/>
              <a:gd name="connsiteX6" fmla="*/ 106680 w 1767840"/>
              <a:gd name="connsiteY6" fmla="*/ 1965960 h 2438400"/>
              <a:gd name="connsiteX0" fmla="*/ 0 w 1767840"/>
              <a:gd name="connsiteY0" fmla="*/ 1249680 h 2438400"/>
              <a:gd name="connsiteX1" fmla="*/ 335280 w 1767840"/>
              <a:gd name="connsiteY1" fmla="*/ 548640 h 2438400"/>
              <a:gd name="connsiteX2" fmla="*/ 655320 w 1767840"/>
              <a:gd name="connsiteY2" fmla="*/ 0 h 2438400"/>
              <a:gd name="connsiteX3" fmla="*/ 1767840 w 1767840"/>
              <a:gd name="connsiteY3" fmla="*/ 396240 h 2438400"/>
              <a:gd name="connsiteX4" fmla="*/ 1539240 w 1767840"/>
              <a:gd name="connsiteY4" fmla="*/ 2255520 h 2438400"/>
              <a:gd name="connsiteX5" fmla="*/ 822960 w 1767840"/>
              <a:gd name="connsiteY5" fmla="*/ 2438400 h 2438400"/>
              <a:gd name="connsiteX6" fmla="*/ 137160 w 1767840"/>
              <a:gd name="connsiteY6" fmla="*/ 2179320 h 2438400"/>
              <a:gd name="connsiteX0" fmla="*/ 0 w 1767840"/>
              <a:gd name="connsiteY0" fmla="*/ 1249680 h 2255520"/>
              <a:gd name="connsiteX1" fmla="*/ 335280 w 1767840"/>
              <a:gd name="connsiteY1" fmla="*/ 548640 h 2255520"/>
              <a:gd name="connsiteX2" fmla="*/ 655320 w 1767840"/>
              <a:gd name="connsiteY2" fmla="*/ 0 h 2255520"/>
              <a:gd name="connsiteX3" fmla="*/ 1767840 w 1767840"/>
              <a:gd name="connsiteY3" fmla="*/ 396240 h 2255520"/>
              <a:gd name="connsiteX4" fmla="*/ 1539240 w 1767840"/>
              <a:gd name="connsiteY4" fmla="*/ 2255520 h 2255520"/>
              <a:gd name="connsiteX5" fmla="*/ 670560 w 1767840"/>
              <a:gd name="connsiteY5" fmla="*/ 2087880 h 2255520"/>
              <a:gd name="connsiteX6" fmla="*/ 137160 w 1767840"/>
              <a:gd name="connsiteY6" fmla="*/ 2179320 h 2255520"/>
              <a:gd name="connsiteX0" fmla="*/ 0 w 1767840"/>
              <a:gd name="connsiteY0" fmla="*/ 1249680 h 2453640"/>
              <a:gd name="connsiteX1" fmla="*/ 335280 w 1767840"/>
              <a:gd name="connsiteY1" fmla="*/ 548640 h 2453640"/>
              <a:gd name="connsiteX2" fmla="*/ 655320 w 1767840"/>
              <a:gd name="connsiteY2" fmla="*/ 0 h 2453640"/>
              <a:gd name="connsiteX3" fmla="*/ 1767840 w 1767840"/>
              <a:gd name="connsiteY3" fmla="*/ 396240 h 2453640"/>
              <a:gd name="connsiteX4" fmla="*/ 1539240 w 1767840"/>
              <a:gd name="connsiteY4" fmla="*/ 2255520 h 2453640"/>
              <a:gd name="connsiteX5" fmla="*/ 411480 w 1767840"/>
              <a:gd name="connsiteY5" fmla="*/ 2453640 h 2453640"/>
              <a:gd name="connsiteX6" fmla="*/ 137160 w 1767840"/>
              <a:gd name="connsiteY6" fmla="*/ 2179320 h 2453640"/>
              <a:gd name="connsiteX0" fmla="*/ 0 w 1767840"/>
              <a:gd name="connsiteY0" fmla="*/ 1249680 h 2453640"/>
              <a:gd name="connsiteX1" fmla="*/ 335280 w 1767840"/>
              <a:gd name="connsiteY1" fmla="*/ 548640 h 2453640"/>
              <a:gd name="connsiteX2" fmla="*/ 655320 w 1767840"/>
              <a:gd name="connsiteY2" fmla="*/ 0 h 2453640"/>
              <a:gd name="connsiteX3" fmla="*/ 1767840 w 1767840"/>
              <a:gd name="connsiteY3" fmla="*/ 396240 h 2453640"/>
              <a:gd name="connsiteX4" fmla="*/ 1234440 w 1767840"/>
              <a:gd name="connsiteY4" fmla="*/ 1844040 h 2453640"/>
              <a:gd name="connsiteX5" fmla="*/ 411480 w 1767840"/>
              <a:gd name="connsiteY5" fmla="*/ 2453640 h 2453640"/>
              <a:gd name="connsiteX6" fmla="*/ 137160 w 1767840"/>
              <a:gd name="connsiteY6" fmla="*/ 2179320 h 2453640"/>
              <a:gd name="connsiteX0" fmla="*/ 0 w 2057400"/>
              <a:gd name="connsiteY0" fmla="*/ 1249680 h 2453640"/>
              <a:gd name="connsiteX1" fmla="*/ 335280 w 2057400"/>
              <a:gd name="connsiteY1" fmla="*/ 548640 h 2453640"/>
              <a:gd name="connsiteX2" fmla="*/ 655320 w 2057400"/>
              <a:gd name="connsiteY2" fmla="*/ 0 h 2453640"/>
              <a:gd name="connsiteX3" fmla="*/ 2057400 w 2057400"/>
              <a:gd name="connsiteY3" fmla="*/ 716280 h 2453640"/>
              <a:gd name="connsiteX4" fmla="*/ 1234440 w 2057400"/>
              <a:gd name="connsiteY4" fmla="*/ 1844040 h 2453640"/>
              <a:gd name="connsiteX5" fmla="*/ 411480 w 2057400"/>
              <a:gd name="connsiteY5" fmla="*/ 2453640 h 2453640"/>
              <a:gd name="connsiteX6" fmla="*/ 137160 w 2057400"/>
              <a:gd name="connsiteY6" fmla="*/ 2179320 h 2453640"/>
              <a:gd name="connsiteX0" fmla="*/ 0 w 2057400"/>
              <a:gd name="connsiteY0" fmla="*/ 1051560 h 2255520"/>
              <a:gd name="connsiteX1" fmla="*/ 335280 w 2057400"/>
              <a:gd name="connsiteY1" fmla="*/ 350520 h 2255520"/>
              <a:gd name="connsiteX2" fmla="*/ 655320 w 2057400"/>
              <a:gd name="connsiteY2" fmla="*/ 0 h 2255520"/>
              <a:gd name="connsiteX3" fmla="*/ 2057400 w 2057400"/>
              <a:gd name="connsiteY3" fmla="*/ 518160 h 2255520"/>
              <a:gd name="connsiteX4" fmla="*/ 1234440 w 2057400"/>
              <a:gd name="connsiteY4" fmla="*/ 1645920 h 2255520"/>
              <a:gd name="connsiteX5" fmla="*/ 411480 w 2057400"/>
              <a:gd name="connsiteY5" fmla="*/ 2255520 h 2255520"/>
              <a:gd name="connsiteX6" fmla="*/ 137160 w 2057400"/>
              <a:gd name="connsiteY6" fmla="*/ 1981200 h 2255520"/>
              <a:gd name="connsiteX0" fmla="*/ 0 w 2057400"/>
              <a:gd name="connsiteY0" fmla="*/ 1051560 h 2289660"/>
              <a:gd name="connsiteX1" fmla="*/ 335280 w 2057400"/>
              <a:gd name="connsiteY1" fmla="*/ 350520 h 2289660"/>
              <a:gd name="connsiteX2" fmla="*/ 655320 w 2057400"/>
              <a:gd name="connsiteY2" fmla="*/ 0 h 2289660"/>
              <a:gd name="connsiteX3" fmla="*/ 2057400 w 2057400"/>
              <a:gd name="connsiteY3" fmla="*/ 518160 h 2289660"/>
              <a:gd name="connsiteX4" fmla="*/ 1234440 w 2057400"/>
              <a:gd name="connsiteY4" fmla="*/ 1645920 h 2289660"/>
              <a:gd name="connsiteX5" fmla="*/ 411480 w 2057400"/>
              <a:gd name="connsiteY5" fmla="*/ 2255520 h 2289660"/>
              <a:gd name="connsiteX6" fmla="*/ 224960 w 2057400"/>
              <a:gd name="connsiteY6" fmla="*/ 2209573 h 2289660"/>
              <a:gd name="connsiteX7" fmla="*/ 137160 w 2057400"/>
              <a:gd name="connsiteY7" fmla="*/ 1981200 h 2289660"/>
              <a:gd name="connsiteX0" fmla="*/ 0 w 2057400"/>
              <a:gd name="connsiteY0" fmla="*/ 1051560 h 2289660"/>
              <a:gd name="connsiteX1" fmla="*/ 335280 w 2057400"/>
              <a:gd name="connsiteY1" fmla="*/ 350520 h 2289660"/>
              <a:gd name="connsiteX2" fmla="*/ 655320 w 2057400"/>
              <a:gd name="connsiteY2" fmla="*/ 0 h 2289660"/>
              <a:gd name="connsiteX3" fmla="*/ 2057400 w 2057400"/>
              <a:gd name="connsiteY3" fmla="*/ 518160 h 2289660"/>
              <a:gd name="connsiteX4" fmla="*/ 1364094 w 2057400"/>
              <a:gd name="connsiteY4" fmla="*/ 1584505 h 2289660"/>
              <a:gd name="connsiteX5" fmla="*/ 411480 w 2057400"/>
              <a:gd name="connsiteY5" fmla="*/ 2255520 h 2289660"/>
              <a:gd name="connsiteX6" fmla="*/ 224960 w 2057400"/>
              <a:gd name="connsiteY6" fmla="*/ 2209573 h 2289660"/>
              <a:gd name="connsiteX7" fmla="*/ 137160 w 2057400"/>
              <a:gd name="connsiteY7"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364094 w 2090342"/>
              <a:gd name="connsiteY5" fmla="*/ 1584505 h 2289660"/>
              <a:gd name="connsiteX6" fmla="*/ 411480 w 2090342"/>
              <a:gd name="connsiteY6" fmla="*/ 2255520 h 2289660"/>
              <a:gd name="connsiteX7" fmla="*/ 224960 w 2090342"/>
              <a:gd name="connsiteY7" fmla="*/ 2209573 h 2289660"/>
              <a:gd name="connsiteX8" fmla="*/ 137160 w 2090342"/>
              <a:gd name="connsiteY8"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494201 w 2090342"/>
              <a:gd name="connsiteY5" fmla="*/ 1629543 h 2289660"/>
              <a:gd name="connsiteX6" fmla="*/ 1364094 w 2090342"/>
              <a:gd name="connsiteY6" fmla="*/ 1584505 h 2289660"/>
              <a:gd name="connsiteX7" fmla="*/ 411480 w 2090342"/>
              <a:gd name="connsiteY7" fmla="*/ 2255520 h 2289660"/>
              <a:gd name="connsiteX8" fmla="*/ 224960 w 2090342"/>
              <a:gd name="connsiteY8" fmla="*/ 2209573 h 2289660"/>
              <a:gd name="connsiteX9" fmla="*/ 137160 w 2090342"/>
              <a:gd name="connsiteY9"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494201 w 2090342"/>
              <a:gd name="connsiteY5" fmla="*/ 1629543 h 2289660"/>
              <a:gd name="connsiteX6" fmla="*/ 1275383 w 2090342"/>
              <a:gd name="connsiteY6" fmla="*/ 1645920 h 2289660"/>
              <a:gd name="connsiteX7" fmla="*/ 411480 w 2090342"/>
              <a:gd name="connsiteY7" fmla="*/ 2255520 h 2289660"/>
              <a:gd name="connsiteX8" fmla="*/ 224960 w 2090342"/>
              <a:gd name="connsiteY8" fmla="*/ 2209573 h 2289660"/>
              <a:gd name="connsiteX9" fmla="*/ 137160 w 2090342"/>
              <a:gd name="connsiteY9" fmla="*/ 1981200 h 2289660"/>
              <a:gd name="connsiteX0" fmla="*/ 0 w 2090342"/>
              <a:gd name="connsiteY0" fmla="*/ 1051560 h 2289660"/>
              <a:gd name="connsiteX1" fmla="*/ 335280 w 2090342"/>
              <a:gd name="connsiteY1" fmla="*/ 350520 h 2289660"/>
              <a:gd name="connsiteX2" fmla="*/ 655320 w 2090342"/>
              <a:gd name="connsiteY2" fmla="*/ 0 h 2289660"/>
              <a:gd name="connsiteX3" fmla="*/ 2057400 w 2090342"/>
              <a:gd name="connsiteY3" fmla="*/ 518160 h 2289660"/>
              <a:gd name="connsiteX4" fmla="*/ 1644327 w 2090342"/>
              <a:gd name="connsiteY4" fmla="*/ 1349764 h 2289660"/>
              <a:gd name="connsiteX5" fmla="*/ 1398666 w 2090342"/>
              <a:gd name="connsiteY5" fmla="*/ 1684134 h 2289660"/>
              <a:gd name="connsiteX6" fmla="*/ 1275383 w 2090342"/>
              <a:gd name="connsiteY6" fmla="*/ 1645920 h 2289660"/>
              <a:gd name="connsiteX7" fmla="*/ 411480 w 2090342"/>
              <a:gd name="connsiteY7" fmla="*/ 2255520 h 2289660"/>
              <a:gd name="connsiteX8" fmla="*/ 224960 w 2090342"/>
              <a:gd name="connsiteY8" fmla="*/ 2209573 h 2289660"/>
              <a:gd name="connsiteX9" fmla="*/ 137160 w 2090342"/>
              <a:gd name="connsiteY9" fmla="*/ 1981200 h 2289660"/>
              <a:gd name="connsiteX0" fmla="*/ 0 w 2090342"/>
              <a:gd name="connsiteY0" fmla="*/ 1051560 h 2333291"/>
              <a:gd name="connsiteX1" fmla="*/ 335280 w 2090342"/>
              <a:gd name="connsiteY1" fmla="*/ 350520 h 2333291"/>
              <a:gd name="connsiteX2" fmla="*/ 655320 w 2090342"/>
              <a:gd name="connsiteY2" fmla="*/ 0 h 2333291"/>
              <a:gd name="connsiteX3" fmla="*/ 2057400 w 2090342"/>
              <a:gd name="connsiteY3" fmla="*/ 518160 h 2333291"/>
              <a:gd name="connsiteX4" fmla="*/ 1644327 w 2090342"/>
              <a:gd name="connsiteY4" fmla="*/ 1349764 h 2333291"/>
              <a:gd name="connsiteX5" fmla="*/ 1398666 w 2090342"/>
              <a:gd name="connsiteY5" fmla="*/ 1684134 h 2333291"/>
              <a:gd name="connsiteX6" fmla="*/ 1275383 w 2090342"/>
              <a:gd name="connsiteY6" fmla="*/ 1645920 h 2333291"/>
              <a:gd name="connsiteX7" fmla="*/ 474542 w 2090342"/>
              <a:gd name="connsiteY7" fmla="*/ 2308072 h 2333291"/>
              <a:gd name="connsiteX8" fmla="*/ 224960 w 2090342"/>
              <a:gd name="connsiteY8" fmla="*/ 2209573 h 2333291"/>
              <a:gd name="connsiteX9" fmla="*/ 137160 w 2090342"/>
              <a:gd name="connsiteY9" fmla="*/ 1981200 h 2333291"/>
              <a:gd name="connsiteX0" fmla="*/ 0 w 2090342"/>
              <a:gd name="connsiteY0" fmla="*/ 1051560 h 2333291"/>
              <a:gd name="connsiteX1" fmla="*/ 335280 w 2090342"/>
              <a:gd name="connsiteY1" fmla="*/ 350520 h 2333291"/>
              <a:gd name="connsiteX2" fmla="*/ 655320 w 2090342"/>
              <a:gd name="connsiteY2" fmla="*/ 0 h 2333291"/>
              <a:gd name="connsiteX3" fmla="*/ 2057400 w 2090342"/>
              <a:gd name="connsiteY3" fmla="*/ 518160 h 2333291"/>
              <a:gd name="connsiteX4" fmla="*/ 1644327 w 2090342"/>
              <a:gd name="connsiteY4" fmla="*/ 1349764 h 2333291"/>
              <a:gd name="connsiteX5" fmla="*/ 1398666 w 2090342"/>
              <a:gd name="connsiteY5" fmla="*/ 1684134 h 2333291"/>
              <a:gd name="connsiteX6" fmla="*/ 1327935 w 2090342"/>
              <a:gd name="connsiteY6" fmla="*/ 1856127 h 2333291"/>
              <a:gd name="connsiteX7" fmla="*/ 474542 w 2090342"/>
              <a:gd name="connsiteY7" fmla="*/ 2308072 h 2333291"/>
              <a:gd name="connsiteX8" fmla="*/ 224960 w 2090342"/>
              <a:gd name="connsiteY8" fmla="*/ 2209573 h 2333291"/>
              <a:gd name="connsiteX9" fmla="*/ 137160 w 2090342"/>
              <a:gd name="connsiteY9" fmla="*/ 1981200 h 2333291"/>
              <a:gd name="connsiteX0" fmla="*/ 0 w 2262173"/>
              <a:gd name="connsiteY0" fmla="*/ 1051560 h 2507768"/>
              <a:gd name="connsiteX1" fmla="*/ 335280 w 2262173"/>
              <a:gd name="connsiteY1" fmla="*/ 350520 h 2507768"/>
              <a:gd name="connsiteX2" fmla="*/ 655320 w 2262173"/>
              <a:gd name="connsiteY2" fmla="*/ 0 h 2507768"/>
              <a:gd name="connsiteX3" fmla="*/ 2057400 w 2262173"/>
              <a:gd name="connsiteY3" fmla="*/ 518160 h 2507768"/>
              <a:gd name="connsiteX4" fmla="*/ 1644327 w 2262173"/>
              <a:gd name="connsiteY4" fmla="*/ 1349764 h 2507768"/>
              <a:gd name="connsiteX5" fmla="*/ 1398666 w 2262173"/>
              <a:gd name="connsiteY5" fmla="*/ 1684134 h 2507768"/>
              <a:gd name="connsiteX6" fmla="*/ 2242335 w 2262173"/>
              <a:gd name="connsiteY6" fmla="*/ 2507768 h 2507768"/>
              <a:gd name="connsiteX7" fmla="*/ 474542 w 2262173"/>
              <a:gd name="connsiteY7" fmla="*/ 2308072 h 2507768"/>
              <a:gd name="connsiteX8" fmla="*/ 224960 w 2262173"/>
              <a:gd name="connsiteY8" fmla="*/ 2209573 h 2507768"/>
              <a:gd name="connsiteX9" fmla="*/ 137160 w 2262173"/>
              <a:gd name="connsiteY9" fmla="*/ 1981200 h 2507768"/>
              <a:gd name="connsiteX0" fmla="*/ 0 w 2262173"/>
              <a:gd name="connsiteY0" fmla="*/ 1051560 h 2507768"/>
              <a:gd name="connsiteX1" fmla="*/ 335280 w 2262173"/>
              <a:gd name="connsiteY1" fmla="*/ 350520 h 2507768"/>
              <a:gd name="connsiteX2" fmla="*/ 655320 w 2262173"/>
              <a:gd name="connsiteY2" fmla="*/ 0 h 2507768"/>
              <a:gd name="connsiteX3" fmla="*/ 2057400 w 2262173"/>
              <a:gd name="connsiteY3" fmla="*/ 518160 h 2507768"/>
              <a:gd name="connsiteX4" fmla="*/ 1644327 w 2262173"/>
              <a:gd name="connsiteY4" fmla="*/ 1349764 h 2507768"/>
              <a:gd name="connsiteX5" fmla="*/ 1398666 w 2262173"/>
              <a:gd name="connsiteY5" fmla="*/ 1684134 h 2507768"/>
              <a:gd name="connsiteX6" fmla="*/ 2242335 w 2262173"/>
              <a:gd name="connsiteY6" fmla="*/ 2507768 h 2507768"/>
              <a:gd name="connsiteX7" fmla="*/ 527094 w 2262173"/>
              <a:gd name="connsiteY7" fmla="*/ 2402666 h 2507768"/>
              <a:gd name="connsiteX8" fmla="*/ 224960 w 2262173"/>
              <a:gd name="connsiteY8" fmla="*/ 2209573 h 2507768"/>
              <a:gd name="connsiteX9" fmla="*/ 137160 w 2262173"/>
              <a:gd name="connsiteY9" fmla="*/ 1981200 h 2507768"/>
              <a:gd name="connsiteX0" fmla="*/ 0 w 2276904"/>
              <a:gd name="connsiteY0" fmla="*/ 1051560 h 2507768"/>
              <a:gd name="connsiteX1" fmla="*/ 335280 w 2276904"/>
              <a:gd name="connsiteY1" fmla="*/ 350520 h 2507768"/>
              <a:gd name="connsiteX2" fmla="*/ 655320 w 2276904"/>
              <a:gd name="connsiteY2" fmla="*/ 0 h 2507768"/>
              <a:gd name="connsiteX3" fmla="*/ 2057400 w 2276904"/>
              <a:gd name="connsiteY3" fmla="*/ 518160 h 2507768"/>
              <a:gd name="connsiteX4" fmla="*/ 1644327 w 2276904"/>
              <a:gd name="connsiteY4" fmla="*/ 1349764 h 2507768"/>
              <a:gd name="connsiteX5" fmla="*/ 1903163 w 2276904"/>
              <a:gd name="connsiteY5" fmla="*/ 1558010 h 2507768"/>
              <a:gd name="connsiteX6" fmla="*/ 2242335 w 2276904"/>
              <a:gd name="connsiteY6" fmla="*/ 2507768 h 2507768"/>
              <a:gd name="connsiteX7" fmla="*/ 527094 w 2276904"/>
              <a:gd name="connsiteY7" fmla="*/ 2402666 h 2507768"/>
              <a:gd name="connsiteX8" fmla="*/ 224960 w 2276904"/>
              <a:gd name="connsiteY8" fmla="*/ 2209573 h 2507768"/>
              <a:gd name="connsiteX9" fmla="*/ 137160 w 2276904"/>
              <a:gd name="connsiteY9" fmla="*/ 1981200 h 25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904" h="2507768">
                <a:moveTo>
                  <a:pt x="0" y="1051560"/>
                </a:moveTo>
                <a:cubicBezTo>
                  <a:pt x="93980" y="843280"/>
                  <a:pt x="226060" y="558800"/>
                  <a:pt x="335280" y="350520"/>
                </a:cubicBezTo>
                <a:lnTo>
                  <a:pt x="655320" y="0"/>
                </a:lnTo>
                <a:lnTo>
                  <a:pt x="2057400" y="518160"/>
                </a:lnTo>
                <a:cubicBezTo>
                  <a:pt x="2215411" y="716962"/>
                  <a:pt x="1759878" y="1172040"/>
                  <a:pt x="1644327" y="1349764"/>
                </a:cubicBezTo>
                <a:cubicBezTo>
                  <a:pt x="1547049" y="1512248"/>
                  <a:pt x="1949868" y="1518887"/>
                  <a:pt x="1903163" y="1558010"/>
                </a:cubicBezTo>
                <a:cubicBezTo>
                  <a:pt x="1856458" y="1597133"/>
                  <a:pt x="2419377" y="2380692"/>
                  <a:pt x="2242335" y="2507768"/>
                </a:cubicBezTo>
                <a:lnTo>
                  <a:pt x="527094" y="2402666"/>
                </a:lnTo>
                <a:cubicBezTo>
                  <a:pt x="366809" y="2482960"/>
                  <a:pt x="270680" y="2255293"/>
                  <a:pt x="224960" y="2209573"/>
                </a:cubicBezTo>
                <a:cubicBezTo>
                  <a:pt x="179240" y="2163853"/>
                  <a:pt x="159754" y="2005614"/>
                  <a:pt x="137160" y="1981200"/>
                </a:cubicBez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cxnSp>
        <p:nvCxnSpPr>
          <p:cNvPr id="13" name="Straight Connector 12"/>
          <p:cNvCxnSpPr/>
          <p:nvPr/>
        </p:nvCxnSpPr>
        <p:spPr>
          <a:xfrm rot="2580000">
            <a:off x="3601485" y="3209797"/>
            <a:ext cx="368003" cy="651360"/>
          </a:xfrm>
          <a:prstGeom prst="line">
            <a:avLst/>
          </a:prstGeom>
          <a:ln w="57150">
            <a:solidFill>
              <a:srgbClr val="1F9153"/>
            </a:solidFill>
          </a:ln>
        </p:spPr>
        <p:style>
          <a:lnRef idx="2">
            <a:schemeClr val="accent1"/>
          </a:lnRef>
          <a:fillRef idx="0">
            <a:schemeClr val="accent1"/>
          </a:fillRef>
          <a:effectRef idx="1">
            <a:schemeClr val="accent1"/>
          </a:effectRef>
          <a:fontRef idx="minor">
            <a:schemeClr val="tx1"/>
          </a:fontRef>
        </p:style>
      </p:cxnSp>
      <p:sp>
        <p:nvSpPr>
          <p:cNvPr id="2" name="Freeform 1"/>
          <p:cNvSpPr/>
          <p:nvPr/>
        </p:nvSpPr>
        <p:spPr>
          <a:xfrm>
            <a:off x="3573518" y="2994260"/>
            <a:ext cx="325821" cy="127312"/>
          </a:xfrm>
          <a:custGeom>
            <a:avLst/>
            <a:gdLst>
              <a:gd name="connsiteX0" fmla="*/ 0 w 325821"/>
              <a:gd name="connsiteY0" fmla="*/ 127312 h 127312"/>
              <a:gd name="connsiteX1" fmla="*/ 126124 w 325821"/>
              <a:gd name="connsiteY1" fmla="*/ 1188 h 127312"/>
              <a:gd name="connsiteX2" fmla="*/ 325821 w 325821"/>
              <a:gd name="connsiteY2" fmla="*/ 74761 h 127312"/>
            </a:gdLst>
            <a:ahLst/>
            <a:cxnLst>
              <a:cxn ang="0">
                <a:pos x="connsiteX0" y="connsiteY0"/>
              </a:cxn>
              <a:cxn ang="0">
                <a:pos x="connsiteX1" y="connsiteY1"/>
              </a:cxn>
              <a:cxn ang="0">
                <a:pos x="connsiteX2" y="connsiteY2"/>
              </a:cxn>
            </a:cxnLst>
            <a:rect l="l" t="t" r="r" b="b"/>
            <a:pathLst>
              <a:path w="325821" h="127312">
                <a:moveTo>
                  <a:pt x="0" y="127312"/>
                </a:moveTo>
                <a:cubicBezTo>
                  <a:pt x="35910" y="68629"/>
                  <a:pt x="71821" y="9946"/>
                  <a:pt x="126124" y="1188"/>
                </a:cubicBezTo>
                <a:cubicBezTo>
                  <a:pt x="180427" y="-7570"/>
                  <a:pt x="253124" y="33595"/>
                  <a:pt x="325821" y="74761"/>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4" name="Freeform 13"/>
          <p:cNvSpPr/>
          <p:nvPr/>
        </p:nvSpPr>
        <p:spPr>
          <a:xfrm rot="10800000">
            <a:off x="3643151" y="3941193"/>
            <a:ext cx="325821" cy="127312"/>
          </a:xfrm>
          <a:custGeom>
            <a:avLst/>
            <a:gdLst>
              <a:gd name="connsiteX0" fmla="*/ 0 w 325821"/>
              <a:gd name="connsiteY0" fmla="*/ 127312 h 127312"/>
              <a:gd name="connsiteX1" fmla="*/ 126124 w 325821"/>
              <a:gd name="connsiteY1" fmla="*/ 1188 h 127312"/>
              <a:gd name="connsiteX2" fmla="*/ 325821 w 325821"/>
              <a:gd name="connsiteY2" fmla="*/ 74761 h 127312"/>
            </a:gdLst>
            <a:ahLst/>
            <a:cxnLst>
              <a:cxn ang="0">
                <a:pos x="connsiteX0" y="connsiteY0"/>
              </a:cxn>
              <a:cxn ang="0">
                <a:pos x="connsiteX1" y="connsiteY1"/>
              </a:cxn>
              <a:cxn ang="0">
                <a:pos x="connsiteX2" y="connsiteY2"/>
              </a:cxn>
            </a:cxnLst>
            <a:rect l="l" t="t" r="r" b="b"/>
            <a:pathLst>
              <a:path w="325821" h="127312">
                <a:moveTo>
                  <a:pt x="0" y="127312"/>
                </a:moveTo>
                <a:cubicBezTo>
                  <a:pt x="35910" y="68629"/>
                  <a:pt x="71821" y="9946"/>
                  <a:pt x="126124" y="1188"/>
                </a:cubicBezTo>
                <a:cubicBezTo>
                  <a:pt x="180427" y="-7570"/>
                  <a:pt x="253124" y="33595"/>
                  <a:pt x="325821" y="74761"/>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Yu Gothic" panose="020B0400000000000000" pitchFamily="34" charset="-128"/>
              <a:ea typeface="Yu Gothic" panose="020B0400000000000000" pitchFamily="34" charset="-128"/>
            </a:endParaRPr>
          </a:p>
        </p:txBody>
      </p:sp>
      <p:sp>
        <p:nvSpPr>
          <p:cNvPr id="15" name="TextBox 14"/>
          <p:cNvSpPr txBox="1"/>
          <p:nvPr/>
        </p:nvSpPr>
        <p:spPr>
          <a:xfrm>
            <a:off x="6375585" y="3151001"/>
            <a:ext cx="4206195"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reaction speed without a flow and flow velocity</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front</a:t>
            </a:r>
          </a:p>
        </p:txBody>
      </p:sp>
      <p:sp>
        <p:nvSpPr>
          <p:cNvPr id="16" name="TextBox 15"/>
          <p:cNvSpPr txBox="1"/>
          <p:nvPr/>
        </p:nvSpPr>
        <p:spPr>
          <a:xfrm>
            <a:off x="6375585" y="1507549"/>
            <a:ext cx="4343399" cy="954107"/>
          </a:xfrm>
          <a:prstGeom prst="rect">
            <a:avLst/>
          </a:prstGeom>
          <a:noFill/>
        </p:spPr>
        <p:txBody>
          <a:bodyPr wrap="square" rtlCol="0">
            <a:spAutoFit/>
          </a:bodyPr>
          <a:lstStyle/>
          <a:p>
            <a:r>
              <a:rPr lang="en-US" sz="2800" dirty="0">
                <a:latin typeface="Yu Gothic" panose="020B0400000000000000" pitchFamily="34" charset="-128"/>
                <a:ea typeface="Yu Gothic" panose="020B0400000000000000" pitchFamily="34" charset="-128"/>
              </a:rPr>
              <a:t>Front element can be </a:t>
            </a:r>
          </a:p>
          <a:p>
            <a:r>
              <a:rPr lang="en-US" sz="2800" dirty="0">
                <a:latin typeface="Yu Gothic" panose="020B0400000000000000" pitchFamily="34" charset="-128"/>
                <a:ea typeface="Yu Gothic" panose="020B0400000000000000" pitchFamily="34" charset="-128"/>
                <a:sym typeface="Wingdings" panose="05000000000000000000" pitchFamily="2" charset="2"/>
              </a:rPr>
              <a:t> </a:t>
            </a:r>
            <a:r>
              <a:rPr lang="en-US" sz="2800" dirty="0">
                <a:solidFill>
                  <a:srgbClr val="FF0000"/>
                </a:solidFill>
                <a:latin typeface="Yu Gothic" panose="020B0400000000000000" pitchFamily="34" charset="-128"/>
                <a:ea typeface="Yu Gothic" panose="020B0400000000000000" pitchFamily="34" charset="-128"/>
                <a:sym typeface="Wingdings" panose="05000000000000000000" pitchFamily="2" charset="2"/>
              </a:rPr>
              <a:t>be rotated by the flow</a:t>
            </a:r>
            <a:endParaRPr lang="en-US" sz="2800" dirty="0">
              <a:solidFill>
                <a:srgbClr val="FF0000"/>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0542312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7205"/>
            <a:ext cx="10515600" cy="1325563"/>
          </a:xfrm>
        </p:spPr>
        <p:txBody>
          <a:bodyPr>
            <a:normAutofit/>
          </a:bodyPr>
          <a:lstStyle/>
          <a:p>
            <a:r>
              <a:rPr lang="en-US" sz="4000" dirty="0">
                <a:latin typeface="Yu Gothic" panose="020B0400000000000000" pitchFamily="34" charset="-128"/>
                <a:ea typeface="Yu Gothic" panose="020B0400000000000000" pitchFamily="34" charset="-128"/>
              </a:rPr>
              <a:t>Advection Reaction Diffusion</a:t>
            </a:r>
          </a:p>
        </p:txBody>
      </p:sp>
      <p:sp>
        <p:nvSpPr>
          <p:cNvPr id="6" name="TextBox 5"/>
          <p:cNvSpPr txBox="1"/>
          <p:nvPr/>
        </p:nvSpPr>
        <p:spPr>
          <a:xfrm>
            <a:off x="8332223" y="6287497"/>
            <a:ext cx="4305793" cy="600164"/>
          </a:xfrm>
          <a:prstGeom prst="rect">
            <a:avLst/>
          </a:prstGeom>
          <a:noFill/>
        </p:spPr>
        <p:txBody>
          <a:bodyPr wrap="square" rtlCol="0">
            <a:spAutoFit/>
          </a:bodyPr>
          <a:lstStyle/>
          <a:p>
            <a:r>
              <a:rPr lang="en-US" sz="1100" dirty="0">
                <a:latin typeface="Yu Gothic" panose="020B0400000000000000" pitchFamily="34" charset="-128"/>
                <a:ea typeface="Yu Gothic" panose="020B0400000000000000" pitchFamily="34" charset="-128"/>
              </a:rPr>
              <a:t>Mahoney, </a:t>
            </a:r>
            <a:r>
              <a:rPr lang="en-US" sz="1100" dirty="0" err="1">
                <a:latin typeface="Yu Gothic" panose="020B0400000000000000" pitchFamily="34" charset="-128"/>
                <a:ea typeface="Yu Gothic" panose="020B0400000000000000" pitchFamily="34" charset="-128"/>
              </a:rPr>
              <a:t>Bargteil</a:t>
            </a:r>
            <a:r>
              <a:rPr lang="en-US" sz="1100" dirty="0">
                <a:latin typeface="Yu Gothic" panose="020B0400000000000000" pitchFamily="34" charset="-128"/>
                <a:ea typeface="Yu Gothic" panose="020B0400000000000000" pitchFamily="34" charset="-128"/>
              </a:rPr>
              <a:t>, Kingsbury, Mitchell, and Solomon. EPL (2012)</a:t>
            </a:r>
          </a:p>
          <a:p>
            <a:endParaRPr lang="en-US" sz="1100" dirty="0">
              <a:latin typeface="Yu Gothic" panose="020B0400000000000000" pitchFamily="34" charset="-128"/>
              <a:ea typeface="Yu Gothic" panose="020B0400000000000000" pitchFamily="34" charset="-128"/>
            </a:endParaRPr>
          </a:p>
        </p:txBody>
      </p:sp>
      <mc:AlternateContent xmlns:mc="http://schemas.openxmlformats.org/markup-compatibility/2006" xmlns:a14="http://schemas.microsoft.com/office/drawing/2010/main">
        <mc:Choice Requires="a14">
          <p:sp>
            <p:nvSpPr>
              <p:cNvPr id="9" name="TextBox 8"/>
              <p:cNvSpPr txBox="1"/>
              <p:nvPr/>
            </p:nvSpPr>
            <p:spPr>
              <a:xfrm>
                <a:off x="2003742" y="4676184"/>
                <a:ext cx="8481378" cy="219085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𝑥</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𝑥</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𝑐𝑜𝑠</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rPr>
                          </m:ctrlPr>
                        </m:accPr>
                        <m:e>
                          <m:r>
                            <a:rPr lang="en-US" sz="2800" i="1">
                              <a:latin typeface="Cambria Math"/>
                            </a:rPr>
                            <m:t>𝑦</m:t>
                          </m:r>
                        </m:e>
                      </m:acc>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𝑢</m:t>
                          </m:r>
                        </m:e>
                        <m:sub>
                          <m:r>
                            <a:rPr lang="en-US" sz="2800" i="1">
                              <a:latin typeface="Cambria Math"/>
                            </a:rPr>
                            <m:t>𝑦</m:t>
                          </m:r>
                        </m:sub>
                      </m:sSub>
                      <m:r>
                        <a:rPr lang="en-US" sz="2800" i="1">
                          <a:latin typeface="Cambria Math"/>
                        </a:rPr>
                        <m:t>+</m:t>
                      </m:r>
                      <m:sSub>
                        <m:sSubPr>
                          <m:ctrlPr>
                            <a:rPr lang="en-US" sz="2800" i="1">
                              <a:latin typeface="Cambria Math" panose="02040503050406030204" pitchFamily="18" charset="0"/>
                            </a:rPr>
                          </m:ctrlPr>
                        </m:sSubPr>
                        <m:e>
                          <m:r>
                            <a:rPr lang="en-US" sz="2800" i="1">
                              <a:latin typeface="Cambria Math"/>
                            </a:rPr>
                            <m:t>𝑣</m:t>
                          </m:r>
                        </m:e>
                        <m:sub>
                          <m:r>
                            <a:rPr lang="en-US" sz="2800" i="1">
                              <a:latin typeface="Cambria Math"/>
                            </a:rPr>
                            <m:t>0</m:t>
                          </m:r>
                        </m:sub>
                      </m:sSub>
                      <m:r>
                        <a:rPr lang="en-US" sz="2800" i="1">
                          <a:latin typeface="Cambria Math"/>
                        </a:rPr>
                        <m:t>𝑠𝑖𝑛</m:t>
                      </m:r>
                      <m:r>
                        <a:rPr lang="en-US" sz="2800" i="1">
                          <a:latin typeface="Cambria Math"/>
                          <a:ea typeface="Cambria Math"/>
                        </a:rPr>
                        <m:t>𝜃</m:t>
                      </m:r>
                    </m:oMath>
                  </m:oMathPara>
                </a14:m>
                <a:endParaRPr lang="en-US" sz="2800" dirty="0">
                  <a:ea typeface="Cambria Math"/>
                </a:endParaRPr>
              </a:p>
              <a:p>
                <a:pPr/>
                <a14:m>
                  <m:oMathPara xmlns:m="http://schemas.openxmlformats.org/officeDocument/2006/math">
                    <m:oMathParaPr>
                      <m:jc m:val="left"/>
                    </m:oMathParaPr>
                    <m:oMath xmlns:m="http://schemas.openxmlformats.org/officeDocument/2006/math">
                      <m:acc>
                        <m:accPr>
                          <m:chr m:val="̇"/>
                          <m:ctrlPr>
                            <a:rPr lang="en-US" sz="2800" i="1">
                              <a:latin typeface="Cambria Math" panose="02040503050406030204" pitchFamily="18" charset="0"/>
                              <a:ea typeface="Cambria Math"/>
                            </a:rPr>
                          </m:ctrlPr>
                        </m:accPr>
                        <m:e>
                          <m:r>
                            <a:rPr lang="en-US" sz="2800" i="1">
                              <a:latin typeface="Cambria Math"/>
                              <a:ea typeface="Cambria Math"/>
                            </a:rPr>
                            <m:t>𝜃</m:t>
                          </m:r>
                        </m:e>
                      </m:acc>
                      <m:r>
                        <a:rPr lang="en-US" sz="2800">
                          <a:latin typeface="Cambria Math"/>
                          <a:ea typeface="Cambria Math"/>
                        </a:rPr>
                        <m:t>=</m:t>
                      </m:r>
                      <m:r>
                        <a:rPr lang="en-US" sz="2800" i="1">
                          <a:latin typeface="Cambria Math"/>
                          <a:ea typeface="Cambria Math"/>
                        </a:rPr>
                        <m:t>2</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𝑥</m:t>
                          </m:r>
                          <m:r>
                            <a:rPr lang="en-US" sz="2800" i="1">
                              <a:latin typeface="Cambria Math"/>
                              <a:ea typeface="Cambria Math"/>
                            </a:rPr>
                            <m:t>,</m:t>
                          </m:r>
                          <m:r>
                            <a:rPr lang="en-US" sz="2800" i="1">
                              <a:latin typeface="Cambria Math"/>
                              <a:ea typeface="Cambria Math"/>
                            </a:rPr>
                            <m:t>𝑥</m:t>
                          </m:r>
                        </m:sub>
                      </m:sSub>
                      <m:r>
                        <a:rPr lang="en-US" sz="2800" i="1">
                          <a:latin typeface="Cambria Math"/>
                          <a:ea typeface="Cambria Math"/>
                        </a:rPr>
                        <m:t>𝑐𝑜𝑠</m:t>
                      </m:r>
                      <m:r>
                        <a:rPr lang="en-US" sz="2800" i="1">
                          <a:latin typeface="Cambria Math"/>
                          <a:ea typeface="Cambria Math"/>
                        </a:rPr>
                        <m:t>𝜃</m:t>
                      </m:r>
                      <m:r>
                        <a:rPr lang="en-US" sz="2800" i="1">
                          <a:latin typeface="Cambria Math"/>
                          <a:ea typeface="Cambria Math"/>
                        </a:rPr>
                        <m:t>𝑠𝑖𝑛</m:t>
                      </m:r>
                      <m:r>
                        <a:rPr lang="en-US" sz="2800" i="1">
                          <a:latin typeface="Cambria Math"/>
                          <a:ea typeface="Cambria Math"/>
                        </a:rPr>
                        <m:t>𝜃</m:t>
                      </m:r>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𝑥</m:t>
                          </m:r>
                          <m:r>
                            <a:rPr lang="en-US" sz="2800" i="1">
                              <a:latin typeface="Cambria Math"/>
                              <a:ea typeface="Cambria Math"/>
                            </a:rPr>
                            <m:t>,</m:t>
                          </m:r>
                          <m:r>
                            <a:rPr lang="en-US" sz="2800" i="1">
                              <a:latin typeface="Cambria Math"/>
                              <a:ea typeface="Cambria Math"/>
                            </a:rPr>
                            <m:t>𝑦</m:t>
                          </m:r>
                        </m:sub>
                      </m:sSub>
                      <m:sSup>
                        <m:sSupPr>
                          <m:ctrlPr>
                            <a:rPr lang="en-US" sz="2800" i="1">
                              <a:latin typeface="Cambria Math" panose="02040503050406030204" pitchFamily="18" charset="0"/>
                              <a:ea typeface="Cambria Math"/>
                            </a:rPr>
                          </m:ctrlPr>
                        </m:sSupPr>
                        <m:e>
                          <m:r>
                            <a:rPr lang="en-US" sz="2800" i="1">
                              <a:latin typeface="Cambria Math"/>
                              <a:ea typeface="Cambria Math"/>
                            </a:rPr>
                            <m:t>𝑐𝑜𝑠</m:t>
                          </m:r>
                        </m:e>
                        <m:sup>
                          <m:r>
                            <a:rPr lang="en-US" sz="2800" i="1">
                              <a:latin typeface="Cambria Math"/>
                              <a:ea typeface="Cambria Math"/>
                            </a:rPr>
                            <m:t>2</m:t>
                          </m:r>
                        </m:sup>
                      </m:sSup>
                      <m:r>
                        <a:rPr lang="en-US" sz="2800" i="1">
                          <a:latin typeface="Cambria Math"/>
                          <a:ea typeface="Cambria Math"/>
                        </a:rPr>
                        <m:t>𝜃</m:t>
                      </m:r>
                      <m:r>
                        <a:rPr lang="en-US" sz="2800" i="1">
                          <a:latin typeface="Cambria Math"/>
                          <a:ea typeface="Cambria Math"/>
                        </a:rPr>
                        <m:t>+</m:t>
                      </m:r>
                      <m:sSub>
                        <m:sSubPr>
                          <m:ctrlPr>
                            <a:rPr lang="en-US" sz="2800" i="1">
                              <a:latin typeface="Cambria Math" panose="02040503050406030204" pitchFamily="18" charset="0"/>
                              <a:ea typeface="Cambria Math"/>
                            </a:rPr>
                          </m:ctrlPr>
                        </m:sSubPr>
                        <m:e>
                          <m:r>
                            <a:rPr lang="en-US" sz="2800" i="1">
                              <a:latin typeface="Cambria Math"/>
                              <a:ea typeface="Cambria Math"/>
                            </a:rPr>
                            <m:t>𝑢</m:t>
                          </m:r>
                        </m:e>
                        <m:sub>
                          <m:r>
                            <a:rPr lang="en-US" sz="2800" i="1">
                              <a:latin typeface="Cambria Math"/>
                              <a:ea typeface="Cambria Math"/>
                            </a:rPr>
                            <m:t>𝑦</m:t>
                          </m:r>
                          <m:r>
                            <a:rPr lang="en-US" sz="2800" i="1">
                              <a:latin typeface="Cambria Math"/>
                              <a:ea typeface="Cambria Math"/>
                            </a:rPr>
                            <m:t>,</m:t>
                          </m:r>
                          <m:r>
                            <a:rPr lang="en-US" sz="2800" i="1">
                              <a:latin typeface="Cambria Math"/>
                              <a:ea typeface="Cambria Math"/>
                            </a:rPr>
                            <m:t>𝑥</m:t>
                          </m:r>
                        </m:sub>
                      </m:sSub>
                      <m:sSup>
                        <m:sSupPr>
                          <m:ctrlPr>
                            <a:rPr lang="en-US" sz="2800" i="1">
                              <a:latin typeface="Cambria Math" panose="02040503050406030204" pitchFamily="18" charset="0"/>
                              <a:ea typeface="Cambria Math"/>
                            </a:rPr>
                          </m:ctrlPr>
                        </m:sSupPr>
                        <m:e>
                          <m:r>
                            <a:rPr lang="en-US" sz="2800" i="1">
                              <a:latin typeface="Cambria Math"/>
                              <a:ea typeface="Cambria Math"/>
                            </a:rPr>
                            <m:t>𝑠𝑖𝑛</m:t>
                          </m:r>
                        </m:e>
                        <m:sup>
                          <m:r>
                            <a:rPr lang="en-US" sz="2800" i="1">
                              <a:latin typeface="Cambria Math"/>
                              <a:ea typeface="Cambria Math"/>
                            </a:rPr>
                            <m:t>2</m:t>
                          </m:r>
                        </m:sup>
                      </m:sSup>
                      <m:r>
                        <a:rPr lang="en-US" sz="2800" i="1">
                          <a:latin typeface="Cambria Math"/>
                          <a:ea typeface="Cambria Math"/>
                        </a:rPr>
                        <m:t>𝜃</m:t>
                      </m:r>
                    </m:oMath>
                  </m:oMathPara>
                </a14:m>
                <a:endParaRPr lang="en-US" sz="2400" dirty="0">
                  <a:ea typeface="Cambria Math"/>
                </a:endParaRPr>
              </a:p>
              <a:p>
                <a:endParaRPr lang="en-US" sz="2800" dirty="0">
                  <a:ea typeface="Cambria Math"/>
                </a:endParaRPr>
              </a:p>
              <a:p>
                <a:endParaRPr lang="en-US" dirty="0">
                  <a:ea typeface="Cambria Math"/>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003742" y="4676184"/>
                <a:ext cx="8481378" cy="2190856"/>
              </a:xfrm>
              <a:prstGeom prst="rect">
                <a:avLst/>
              </a:prstGeom>
              <a:blipFill>
                <a:blip r:embed="rId3"/>
                <a:stretch>
                  <a:fillRect/>
                </a:stretch>
              </a:blipFill>
            </p:spPr>
            <p:txBody>
              <a:bodyPr/>
              <a:lstStyle/>
              <a:p>
                <a:r>
                  <a:rPr lang="en-US">
                    <a:noFill/>
                  </a:rPr>
                  <a:t> </a:t>
                </a:r>
              </a:p>
            </p:txBody>
          </p:sp>
        </mc:Fallback>
      </mc:AlternateContent>
      <p:sp>
        <p:nvSpPr>
          <p:cNvPr id="10" name="TextBox 9"/>
          <p:cNvSpPr txBox="1"/>
          <p:nvPr/>
        </p:nvSpPr>
        <p:spPr>
          <a:xfrm>
            <a:off x="6375585" y="3151001"/>
            <a:ext cx="4206195" cy="1938992"/>
          </a:xfrm>
          <a:prstGeom prst="rect">
            <a:avLst/>
          </a:prstGeom>
          <a:noFill/>
        </p:spPr>
        <p:txBody>
          <a:bodyPr wrap="square">
            <a:prstTxWarp prst="textNoShape">
              <a:avLst/>
            </a:prstTxWarp>
            <a:spAutoFit/>
          </a:bodyPr>
          <a:lstStyle/>
          <a:p>
            <a:r>
              <a:rPr lang="en-US" sz="2400" i="1" dirty="0">
                <a:latin typeface="Yu Gothic" panose="020B0400000000000000" pitchFamily="34" charset="-128"/>
                <a:ea typeface="Yu Gothic" panose="020B0400000000000000" pitchFamily="34" charset="-128"/>
                <a:cs typeface="Times New Roman" pitchFamily="18" charset="0"/>
              </a:rPr>
              <a:t>u</a:t>
            </a:r>
            <a:r>
              <a:rPr lang="en-US" sz="2400" dirty="0">
                <a:latin typeface="Yu Gothic" panose="020B0400000000000000" pitchFamily="34" charset="-128"/>
                <a:ea typeface="Yu Gothic" panose="020B0400000000000000" pitchFamily="34" charset="-128"/>
              </a:rPr>
              <a:t>:  flow velocity</a:t>
            </a:r>
          </a:p>
          <a:p>
            <a:pPr marL="463550" indent="-463550"/>
            <a:r>
              <a:rPr lang="en-US" sz="2400" i="1" dirty="0" err="1">
                <a:latin typeface="Yu Gothic" panose="020B0400000000000000" pitchFamily="34" charset="-128"/>
                <a:ea typeface="Yu Gothic" panose="020B0400000000000000" pitchFamily="34" charset="-128"/>
                <a:cs typeface="Times New Roman" pitchFamily="18" charset="0"/>
              </a:rPr>
              <a:t>v</a:t>
            </a:r>
            <a:r>
              <a:rPr lang="en-US" sz="2400" i="1" baseline="-25000" dirty="0" err="1">
                <a:latin typeface="Yu Gothic" panose="020B0400000000000000" pitchFamily="34" charset="-128"/>
                <a:ea typeface="Yu Gothic" panose="020B0400000000000000" pitchFamily="34" charset="-128"/>
                <a:cs typeface="Times New Roman" pitchFamily="18" charset="0"/>
              </a:rPr>
              <a:t>o</a:t>
            </a:r>
            <a:r>
              <a:rPr lang="en-US" sz="2400" dirty="0">
                <a:latin typeface="Yu Gothic" panose="020B0400000000000000" pitchFamily="34" charset="-128"/>
                <a:ea typeface="Yu Gothic" panose="020B0400000000000000" pitchFamily="34" charset="-128"/>
              </a:rPr>
              <a:t>: 	ratio between reaction speed without a flow and flow velocity</a:t>
            </a:r>
          </a:p>
          <a:p>
            <a:r>
              <a:rPr lang="en-US" sz="2400" dirty="0">
                <a:latin typeface="Yu Gothic" panose="020B0400000000000000" pitchFamily="34" charset="-128"/>
                <a:ea typeface="Yu Gothic" panose="020B0400000000000000" pitchFamily="34" charset="-128"/>
                <a:sym typeface="Wingdings" pitchFamily="2" charset="2"/>
              </a:rPr>
              <a:t>θ</a:t>
            </a:r>
            <a:r>
              <a:rPr lang="en-US" sz="2400" dirty="0">
                <a:latin typeface="Yu Gothic" panose="020B0400000000000000" pitchFamily="34" charset="-128"/>
                <a:ea typeface="Yu Gothic" panose="020B0400000000000000" pitchFamily="34" charset="-128"/>
              </a:rPr>
              <a:t>:   local angle of front</a:t>
            </a:r>
          </a:p>
        </p:txBody>
      </p:sp>
      <p:pic>
        <p:nvPicPr>
          <p:cNvPr id="11"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575" y="1633081"/>
            <a:ext cx="3300826" cy="3111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324601" y="1503197"/>
            <a:ext cx="4343399" cy="1384995"/>
          </a:xfrm>
          <a:prstGeom prst="rect">
            <a:avLst/>
          </a:prstGeom>
          <a:noFill/>
        </p:spPr>
        <p:txBody>
          <a:bodyPr wrap="square" rtlCol="0">
            <a:spAutoFit/>
          </a:bodyPr>
          <a:lstStyle/>
          <a:p>
            <a:r>
              <a:rPr lang="en-US" sz="2800" dirty="0">
                <a:solidFill>
                  <a:srgbClr val="FF0000"/>
                </a:solidFill>
                <a:latin typeface="Yu Gothic" panose="020B0400000000000000" pitchFamily="34" charset="-128"/>
                <a:ea typeface="Yu Gothic" panose="020B0400000000000000" pitchFamily="34" charset="-128"/>
              </a:rPr>
              <a:t>Result is a 3D phase space through which front evolves</a:t>
            </a:r>
          </a:p>
        </p:txBody>
      </p:sp>
    </p:spTree>
    <p:extLst>
      <p:ext uri="{BB962C8B-B14F-4D97-AF65-F5344CB8AC3E}">
        <p14:creationId xmlns:p14="http://schemas.microsoft.com/office/powerpoint/2010/main" val="4136971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p:cNvSpPr txBox="1">
            <a:spLocks/>
          </p:cNvSpPr>
          <p:nvPr/>
        </p:nvSpPr>
        <p:spPr>
          <a:xfrm>
            <a:off x="152400" y="381663"/>
            <a:ext cx="10515600" cy="7166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latin typeface="Yu Gothic" panose="020B0400000000000000" pitchFamily="34" charset="-128"/>
                <a:ea typeface="Yu Gothic" panose="020B0400000000000000" pitchFamily="34" charset="-128"/>
              </a:rPr>
              <a:t>Counter-rotating vortex chain flow</a:t>
            </a:r>
            <a:endParaRPr lang="en-US" sz="4000" dirty="0">
              <a:latin typeface="Yu Gothic" panose="020B0400000000000000" pitchFamily="34" charset="-128"/>
              <a:ea typeface="Yu Gothic" panose="020B0400000000000000" pitchFamily="34" charset="-128"/>
            </a:endParaRPr>
          </a:p>
        </p:txBody>
      </p:sp>
      <p:grpSp>
        <p:nvGrpSpPr>
          <p:cNvPr id="127" name="Group 126"/>
          <p:cNvGrpSpPr/>
          <p:nvPr/>
        </p:nvGrpSpPr>
        <p:grpSpPr>
          <a:xfrm>
            <a:off x="1420854" y="1884828"/>
            <a:ext cx="8798209" cy="1364619"/>
            <a:chOff x="861378" y="2202880"/>
            <a:chExt cx="8798209" cy="1364619"/>
          </a:xfrm>
        </p:grpSpPr>
        <p:grpSp>
          <p:nvGrpSpPr>
            <p:cNvPr id="2" name="Group 66"/>
            <p:cNvGrpSpPr>
              <a:grpSpLocks/>
            </p:cNvGrpSpPr>
            <p:nvPr/>
          </p:nvGrpSpPr>
          <p:grpSpPr bwMode="auto">
            <a:xfrm>
              <a:off x="861378" y="2211774"/>
              <a:ext cx="5834062" cy="1355725"/>
              <a:chOff x="694" y="1026"/>
              <a:chExt cx="3675" cy="854"/>
            </a:xfrm>
          </p:grpSpPr>
          <p:grpSp>
            <p:nvGrpSpPr>
              <p:cNvPr id="3" name="Group 6"/>
              <p:cNvGrpSpPr>
                <a:grpSpLocks/>
              </p:cNvGrpSpPr>
              <p:nvPr/>
            </p:nvGrpSpPr>
            <p:grpSpPr bwMode="auto">
              <a:xfrm>
                <a:off x="817" y="1142"/>
                <a:ext cx="603" cy="620"/>
                <a:chOff x="0" y="-1"/>
                <a:chExt cx="20000" cy="20001"/>
              </a:xfrm>
            </p:grpSpPr>
            <p:sp>
              <p:nvSpPr>
                <p:cNvPr id="59" name="Arc 7"/>
                <p:cNvSpPr>
                  <a:spLocks/>
                </p:cNvSpPr>
                <p:nvPr/>
              </p:nvSpPr>
              <p:spPr bwMode="auto">
                <a:xfrm flipH="1" flipV="1">
                  <a:off x="0" y="10161"/>
                  <a:ext cx="9768"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Arc 8"/>
                <p:cNvSpPr>
                  <a:spLocks/>
                </p:cNvSpPr>
                <p:nvPr/>
              </p:nvSpPr>
              <p:spPr bwMode="auto">
                <a:xfrm flipV="1">
                  <a:off x="9755" y="10161"/>
                  <a:ext cx="10245"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Arc 9"/>
                <p:cNvSpPr>
                  <a:spLocks/>
                </p:cNvSpPr>
                <p:nvPr/>
              </p:nvSpPr>
              <p:spPr bwMode="auto">
                <a:xfrm flipH="1">
                  <a:off x="0" y="180"/>
                  <a:ext cx="9768"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10"/>
                <p:cNvSpPr>
                  <a:spLocks/>
                </p:cNvSpPr>
                <p:nvPr/>
              </p:nvSpPr>
              <p:spPr bwMode="auto">
                <a:xfrm>
                  <a:off x="9914" y="-1"/>
                  <a:ext cx="9609"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1"/>
              <p:cNvGrpSpPr>
                <a:grpSpLocks/>
              </p:cNvGrpSpPr>
              <p:nvPr/>
            </p:nvGrpSpPr>
            <p:grpSpPr bwMode="auto">
              <a:xfrm>
                <a:off x="987" y="1314"/>
                <a:ext cx="262" cy="262"/>
                <a:chOff x="0" y="-1"/>
                <a:chExt cx="19999" cy="20001"/>
              </a:xfrm>
            </p:grpSpPr>
            <p:sp>
              <p:nvSpPr>
                <p:cNvPr id="55" name="Arc 12"/>
                <p:cNvSpPr>
                  <a:spLocks/>
                </p:cNvSpPr>
                <p:nvPr/>
              </p:nvSpPr>
              <p:spPr bwMode="auto">
                <a:xfrm flipH="1" flipV="1">
                  <a:off x="0" y="10152"/>
                  <a:ext cx="9755"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Arc 13"/>
                <p:cNvSpPr>
                  <a:spLocks/>
                </p:cNvSpPr>
                <p:nvPr/>
              </p:nvSpPr>
              <p:spPr bwMode="auto">
                <a:xfrm flipV="1">
                  <a:off x="9755" y="10152"/>
                  <a:ext cx="1024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Arc 14"/>
                <p:cNvSpPr>
                  <a:spLocks/>
                </p:cNvSpPr>
                <p:nvPr/>
              </p:nvSpPr>
              <p:spPr bwMode="auto">
                <a:xfrm flipH="1">
                  <a:off x="0" y="182"/>
                  <a:ext cx="9755"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15"/>
                <p:cNvSpPr>
                  <a:spLocks/>
                </p:cNvSpPr>
                <p:nvPr/>
              </p:nvSpPr>
              <p:spPr bwMode="auto">
                <a:xfrm>
                  <a:off x="9908" y="-1"/>
                  <a:ext cx="9632"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16"/>
              <p:cNvGrpSpPr>
                <a:grpSpLocks/>
              </p:cNvGrpSpPr>
              <p:nvPr/>
            </p:nvGrpSpPr>
            <p:grpSpPr bwMode="auto">
              <a:xfrm>
                <a:off x="2871" y="1313"/>
                <a:ext cx="261" cy="263"/>
                <a:chOff x="0" y="-1"/>
                <a:chExt cx="19999" cy="20001"/>
              </a:xfrm>
            </p:grpSpPr>
            <p:sp>
              <p:nvSpPr>
                <p:cNvPr id="51" name="Arc 17"/>
                <p:cNvSpPr>
                  <a:spLocks/>
                </p:cNvSpPr>
                <p:nvPr/>
              </p:nvSpPr>
              <p:spPr bwMode="auto">
                <a:xfrm flipH="1" flipV="1">
                  <a:off x="0" y="10152"/>
                  <a:ext cx="9755"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Arc 18"/>
                <p:cNvSpPr>
                  <a:spLocks/>
                </p:cNvSpPr>
                <p:nvPr/>
              </p:nvSpPr>
              <p:spPr bwMode="auto">
                <a:xfrm flipV="1">
                  <a:off x="9755" y="10152"/>
                  <a:ext cx="1024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Arc 19"/>
                <p:cNvSpPr>
                  <a:spLocks/>
                </p:cNvSpPr>
                <p:nvPr/>
              </p:nvSpPr>
              <p:spPr bwMode="auto">
                <a:xfrm flipH="1">
                  <a:off x="0" y="182"/>
                  <a:ext cx="9755"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20"/>
                <p:cNvSpPr>
                  <a:spLocks/>
                </p:cNvSpPr>
                <p:nvPr/>
              </p:nvSpPr>
              <p:spPr bwMode="auto">
                <a:xfrm>
                  <a:off x="9908" y="-1"/>
                  <a:ext cx="9632"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1"/>
              <p:cNvGrpSpPr>
                <a:grpSpLocks/>
              </p:cNvGrpSpPr>
              <p:nvPr/>
            </p:nvGrpSpPr>
            <p:grpSpPr bwMode="auto">
              <a:xfrm>
                <a:off x="1889" y="1319"/>
                <a:ext cx="283" cy="262"/>
                <a:chOff x="0" y="-1"/>
                <a:chExt cx="20000" cy="20001"/>
              </a:xfrm>
            </p:grpSpPr>
            <p:sp>
              <p:nvSpPr>
                <p:cNvPr id="47" name="Arc 22"/>
                <p:cNvSpPr>
                  <a:spLocks/>
                </p:cNvSpPr>
                <p:nvPr/>
              </p:nvSpPr>
              <p:spPr bwMode="auto">
                <a:xfrm flipV="1">
                  <a:off x="10254" y="10152"/>
                  <a:ext cx="9746"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Arc 23"/>
                <p:cNvSpPr>
                  <a:spLocks/>
                </p:cNvSpPr>
                <p:nvPr/>
              </p:nvSpPr>
              <p:spPr bwMode="auto">
                <a:xfrm flipH="1" flipV="1">
                  <a:off x="0" y="10152"/>
                  <a:ext cx="1025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Arc 24"/>
                <p:cNvSpPr>
                  <a:spLocks/>
                </p:cNvSpPr>
                <p:nvPr/>
              </p:nvSpPr>
              <p:spPr bwMode="auto">
                <a:xfrm>
                  <a:off x="10254" y="182"/>
                  <a:ext cx="9746"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25"/>
                <p:cNvSpPr>
                  <a:spLocks/>
                </p:cNvSpPr>
                <p:nvPr/>
              </p:nvSpPr>
              <p:spPr bwMode="auto">
                <a:xfrm>
                  <a:off x="452" y="-1"/>
                  <a:ext cx="9633"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26"/>
              <p:cNvGrpSpPr>
                <a:grpSpLocks/>
              </p:cNvGrpSpPr>
              <p:nvPr/>
            </p:nvGrpSpPr>
            <p:grpSpPr bwMode="auto">
              <a:xfrm>
                <a:off x="3783" y="1303"/>
                <a:ext cx="283" cy="262"/>
                <a:chOff x="0" y="-1"/>
                <a:chExt cx="20000" cy="20001"/>
              </a:xfrm>
            </p:grpSpPr>
            <p:sp>
              <p:nvSpPr>
                <p:cNvPr id="43" name="Arc 27"/>
                <p:cNvSpPr>
                  <a:spLocks/>
                </p:cNvSpPr>
                <p:nvPr/>
              </p:nvSpPr>
              <p:spPr bwMode="auto">
                <a:xfrm flipV="1">
                  <a:off x="10254" y="10152"/>
                  <a:ext cx="9746"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Arc 28"/>
                <p:cNvSpPr>
                  <a:spLocks/>
                </p:cNvSpPr>
                <p:nvPr/>
              </p:nvSpPr>
              <p:spPr bwMode="auto">
                <a:xfrm flipH="1" flipV="1">
                  <a:off x="0" y="10152"/>
                  <a:ext cx="1025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Arc 29"/>
                <p:cNvSpPr>
                  <a:spLocks/>
                </p:cNvSpPr>
                <p:nvPr/>
              </p:nvSpPr>
              <p:spPr bwMode="auto">
                <a:xfrm>
                  <a:off x="10254" y="182"/>
                  <a:ext cx="9746"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30"/>
                <p:cNvSpPr>
                  <a:spLocks/>
                </p:cNvSpPr>
                <p:nvPr/>
              </p:nvSpPr>
              <p:spPr bwMode="auto">
                <a:xfrm>
                  <a:off x="452" y="-1"/>
                  <a:ext cx="9633"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31"/>
              <p:cNvGrpSpPr>
                <a:grpSpLocks/>
              </p:cNvGrpSpPr>
              <p:nvPr/>
            </p:nvGrpSpPr>
            <p:grpSpPr bwMode="auto">
              <a:xfrm>
                <a:off x="694" y="1026"/>
                <a:ext cx="849" cy="849"/>
                <a:chOff x="0" y="0"/>
                <a:chExt cx="19999" cy="20000"/>
              </a:xfrm>
            </p:grpSpPr>
            <p:sp>
              <p:nvSpPr>
                <p:cNvPr id="39" name="Freeform 32"/>
                <p:cNvSpPr>
                  <a:spLocks/>
                </p:cNvSpPr>
                <p:nvPr/>
              </p:nvSpPr>
              <p:spPr bwMode="auto">
                <a:xfrm>
                  <a:off x="0" y="9"/>
                  <a:ext cx="11074" cy="9934"/>
                </a:xfrm>
                <a:custGeom>
                  <a:avLst/>
                  <a:gdLst>
                    <a:gd name="T0" fmla="*/ 0 w 20000"/>
                    <a:gd name="T1" fmla="*/ 0 h 20000"/>
                    <a:gd name="T2" fmla="*/ 0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1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3"/>
                <p:cNvSpPr>
                  <a:spLocks/>
                </p:cNvSpPr>
                <p:nvPr/>
              </p:nvSpPr>
              <p:spPr bwMode="auto">
                <a:xfrm>
                  <a:off x="0" y="9811"/>
                  <a:ext cx="11074" cy="10189"/>
                </a:xfrm>
                <a:custGeom>
                  <a:avLst/>
                  <a:gdLst>
                    <a:gd name="T0" fmla="*/ 0 w 20000"/>
                    <a:gd name="T1" fmla="*/ 0 h 20000"/>
                    <a:gd name="T2" fmla="*/ 0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1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4"/>
                <p:cNvSpPr>
                  <a:spLocks/>
                </p:cNvSpPr>
                <p:nvPr/>
              </p:nvSpPr>
              <p:spPr bwMode="auto">
                <a:xfrm>
                  <a:off x="11187" y="9434"/>
                  <a:ext cx="8812"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35"/>
                <p:cNvSpPr>
                  <a:spLocks/>
                </p:cNvSpPr>
                <p:nvPr/>
              </p:nvSpPr>
              <p:spPr bwMode="auto">
                <a:xfrm>
                  <a:off x="11187" y="0"/>
                  <a:ext cx="8803"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36"/>
              <p:cNvGrpSpPr>
                <a:grpSpLocks/>
              </p:cNvGrpSpPr>
              <p:nvPr/>
            </p:nvGrpSpPr>
            <p:grpSpPr bwMode="auto">
              <a:xfrm>
                <a:off x="2572" y="1026"/>
                <a:ext cx="848" cy="849"/>
                <a:chOff x="0" y="0"/>
                <a:chExt cx="19999" cy="20000"/>
              </a:xfrm>
            </p:grpSpPr>
            <p:sp>
              <p:nvSpPr>
                <p:cNvPr id="35" name="Freeform 37"/>
                <p:cNvSpPr>
                  <a:spLocks/>
                </p:cNvSpPr>
                <p:nvPr/>
              </p:nvSpPr>
              <p:spPr bwMode="auto">
                <a:xfrm>
                  <a:off x="0" y="9"/>
                  <a:ext cx="11074" cy="9934"/>
                </a:xfrm>
                <a:custGeom>
                  <a:avLst/>
                  <a:gdLst>
                    <a:gd name="T0" fmla="*/ 0 w 20000"/>
                    <a:gd name="T1" fmla="*/ 0 h 20000"/>
                    <a:gd name="T2" fmla="*/ 0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1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8"/>
                <p:cNvSpPr>
                  <a:spLocks/>
                </p:cNvSpPr>
                <p:nvPr/>
              </p:nvSpPr>
              <p:spPr bwMode="auto">
                <a:xfrm>
                  <a:off x="0" y="9811"/>
                  <a:ext cx="11074" cy="10189"/>
                </a:xfrm>
                <a:custGeom>
                  <a:avLst/>
                  <a:gdLst>
                    <a:gd name="T0" fmla="*/ 0 w 20000"/>
                    <a:gd name="T1" fmla="*/ 0 h 20000"/>
                    <a:gd name="T2" fmla="*/ 0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1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9"/>
                <p:cNvSpPr>
                  <a:spLocks/>
                </p:cNvSpPr>
                <p:nvPr/>
              </p:nvSpPr>
              <p:spPr bwMode="auto">
                <a:xfrm>
                  <a:off x="11187" y="9434"/>
                  <a:ext cx="8812"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40"/>
                <p:cNvSpPr>
                  <a:spLocks/>
                </p:cNvSpPr>
                <p:nvPr/>
              </p:nvSpPr>
              <p:spPr bwMode="auto">
                <a:xfrm>
                  <a:off x="11187" y="0"/>
                  <a:ext cx="8803"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41"/>
              <p:cNvGrpSpPr>
                <a:grpSpLocks/>
              </p:cNvGrpSpPr>
              <p:nvPr/>
            </p:nvGrpSpPr>
            <p:grpSpPr bwMode="auto">
              <a:xfrm>
                <a:off x="1617" y="1031"/>
                <a:ext cx="870" cy="849"/>
                <a:chOff x="1" y="0"/>
                <a:chExt cx="19999" cy="20000"/>
              </a:xfrm>
            </p:grpSpPr>
            <p:sp>
              <p:nvSpPr>
                <p:cNvPr id="31" name="Freeform 42"/>
                <p:cNvSpPr>
                  <a:spLocks/>
                </p:cNvSpPr>
                <p:nvPr/>
              </p:nvSpPr>
              <p:spPr bwMode="auto">
                <a:xfrm>
                  <a:off x="8924" y="9"/>
                  <a:ext cx="11076" cy="9934"/>
                </a:xfrm>
                <a:custGeom>
                  <a:avLst/>
                  <a:gdLst>
                    <a:gd name="T0" fmla="*/ 1 w 20000"/>
                    <a:gd name="T1" fmla="*/ 0 h 20000"/>
                    <a:gd name="T2" fmla="*/ 1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43"/>
                <p:cNvSpPr>
                  <a:spLocks/>
                </p:cNvSpPr>
                <p:nvPr/>
              </p:nvSpPr>
              <p:spPr bwMode="auto">
                <a:xfrm>
                  <a:off x="8924" y="9811"/>
                  <a:ext cx="11076" cy="10189"/>
                </a:xfrm>
                <a:custGeom>
                  <a:avLst/>
                  <a:gdLst>
                    <a:gd name="T0" fmla="*/ 1 w 20000"/>
                    <a:gd name="T1" fmla="*/ 0 h 20000"/>
                    <a:gd name="T2" fmla="*/ 1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44"/>
                <p:cNvSpPr>
                  <a:spLocks/>
                </p:cNvSpPr>
                <p:nvPr/>
              </p:nvSpPr>
              <p:spPr bwMode="auto">
                <a:xfrm>
                  <a:off x="1" y="9434"/>
                  <a:ext cx="8813"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45"/>
                <p:cNvSpPr>
                  <a:spLocks/>
                </p:cNvSpPr>
                <p:nvPr/>
              </p:nvSpPr>
              <p:spPr bwMode="auto">
                <a:xfrm>
                  <a:off x="10" y="0"/>
                  <a:ext cx="8804"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 name="Group 46"/>
              <p:cNvGrpSpPr>
                <a:grpSpLocks/>
              </p:cNvGrpSpPr>
              <p:nvPr/>
            </p:nvGrpSpPr>
            <p:grpSpPr bwMode="auto">
              <a:xfrm>
                <a:off x="3500" y="1026"/>
                <a:ext cx="869" cy="849"/>
                <a:chOff x="1" y="0"/>
                <a:chExt cx="19999" cy="20000"/>
              </a:xfrm>
            </p:grpSpPr>
            <p:sp>
              <p:nvSpPr>
                <p:cNvPr id="27" name="Freeform 47"/>
                <p:cNvSpPr>
                  <a:spLocks/>
                </p:cNvSpPr>
                <p:nvPr/>
              </p:nvSpPr>
              <p:spPr bwMode="auto">
                <a:xfrm>
                  <a:off x="8924" y="9"/>
                  <a:ext cx="11076" cy="9934"/>
                </a:xfrm>
                <a:custGeom>
                  <a:avLst/>
                  <a:gdLst>
                    <a:gd name="T0" fmla="*/ 1 w 20000"/>
                    <a:gd name="T1" fmla="*/ 0 h 20000"/>
                    <a:gd name="T2" fmla="*/ 1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48"/>
                <p:cNvSpPr>
                  <a:spLocks/>
                </p:cNvSpPr>
                <p:nvPr/>
              </p:nvSpPr>
              <p:spPr bwMode="auto">
                <a:xfrm>
                  <a:off x="8924" y="9811"/>
                  <a:ext cx="11076" cy="10189"/>
                </a:xfrm>
                <a:custGeom>
                  <a:avLst/>
                  <a:gdLst>
                    <a:gd name="T0" fmla="*/ 1 w 20000"/>
                    <a:gd name="T1" fmla="*/ 0 h 20000"/>
                    <a:gd name="T2" fmla="*/ 1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49"/>
                <p:cNvSpPr>
                  <a:spLocks/>
                </p:cNvSpPr>
                <p:nvPr/>
              </p:nvSpPr>
              <p:spPr bwMode="auto">
                <a:xfrm>
                  <a:off x="1" y="9434"/>
                  <a:ext cx="8813"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50"/>
                <p:cNvSpPr>
                  <a:spLocks/>
                </p:cNvSpPr>
                <p:nvPr/>
              </p:nvSpPr>
              <p:spPr bwMode="auto">
                <a:xfrm>
                  <a:off x="10" y="0"/>
                  <a:ext cx="8804"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 name="Group 51"/>
              <p:cNvGrpSpPr>
                <a:grpSpLocks/>
              </p:cNvGrpSpPr>
              <p:nvPr/>
            </p:nvGrpSpPr>
            <p:grpSpPr bwMode="auto">
              <a:xfrm>
                <a:off x="2700" y="1142"/>
                <a:ext cx="603" cy="620"/>
                <a:chOff x="0" y="-1"/>
                <a:chExt cx="20000" cy="20001"/>
              </a:xfrm>
            </p:grpSpPr>
            <p:sp>
              <p:nvSpPr>
                <p:cNvPr id="23" name="Arc 52"/>
                <p:cNvSpPr>
                  <a:spLocks/>
                </p:cNvSpPr>
                <p:nvPr/>
              </p:nvSpPr>
              <p:spPr bwMode="auto">
                <a:xfrm flipH="1" flipV="1">
                  <a:off x="0" y="10161"/>
                  <a:ext cx="9768"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Arc 53"/>
                <p:cNvSpPr>
                  <a:spLocks/>
                </p:cNvSpPr>
                <p:nvPr/>
              </p:nvSpPr>
              <p:spPr bwMode="auto">
                <a:xfrm flipV="1">
                  <a:off x="9755" y="10161"/>
                  <a:ext cx="10245"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Arc 54"/>
                <p:cNvSpPr>
                  <a:spLocks/>
                </p:cNvSpPr>
                <p:nvPr/>
              </p:nvSpPr>
              <p:spPr bwMode="auto">
                <a:xfrm flipH="1">
                  <a:off x="0" y="180"/>
                  <a:ext cx="9768"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55"/>
                <p:cNvSpPr>
                  <a:spLocks/>
                </p:cNvSpPr>
                <p:nvPr/>
              </p:nvSpPr>
              <p:spPr bwMode="auto">
                <a:xfrm>
                  <a:off x="9914" y="-1"/>
                  <a:ext cx="9609"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56"/>
              <p:cNvGrpSpPr>
                <a:grpSpLocks/>
              </p:cNvGrpSpPr>
              <p:nvPr/>
            </p:nvGrpSpPr>
            <p:grpSpPr bwMode="auto">
              <a:xfrm>
                <a:off x="1740" y="1148"/>
                <a:ext cx="635" cy="620"/>
                <a:chOff x="1" y="-1"/>
                <a:chExt cx="19999" cy="20001"/>
              </a:xfrm>
            </p:grpSpPr>
            <p:sp>
              <p:nvSpPr>
                <p:cNvPr id="19" name="Arc 57"/>
                <p:cNvSpPr>
                  <a:spLocks/>
                </p:cNvSpPr>
                <p:nvPr/>
              </p:nvSpPr>
              <p:spPr bwMode="auto">
                <a:xfrm flipV="1">
                  <a:off x="10221" y="10161"/>
                  <a:ext cx="9779"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Arc 58"/>
                <p:cNvSpPr>
                  <a:spLocks/>
                </p:cNvSpPr>
                <p:nvPr/>
              </p:nvSpPr>
              <p:spPr bwMode="auto">
                <a:xfrm flipH="1" flipV="1">
                  <a:off x="1" y="10161"/>
                  <a:ext cx="10233"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Arc 59"/>
                <p:cNvSpPr>
                  <a:spLocks/>
                </p:cNvSpPr>
                <p:nvPr/>
              </p:nvSpPr>
              <p:spPr bwMode="auto">
                <a:xfrm>
                  <a:off x="10221" y="180"/>
                  <a:ext cx="9779"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60"/>
                <p:cNvSpPr>
                  <a:spLocks/>
                </p:cNvSpPr>
                <p:nvPr/>
              </p:nvSpPr>
              <p:spPr bwMode="auto">
                <a:xfrm>
                  <a:off x="480" y="-1"/>
                  <a:ext cx="9602"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61"/>
              <p:cNvGrpSpPr>
                <a:grpSpLocks/>
              </p:cNvGrpSpPr>
              <p:nvPr/>
            </p:nvGrpSpPr>
            <p:grpSpPr bwMode="auto">
              <a:xfrm>
                <a:off x="3618" y="1137"/>
                <a:ext cx="634" cy="621"/>
                <a:chOff x="1" y="-1"/>
                <a:chExt cx="19999" cy="20001"/>
              </a:xfrm>
            </p:grpSpPr>
            <p:sp>
              <p:nvSpPr>
                <p:cNvPr id="15" name="Arc 62"/>
                <p:cNvSpPr>
                  <a:spLocks/>
                </p:cNvSpPr>
                <p:nvPr/>
              </p:nvSpPr>
              <p:spPr bwMode="auto">
                <a:xfrm flipV="1">
                  <a:off x="10221" y="10161"/>
                  <a:ext cx="9779"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Arc 63"/>
                <p:cNvSpPr>
                  <a:spLocks/>
                </p:cNvSpPr>
                <p:nvPr/>
              </p:nvSpPr>
              <p:spPr bwMode="auto">
                <a:xfrm flipH="1" flipV="1">
                  <a:off x="1" y="10161"/>
                  <a:ext cx="10233"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Arc 64"/>
                <p:cNvSpPr>
                  <a:spLocks/>
                </p:cNvSpPr>
                <p:nvPr/>
              </p:nvSpPr>
              <p:spPr bwMode="auto">
                <a:xfrm>
                  <a:off x="10221" y="180"/>
                  <a:ext cx="9779"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65"/>
                <p:cNvSpPr>
                  <a:spLocks/>
                </p:cNvSpPr>
                <p:nvPr/>
              </p:nvSpPr>
              <p:spPr bwMode="auto">
                <a:xfrm>
                  <a:off x="480" y="-1"/>
                  <a:ext cx="9602"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26" name="Group 125"/>
            <p:cNvGrpSpPr/>
            <p:nvPr/>
          </p:nvGrpSpPr>
          <p:grpSpPr>
            <a:xfrm>
              <a:off x="6813200" y="2202880"/>
              <a:ext cx="2846387" cy="1355726"/>
              <a:chOff x="6813200" y="2202880"/>
              <a:chExt cx="2846387" cy="1355726"/>
            </a:xfrm>
          </p:grpSpPr>
          <p:grpSp>
            <p:nvGrpSpPr>
              <p:cNvPr id="65" name="Group 6"/>
              <p:cNvGrpSpPr>
                <a:grpSpLocks/>
              </p:cNvGrpSpPr>
              <p:nvPr/>
            </p:nvGrpSpPr>
            <p:grpSpPr bwMode="auto">
              <a:xfrm>
                <a:off x="7008462" y="2387030"/>
                <a:ext cx="957262" cy="984250"/>
                <a:chOff x="0" y="-1"/>
                <a:chExt cx="20000" cy="20001"/>
              </a:xfrm>
            </p:grpSpPr>
            <p:sp>
              <p:nvSpPr>
                <p:cNvPr id="121" name="Arc 7"/>
                <p:cNvSpPr>
                  <a:spLocks/>
                </p:cNvSpPr>
                <p:nvPr/>
              </p:nvSpPr>
              <p:spPr bwMode="auto">
                <a:xfrm flipH="1" flipV="1">
                  <a:off x="0" y="10161"/>
                  <a:ext cx="9768"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Arc 8"/>
                <p:cNvSpPr>
                  <a:spLocks/>
                </p:cNvSpPr>
                <p:nvPr/>
              </p:nvSpPr>
              <p:spPr bwMode="auto">
                <a:xfrm flipV="1">
                  <a:off x="9755" y="10161"/>
                  <a:ext cx="10245"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Arc 9"/>
                <p:cNvSpPr>
                  <a:spLocks/>
                </p:cNvSpPr>
                <p:nvPr/>
              </p:nvSpPr>
              <p:spPr bwMode="auto">
                <a:xfrm flipH="1">
                  <a:off x="0" y="180"/>
                  <a:ext cx="9768"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0"/>
                <p:cNvSpPr>
                  <a:spLocks/>
                </p:cNvSpPr>
                <p:nvPr/>
              </p:nvSpPr>
              <p:spPr bwMode="auto">
                <a:xfrm>
                  <a:off x="9914" y="-1"/>
                  <a:ext cx="9609"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745" y="0"/>
                      </a:lnTo>
                      <a:lnTo>
                        <a:pt x="9655" y="1845"/>
                      </a:lnTo>
                      <a:lnTo>
                        <a:pt x="13545" y="5461"/>
                      </a:lnTo>
                      <a:lnTo>
                        <a:pt x="16745" y="10000"/>
                      </a:lnTo>
                      <a:lnTo>
                        <a:pt x="19007" y="14539"/>
                      </a:lnTo>
                      <a:lnTo>
                        <a:pt x="19972"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6" name="Group 11"/>
              <p:cNvGrpSpPr>
                <a:grpSpLocks/>
              </p:cNvGrpSpPr>
              <p:nvPr/>
            </p:nvGrpSpPr>
            <p:grpSpPr bwMode="auto">
              <a:xfrm>
                <a:off x="7278337" y="2660080"/>
                <a:ext cx="415925" cy="415925"/>
                <a:chOff x="0" y="-1"/>
                <a:chExt cx="19999" cy="20001"/>
              </a:xfrm>
            </p:grpSpPr>
            <p:sp>
              <p:nvSpPr>
                <p:cNvPr id="117" name="Arc 12"/>
                <p:cNvSpPr>
                  <a:spLocks/>
                </p:cNvSpPr>
                <p:nvPr/>
              </p:nvSpPr>
              <p:spPr bwMode="auto">
                <a:xfrm flipH="1" flipV="1">
                  <a:off x="0" y="10152"/>
                  <a:ext cx="9755"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Arc 13"/>
                <p:cNvSpPr>
                  <a:spLocks/>
                </p:cNvSpPr>
                <p:nvPr/>
              </p:nvSpPr>
              <p:spPr bwMode="auto">
                <a:xfrm flipV="1">
                  <a:off x="9755" y="10152"/>
                  <a:ext cx="1024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Arc 14"/>
                <p:cNvSpPr>
                  <a:spLocks/>
                </p:cNvSpPr>
                <p:nvPr/>
              </p:nvSpPr>
              <p:spPr bwMode="auto">
                <a:xfrm flipH="1">
                  <a:off x="0" y="182"/>
                  <a:ext cx="9755"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15"/>
                <p:cNvSpPr>
                  <a:spLocks/>
                </p:cNvSpPr>
                <p:nvPr/>
              </p:nvSpPr>
              <p:spPr bwMode="auto">
                <a:xfrm>
                  <a:off x="9908" y="-1"/>
                  <a:ext cx="9632"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0" y="0"/>
                      </a:moveTo>
                      <a:lnTo>
                        <a:pt x="4698" y="0"/>
                      </a:lnTo>
                      <a:lnTo>
                        <a:pt x="9651" y="1826"/>
                      </a:lnTo>
                      <a:lnTo>
                        <a:pt x="13460" y="5478"/>
                      </a:lnTo>
                      <a:lnTo>
                        <a:pt x="16698" y="10000"/>
                      </a:lnTo>
                      <a:lnTo>
                        <a:pt x="18921" y="14435"/>
                      </a:lnTo>
                      <a:lnTo>
                        <a:pt x="19937"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8" name="Group 21"/>
              <p:cNvGrpSpPr>
                <a:grpSpLocks/>
              </p:cNvGrpSpPr>
              <p:nvPr/>
            </p:nvGrpSpPr>
            <p:grpSpPr bwMode="auto">
              <a:xfrm>
                <a:off x="8710262" y="2668018"/>
                <a:ext cx="449262" cy="415925"/>
                <a:chOff x="0" y="-1"/>
                <a:chExt cx="20000" cy="20001"/>
              </a:xfrm>
            </p:grpSpPr>
            <p:sp>
              <p:nvSpPr>
                <p:cNvPr id="109" name="Arc 22"/>
                <p:cNvSpPr>
                  <a:spLocks/>
                </p:cNvSpPr>
                <p:nvPr/>
              </p:nvSpPr>
              <p:spPr bwMode="auto">
                <a:xfrm flipV="1">
                  <a:off x="10254" y="10152"/>
                  <a:ext cx="9746"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Arc 23"/>
                <p:cNvSpPr>
                  <a:spLocks/>
                </p:cNvSpPr>
                <p:nvPr/>
              </p:nvSpPr>
              <p:spPr bwMode="auto">
                <a:xfrm flipH="1" flipV="1">
                  <a:off x="0" y="10152"/>
                  <a:ext cx="10254" cy="98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Arc 24"/>
                <p:cNvSpPr>
                  <a:spLocks/>
                </p:cNvSpPr>
                <p:nvPr/>
              </p:nvSpPr>
              <p:spPr bwMode="auto">
                <a:xfrm>
                  <a:off x="10254" y="182"/>
                  <a:ext cx="9746" cy="1000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25"/>
                <p:cNvSpPr>
                  <a:spLocks/>
                </p:cNvSpPr>
                <p:nvPr/>
              </p:nvSpPr>
              <p:spPr bwMode="auto">
                <a:xfrm>
                  <a:off x="452" y="-1"/>
                  <a:ext cx="9633" cy="701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41" y="0"/>
                      </a:moveTo>
                      <a:lnTo>
                        <a:pt x="15249" y="0"/>
                      </a:lnTo>
                      <a:lnTo>
                        <a:pt x="10264" y="1826"/>
                      </a:lnTo>
                      <a:lnTo>
                        <a:pt x="6452" y="5478"/>
                      </a:lnTo>
                      <a:lnTo>
                        <a:pt x="3226" y="10000"/>
                      </a:lnTo>
                      <a:lnTo>
                        <a:pt x="997" y="14435"/>
                      </a:lnTo>
                      <a:lnTo>
                        <a:pt x="0" y="1991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 name="Group 31"/>
              <p:cNvGrpSpPr>
                <a:grpSpLocks/>
              </p:cNvGrpSpPr>
              <p:nvPr/>
            </p:nvGrpSpPr>
            <p:grpSpPr bwMode="auto">
              <a:xfrm>
                <a:off x="6813200" y="2202880"/>
                <a:ext cx="1347787" cy="1347788"/>
                <a:chOff x="0" y="0"/>
                <a:chExt cx="19999" cy="20000"/>
              </a:xfrm>
            </p:grpSpPr>
            <p:sp>
              <p:nvSpPr>
                <p:cNvPr id="101" name="Freeform 32"/>
                <p:cNvSpPr>
                  <a:spLocks/>
                </p:cNvSpPr>
                <p:nvPr/>
              </p:nvSpPr>
              <p:spPr bwMode="auto">
                <a:xfrm>
                  <a:off x="0" y="9"/>
                  <a:ext cx="11074" cy="9934"/>
                </a:xfrm>
                <a:custGeom>
                  <a:avLst/>
                  <a:gdLst>
                    <a:gd name="T0" fmla="*/ 0 w 20000"/>
                    <a:gd name="T1" fmla="*/ 0 h 20000"/>
                    <a:gd name="T2" fmla="*/ 0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1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81"/>
                      </a:moveTo>
                      <a:lnTo>
                        <a:pt x="0" y="14934"/>
                      </a:lnTo>
                      <a:lnTo>
                        <a:pt x="221" y="11139"/>
                      </a:lnTo>
                      <a:lnTo>
                        <a:pt x="477" y="8349"/>
                      </a:lnTo>
                      <a:lnTo>
                        <a:pt x="1396" y="5066"/>
                      </a:lnTo>
                      <a:lnTo>
                        <a:pt x="2553" y="3548"/>
                      </a:lnTo>
                      <a:lnTo>
                        <a:pt x="2791" y="3548"/>
                      </a:lnTo>
                      <a:lnTo>
                        <a:pt x="2791" y="3283"/>
                      </a:lnTo>
                      <a:lnTo>
                        <a:pt x="3013" y="3283"/>
                      </a:lnTo>
                      <a:lnTo>
                        <a:pt x="3013" y="3036"/>
                      </a:lnTo>
                      <a:lnTo>
                        <a:pt x="3251" y="3036"/>
                      </a:lnTo>
                      <a:lnTo>
                        <a:pt x="3251" y="2789"/>
                      </a:lnTo>
                      <a:lnTo>
                        <a:pt x="3489" y="2524"/>
                      </a:lnTo>
                      <a:lnTo>
                        <a:pt x="3711" y="2524"/>
                      </a:lnTo>
                      <a:lnTo>
                        <a:pt x="3949" y="2277"/>
                      </a:lnTo>
                      <a:lnTo>
                        <a:pt x="4187" y="2277"/>
                      </a:lnTo>
                      <a:lnTo>
                        <a:pt x="4187" y="2030"/>
                      </a:lnTo>
                      <a:lnTo>
                        <a:pt x="4647" y="2030"/>
                      </a:lnTo>
                      <a:lnTo>
                        <a:pt x="4647" y="1765"/>
                      </a:lnTo>
                      <a:lnTo>
                        <a:pt x="4885" y="1765"/>
                      </a:lnTo>
                      <a:lnTo>
                        <a:pt x="5106" y="1518"/>
                      </a:lnTo>
                      <a:lnTo>
                        <a:pt x="5583" y="1518"/>
                      </a:lnTo>
                      <a:lnTo>
                        <a:pt x="5583" y="1271"/>
                      </a:lnTo>
                      <a:lnTo>
                        <a:pt x="6264" y="1271"/>
                      </a:lnTo>
                      <a:lnTo>
                        <a:pt x="6502" y="1006"/>
                      </a:lnTo>
                      <a:lnTo>
                        <a:pt x="10230" y="247"/>
                      </a:lnTo>
                      <a:lnTo>
                        <a:pt x="7438" y="759"/>
                      </a:lnTo>
                      <a:lnTo>
                        <a:pt x="12766" y="0"/>
                      </a:lnTo>
                      <a:lnTo>
                        <a:pt x="16494" y="247"/>
                      </a:lnTo>
                      <a:lnTo>
                        <a:pt x="19983"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33"/>
                <p:cNvSpPr>
                  <a:spLocks/>
                </p:cNvSpPr>
                <p:nvPr/>
              </p:nvSpPr>
              <p:spPr bwMode="auto">
                <a:xfrm>
                  <a:off x="0" y="9811"/>
                  <a:ext cx="11074" cy="10189"/>
                </a:xfrm>
                <a:custGeom>
                  <a:avLst/>
                  <a:gdLst>
                    <a:gd name="T0" fmla="*/ 0 w 20000"/>
                    <a:gd name="T1" fmla="*/ 0 h 20000"/>
                    <a:gd name="T2" fmla="*/ 0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1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5051"/>
                      </a:lnTo>
                      <a:lnTo>
                        <a:pt x="221" y="8844"/>
                      </a:lnTo>
                      <a:lnTo>
                        <a:pt x="477" y="11637"/>
                      </a:lnTo>
                      <a:lnTo>
                        <a:pt x="1396" y="14912"/>
                      </a:lnTo>
                      <a:lnTo>
                        <a:pt x="2553" y="16429"/>
                      </a:lnTo>
                      <a:lnTo>
                        <a:pt x="2791" y="16429"/>
                      </a:lnTo>
                      <a:lnTo>
                        <a:pt x="2791" y="16707"/>
                      </a:lnTo>
                      <a:lnTo>
                        <a:pt x="3013" y="16707"/>
                      </a:lnTo>
                      <a:lnTo>
                        <a:pt x="3013" y="16947"/>
                      </a:lnTo>
                      <a:lnTo>
                        <a:pt x="3251" y="16947"/>
                      </a:lnTo>
                      <a:lnTo>
                        <a:pt x="3251" y="17188"/>
                      </a:lnTo>
                      <a:lnTo>
                        <a:pt x="3489" y="17465"/>
                      </a:lnTo>
                      <a:lnTo>
                        <a:pt x="3711" y="17465"/>
                      </a:lnTo>
                      <a:lnTo>
                        <a:pt x="3949" y="17706"/>
                      </a:lnTo>
                      <a:lnTo>
                        <a:pt x="4187" y="17706"/>
                      </a:lnTo>
                      <a:lnTo>
                        <a:pt x="4187" y="17946"/>
                      </a:lnTo>
                      <a:lnTo>
                        <a:pt x="4647" y="17946"/>
                      </a:lnTo>
                      <a:lnTo>
                        <a:pt x="4647" y="18224"/>
                      </a:lnTo>
                      <a:lnTo>
                        <a:pt x="4885" y="18224"/>
                      </a:lnTo>
                      <a:lnTo>
                        <a:pt x="5106" y="18464"/>
                      </a:lnTo>
                      <a:lnTo>
                        <a:pt x="5583" y="18464"/>
                      </a:lnTo>
                      <a:lnTo>
                        <a:pt x="5583" y="18705"/>
                      </a:lnTo>
                      <a:lnTo>
                        <a:pt x="6264" y="18705"/>
                      </a:lnTo>
                      <a:lnTo>
                        <a:pt x="6502" y="18982"/>
                      </a:lnTo>
                      <a:lnTo>
                        <a:pt x="10230" y="19741"/>
                      </a:lnTo>
                      <a:lnTo>
                        <a:pt x="7438" y="19223"/>
                      </a:lnTo>
                      <a:lnTo>
                        <a:pt x="12766" y="19981"/>
                      </a:lnTo>
                      <a:lnTo>
                        <a:pt x="16800" y="19981"/>
                      </a:lnTo>
                      <a:lnTo>
                        <a:pt x="19983"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34"/>
                <p:cNvSpPr>
                  <a:spLocks/>
                </p:cNvSpPr>
                <p:nvPr/>
              </p:nvSpPr>
              <p:spPr bwMode="auto">
                <a:xfrm>
                  <a:off x="11187" y="9434"/>
                  <a:ext cx="8812"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0"/>
                      </a:moveTo>
                      <a:lnTo>
                        <a:pt x="19979" y="4932"/>
                      </a:lnTo>
                      <a:lnTo>
                        <a:pt x="19765" y="8636"/>
                      </a:lnTo>
                      <a:lnTo>
                        <a:pt x="19508" y="11364"/>
                      </a:lnTo>
                      <a:lnTo>
                        <a:pt x="18567" y="14562"/>
                      </a:lnTo>
                      <a:lnTo>
                        <a:pt x="17390" y="16043"/>
                      </a:lnTo>
                      <a:lnTo>
                        <a:pt x="17155" y="16043"/>
                      </a:lnTo>
                      <a:lnTo>
                        <a:pt x="17155" y="16314"/>
                      </a:lnTo>
                      <a:lnTo>
                        <a:pt x="16920" y="16314"/>
                      </a:lnTo>
                      <a:lnTo>
                        <a:pt x="16920" y="16549"/>
                      </a:lnTo>
                      <a:lnTo>
                        <a:pt x="16684" y="16549"/>
                      </a:lnTo>
                      <a:lnTo>
                        <a:pt x="16684" y="16784"/>
                      </a:lnTo>
                      <a:lnTo>
                        <a:pt x="16449" y="17055"/>
                      </a:lnTo>
                      <a:lnTo>
                        <a:pt x="16214" y="17055"/>
                      </a:lnTo>
                      <a:lnTo>
                        <a:pt x="15979" y="17290"/>
                      </a:lnTo>
                      <a:lnTo>
                        <a:pt x="15743" y="17290"/>
                      </a:lnTo>
                      <a:lnTo>
                        <a:pt x="15743" y="17525"/>
                      </a:lnTo>
                      <a:lnTo>
                        <a:pt x="15273" y="17525"/>
                      </a:lnTo>
                      <a:lnTo>
                        <a:pt x="15273" y="17796"/>
                      </a:lnTo>
                      <a:lnTo>
                        <a:pt x="15037" y="17796"/>
                      </a:lnTo>
                      <a:lnTo>
                        <a:pt x="14802" y="18031"/>
                      </a:lnTo>
                      <a:lnTo>
                        <a:pt x="14332" y="18031"/>
                      </a:lnTo>
                      <a:lnTo>
                        <a:pt x="14332" y="18266"/>
                      </a:lnTo>
                      <a:lnTo>
                        <a:pt x="13626" y="18266"/>
                      </a:lnTo>
                      <a:lnTo>
                        <a:pt x="13390" y="18537"/>
                      </a:lnTo>
                      <a:lnTo>
                        <a:pt x="9604" y="19277"/>
                      </a:lnTo>
                      <a:lnTo>
                        <a:pt x="12449" y="18771"/>
                      </a:lnTo>
                      <a:lnTo>
                        <a:pt x="7037" y="19512"/>
                      </a:lnTo>
                      <a:lnTo>
                        <a:pt x="2567" y="19982"/>
                      </a:lnTo>
                      <a:lnTo>
                        <a:pt x="0"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35"/>
                <p:cNvSpPr>
                  <a:spLocks/>
                </p:cNvSpPr>
                <p:nvPr/>
              </p:nvSpPr>
              <p:spPr bwMode="auto">
                <a:xfrm>
                  <a:off x="11187" y="0"/>
                  <a:ext cx="8803"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79" y="19972"/>
                      </a:moveTo>
                      <a:lnTo>
                        <a:pt x="19700" y="14689"/>
                      </a:lnTo>
                      <a:lnTo>
                        <a:pt x="19764" y="16582"/>
                      </a:lnTo>
                      <a:lnTo>
                        <a:pt x="19507" y="12429"/>
                      </a:lnTo>
                      <a:lnTo>
                        <a:pt x="18587" y="7542"/>
                      </a:lnTo>
                      <a:lnTo>
                        <a:pt x="17430" y="5282"/>
                      </a:lnTo>
                      <a:lnTo>
                        <a:pt x="17195" y="5282"/>
                      </a:lnTo>
                      <a:lnTo>
                        <a:pt x="17195" y="4887"/>
                      </a:lnTo>
                      <a:lnTo>
                        <a:pt x="16981" y="4887"/>
                      </a:lnTo>
                      <a:lnTo>
                        <a:pt x="16981" y="4520"/>
                      </a:lnTo>
                      <a:lnTo>
                        <a:pt x="16724" y="4520"/>
                      </a:lnTo>
                      <a:lnTo>
                        <a:pt x="16724" y="4153"/>
                      </a:lnTo>
                      <a:lnTo>
                        <a:pt x="16488" y="3757"/>
                      </a:lnTo>
                      <a:lnTo>
                        <a:pt x="16274" y="3757"/>
                      </a:lnTo>
                      <a:lnTo>
                        <a:pt x="16039" y="3390"/>
                      </a:lnTo>
                      <a:lnTo>
                        <a:pt x="15803" y="3390"/>
                      </a:lnTo>
                      <a:lnTo>
                        <a:pt x="15803" y="3023"/>
                      </a:lnTo>
                      <a:lnTo>
                        <a:pt x="15332" y="3023"/>
                      </a:lnTo>
                      <a:lnTo>
                        <a:pt x="15332" y="2627"/>
                      </a:lnTo>
                      <a:lnTo>
                        <a:pt x="15096" y="2627"/>
                      </a:lnTo>
                      <a:lnTo>
                        <a:pt x="14882" y="2260"/>
                      </a:lnTo>
                      <a:lnTo>
                        <a:pt x="14390" y="2260"/>
                      </a:lnTo>
                      <a:lnTo>
                        <a:pt x="14390" y="1893"/>
                      </a:lnTo>
                      <a:lnTo>
                        <a:pt x="13726" y="1893"/>
                      </a:lnTo>
                      <a:lnTo>
                        <a:pt x="13490" y="1497"/>
                      </a:lnTo>
                      <a:lnTo>
                        <a:pt x="9743" y="367"/>
                      </a:lnTo>
                      <a:lnTo>
                        <a:pt x="12548" y="1130"/>
                      </a:lnTo>
                      <a:lnTo>
                        <a:pt x="7216" y="0"/>
                      </a:lnTo>
                      <a:lnTo>
                        <a:pt x="3490" y="367"/>
                      </a:lnTo>
                      <a:lnTo>
                        <a:pt x="0"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2" name="Group 41"/>
              <p:cNvGrpSpPr>
                <a:grpSpLocks/>
              </p:cNvGrpSpPr>
              <p:nvPr/>
            </p:nvGrpSpPr>
            <p:grpSpPr bwMode="auto">
              <a:xfrm>
                <a:off x="8278462" y="2210818"/>
                <a:ext cx="1381125" cy="1347788"/>
                <a:chOff x="1" y="0"/>
                <a:chExt cx="19999" cy="20000"/>
              </a:xfrm>
            </p:grpSpPr>
            <p:sp>
              <p:nvSpPr>
                <p:cNvPr id="93" name="Freeform 42"/>
                <p:cNvSpPr>
                  <a:spLocks/>
                </p:cNvSpPr>
                <p:nvPr/>
              </p:nvSpPr>
              <p:spPr bwMode="auto">
                <a:xfrm>
                  <a:off x="8924" y="9"/>
                  <a:ext cx="11076" cy="9934"/>
                </a:xfrm>
                <a:custGeom>
                  <a:avLst/>
                  <a:gdLst>
                    <a:gd name="T0" fmla="*/ 1 w 20000"/>
                    <a:gd name="T1" fmla="*/ 0 h 20000"/>
                    <a:gd name="T2" fmla="*/ 1 w 20000"/>
                    <a:gd name="T3" fmla="*/ 0 h 20000"/>
                    <a:gd name="T4" fmla="*/ 1 w 20000"/>
                    <a:gd name="T5" fmla="*/ 0 h 20000"/>
                    <a:gd name="T6" fmla="*/ 1 w 20000"/>
                    <a:gd name="T7" fmla="*/ 0 h 20000"/>
                    <a:gd name="T8" fmla="*/ 1 w 20000"/>
                    <a:gd name="T9" fmla="*/ 0 h 20000"/>
                    <a:gd name="T10" fmla="*/ 1 w 20000"/>
                    <a:gd name="T11" fmla="*/ 0 h 20000"/>
                    <a:gd name="T12" fmla="*/ 1 w 20000"/>
                    <a:gd name="T13" fmla="*/ 0 h 20000"/>
                    <a:gd name="T14" fmla="*/ 1 w 20000"/>
                    <a:gd name="T15" fmla="*/ 0 h 20000"/>
                    <a:gd name="T16" fmla="*/ 1 w 20000"/>
                    <a:gd name="T17" fmla="*/ 0 h 20000"/>
                    <a:gd name="T18" fmla="*/ 1 w 20000"/>
                    <a:gd name="T19" fmla="*/ 0 h 20000"/>
                    <a:gd name="T20" fmla="*/ 1 w 20000"/>
                    <a:gd name="T21" fmla="*/ 0 h 20000"/>
                    <a:gd name="T22" fmla="*/ 1 w 20000"/>
                    <a:gd name="T23" fmla="*/ 0 h 20000"/>
                    <a:gd name="T24" fmla="*/ 1 w 20000"/>
                    <a:gd name="T25" fmla="*/ 0 h 20000"/>
                    <a:gd name="T26" fmla="*/ 1 w 20000"/>
                    <a:gd name="T27" fmla="*/ 0 h 20000"/>
                    <a:gd name="T28" fmla="*/ 1 w 20000"/>
                    <a:gd name="T29" fmla="*/ 0 h 20000"/>
                    <a:gd name="T30" fmla="*/ 1 w 20000"/>
                    <a:gd name="T31" fmla="*/ 0 h 20000"/>
                    <a:gd name="T32" fmla="*/ 1 w 20000"/>
                    <a:gd name="T33" fmla="*/ 0 h 20000"/>
                    <a:gd name="T34" fmla="*/ 1 w 20000"/>
                    <a:gd name="T35" fmla="*/ 0 h 20000"/>
                    <a:gd name="T36" fmla="*/ 1 w 20000"/>
                    <a:gd name="T37" fmla="*/ 0 h 20000"/>
                    <a:gd name="T38" fmla="*/ 1 w 20000"/>
                    <a:gd name="T39" fmla="*/ 0 h 20000"/>
                    <a:gd name="T40" fmla="*/ 1 w 20000"/>
                    <a:gd name="T41" fmla="*/ 0 h 20000"/>
                    <a:gd name="T42" fmla="*/ 1 w 20000"/>
                    <a:gd name="T43" fmla="*/ 0 h 20000"/>
                    <a:gd name="T44" fmla="*/ 1 w 20000"/>
                    <a:gd name="T45" fmla="*/ 0 h 20000"/>
                    <a:gd name="T46" fmla="*/ 1 w 20000"/>
                    <a:gd name="T47" fmla="*/ 0 h 20000"/>
                    <a:gd name="T48" fmla="*/ 1 w 20000"/>
                    <a:gd name="T49" fmla="*/ 0 h 20000"/>
                    <a:gd name="T50" fmla="*/ 1 w 20000"/>
                    <a:gd name="T51" fmla="*/ 0 h 20000"/>
                    <a:gd name="T52" fmla="*/ 1 w 20000"/>
                    <a:gd name="T53" fmla="*/ 0 h 20000"/>
                    <a:gd name="T54" fmla="*/ 1 w 20000"/>
                    <a:gd name="T55" fmla="*/ 0 h 20000"/>
                    <a:gd name="T56" fmla="*/ 1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19981"/>
                      </a:moveTo>
                      <a:lnTo>
                        <a:pt x="19983" y="14934"/>
                      </a:lnTo>
                      <a:lnTo>
                        <a:pt x="19767" y="11139"/>
                      </a:lnTo>
                      <a:lnTo>
                        <a:pt x="19502" y="8349"/>
                      </a:lnTo>
                      <a:lnTo>
                        <a:pt x="18588" y="5066"/>
                      </a:lnTo>
                      <a:lnTo>
                        <a:pt x="17425" y="3548"/>
                      </a:lnTo>
                      <a:lnTo>
                        <a:pt x="17193" y="3548"/>
                      </a:lnTo>
                      <a:lnTo>
                        <a:pt x="17193" y="3283"/>
                      </a:lnTo>
                      <a:lnTo>
                        <a:pt x="16977" y="3283"/>
                      </a:lnTo>
                      <a:lnTo>
                        <a:pt x="16977" y="3036"/>
                      </a:lnTo>
                      <a:lnTo>
                        <a:pt x="16728" y="3036"/>
                      </a:lnTo>
                      <a:lnTo>
                        <a:pt x="16728" y="2789"/>
                      </a:lnTo>
                      <a:lnTo>
                        <a:pt x="16495" y="2524"/>
                      </a:lnTo>
                      <a:lnTo>
                        <a:pt x="16279" y="2524"/>
                      </a:lnTo>
                      <a:lnTo>
                        <a:pt x="16030" y="2277"/>
                      </a:lnTo>
                      <a:lnTo>
                        <a:pt x="15797" y="2277"/>
                      </a:lnTo>
                      <a:lnTo>
                        <a:pt x="15797" y="2030"/>
                      </a:lnTo>
                      <a:lnTo>
                        <a:pt x="15332" y="2030"/>
                      </a:lnTo>
                      <a:lnTo>
                        <a:pt x="15332" y="1765"/>
                      </a:lnTo>
                      <a:lnTo>
                        <a:pt x="15100" y="1765"/>
                      </a:lnTo>
                      <a:lnTo>
                        <a:pt x="14884" y="1518"/>
                      </a:lnTo>
                      <a:lnTo>
                        <a:pt x="14402" y="1518"/>
                      </a:lnTo>
                      <a:lnTo>
                        <a:pt x="14402" y="1271"/>
                      </a:lnTo>
                      <a:lnTo>
                        <a:pt x="13721" y="1271"/>
                      </a:lnTo>
                      <a:lnTo>
                        <a:pt x="13488" y="1006"/>
                      </a:lnTo>
                      <a:lnTo>
                        <a:pt x="9751" y="247"/>
                      </a:lnTo>
                      <a:lnTo>
                        <a:pt x="12542" y="759"/>
                      </a:lnTo>
                      <a:lnTo>
                        <a:pt x="7209" y="0"/>
                      </a:lnTo>
                      <a:lnTo>
                        <a:pt x="3488" y="247"/>
                      </a:lnTo>
                      <a:lnTo>
                        <a:pt x="0" y="247"/>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 name="Freeform 43"/>
                <p:cNvSpPr>
                  <a:spLocks/>
                </p:cNvSpPr>
                <p:nvPr/>
              </p:nvSpPr>
              <p:spPr bwMode="auto">
                <a:xfrm>
                  <a:off x="8924" y="9811"/>
                  <a:ext cx="11076" cy="10189"/>
                </a:xfrm>
                <a:custGeom>
                  <a:avLst/>
                  <a:gdLst>
                    <a:gd name="T0" fmla="*/ 1 w 20000"/>
                    <a:gd name="T1" fmla="*/ 0 h 20000"/>
                    <a:gd name="T2" fmla="*/ 1 w 20000"/>
                    <a:gd name="T3" fmla="*/ 1 h 20000"/>
                    <a:gd name="T4" fmla="*/ 1 w 20000"/>
                    <a:gd name="T5" fmla="*/ 1 h 20000"/>
                    <a:gd name="T6" fmla="*/ 1 w 20000"/>
                    <a:gd name="T7" fmla="*/ 1 h 20000"/>
                    <a:gd name="T8" fmla="*/ 1 w 20000"/>
                    <a:gd name="T9" fmla="*/ 1 h 20000"/>
                    <a:gd name="T10" fmla="*/ 1 w 20000"/>
                    <a:gd name="T11" fmla="*/ 1 h 20000"/>
                    <a:gd name="T12" fmla="*/ 1 w 20000"/>
                    <a:gd name="T13" fmla="*/ 1 h 20000"/>
                    <a:gd name="T14" fmla="*/ 1 w 20000"/>
                    <a:gd name="T15" fmla="*/ 1 h 20000"/>
                    <a:gd name="T16" fmla="*/ 1 w 20000"/>
                    <a:gd name="T17" fmla="*/ 1 h 20000"/>
                    <a:gd name="T18" fmla="*/ 1 w 20000"/>
                    <a:gd name="T19" fmla="*/ 1 h 20000"/>
                    <a:gd name="T20" fmla="*/ 1 w 20000"/>
                    <a:gd name="T21" fmla="*/ 1 h 20000"/>
                    <a:gd name="T22" fmla="*/ 1 w 20000"/>
                    <a:gd name="T23" fmla="*/ 1 h 20000"/>
                    <a:gd name="T24" fmla="*/ 1 w 20000"/>
                    <a:gd name="T25" fmla="*/ 1 h 20000"/>
                    <a:gd name="T26" fmla="*/ 1 w 20000"/>
                    <a:gd name="T27" fmla="*/ 1 h 20000"/>
                    <a:gd name="T28" fmla="*/ 1 w 20000"/>
                    <a:gd name="T29" fmla="*/ 1 h 20000"/>
                    <a:gd name="T30" fmla="*/ 1 w 20000"/>
                    <a:gd name="T31" fmla="*/ 1 h 20000"/>
                    <a:gd name="T32" fmla="*/ 1 w 20000"/>
                    <a:gd name="T33" fmla="*/ 1 h 20000"/>
                    <a:gd name="T34" fmla="*/ 1 w 20000"/>
                    <a:gd name="T35" fmla="*/ 1 h 20000"/>
                    <a:gd name="T36" fmla="*/ 1 w 20000"/>
                    <a:gd name="T37" fmla="*/ 1 h 20000"/>
                    <a:gd name="T38" fmla="*/ 1 w 20000"/>
                    <a:gd name="T39" fmla="*/ 1 h 20000"/>
                    <a:gd name="T40" fmla="*/ 1 w 20000"/>
                    <a:gd name="T41" fmla="*/ 1 h 20000"/>
                    <a:gd name="T42" fmla="*/ 1 w 20000"/>
                    <a:gd name="T43" fmla="*/ 1 h 20000"/>
                    <a:gd name="T44" fmla="*/ 1 w 20000"/>
                    <a:gd name="T45" fmla="*/ 1 h 20000"/>
                    <a:gd name="T46" fmla="*/ 1 w 20000"/>
                    <a:gd name="T47" fmla="*/ 1 h 20000"/>
                    <a:gd name="T48" fmla="*/ 1 w 20000"/>
                    <a:gd name="T49" fmla="*/ 1 h 20000"/>
                    <a:gd name="T50" fmla="*/ 1 w 20000"/>
                    <a:gd name="T51" fmla="*/ 1 h 20000"/>
                    <a:gd name="T52" fmla="*/ 1 w 20000"/>
                    <a:gd name="T53" fmla="*/ 1 h 20000"/>
                    <a:gd name="T54" fmla="*/ 1 w 20000"/>
                    <a:gd name="T55" fmla="*/ 1 h 20000"/>
                    <a:gd name="T56" fmla="*/ 1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19983" y="0"/>
                      </a:moveTo>
                      <a:lnTo>
                        <a:pt x="19983" y="5051"/>
                      </a:lnTo>
                      <a:lnTo>
                        <a:pt x="19767" y="8844"/>
                      </a:lnTo>
                      <a:lnTo>
                        <a:pt x="19502" y="11637"/>
                      </a:lnTo>
                      <a:lnTo>
                        <a:pt x="18588" y="14912"/>
                      </a:lnTo>
                      <a:lnTo>
                        <a:pt x="17425" y="16429"/>
                      </a:lnTo>
                      <a:lnTo>
                        <a:pt x="17193" y="16429"/>
                      </a:lnTo>
                      <a:lnTo>
                        <a:pt x="17193" y="16707"/>
                      </a:lnTo>
                      <a:lnTo>
                        <a:pt x="16977" y="16707"/>
                      </a:lnTo>
                      <a:lnTo>
                        <a:pt x="16977" y="16947"/>
                      </a:lnTo>
                      <a:lnTo>
                        <a:pt x="16728" y="16947"/>
                      </a:lnTo>
                      <a:lnTo>
                        <a:pt x="16728" y="17188"/>
                      </a:lnTo>
                      <a:lnTo>
                        <a:pt x="16495" y="17465"/>
                      </a:lnTo>
                      <a:lnTo>
                        <a:pt x="16279" y="17465"/>
                      </a:lnTo>
                      <a:lnTo>
                        <a:pt x="16030" y="17706"/>
                      </a:lnTo>
                      <a:lnTo>
                        <a:pt x="15797" y="17706"/>
                      </a:lnTo>
                      <a:lnTo>
                        <a:pt x="15797" y="17946"/>
                      </a:lnTo>
                      <a:lnTo>
                        <a:pt x="15332" y="17946"/>
                      </a:lnTo>
                      <a:lnTo>
                        <a:pt x="15332" y="18224"/>
                      </a:lnTo>
                      <a:lnTo>
                        <a:pt x="15100" y="18224"/>
                      </a:lnTo>
                      <a:lnTo>
                        <a:pt x="14884" y="18464"/>
                      </a:lnTo>
                      <a:lnTo>
                        <a:pt x="14402" y="18464"/>
                      </a:lnTo>
                      <a:lnTo>
                        <a:pt x="14402" y="18705"/>
                      </a:lnTo>
                      <a:lnTo>
                        <a:pt x="13721" y="18705"/>
                      </a:lnTo>
                      <a:lnTo>
                        <a:pt x="13488" y="18982"/>
                      </a:lnTo>
                      <a:lnTo>
                        <a:pt x="9751" y="19741"/>
                      </a:lnTo>
                      <a:lnTo>
                        <a:pt x="12542" y="19223"/>
                      </a:lnTo>
                      <a:lnTo>
                        <a:pt x="7209" y="19981"/>
                      </a:lnTo>
                      <a:lnTo>
                        <a:pt x="3189" y="19981"/>
                      </a:lnTo>
                      <a:lnTo>
                        <a:pt x="0" y="19741"/>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44"/>
                <p:cNvSpPr>
                  <a:spLocks/>
                </p:cNvSpPr>
                <p:nvPr/>
              </p:nvSpPr>
              <p:spPr bwMode="auto">
                <a:xfrm>
                  <a:off x="1" y="9434"/>
                  <a:ext cx="8813" cy="10434"/>
                </a:xfrm>
                <a:custGeom>
                  <a:avLst/>
                  <a:gdLst>
                    <a:gd name="T0" fmla="*/ 0 w 20000"/>
                    <a:gd name="T1" fmla="*/ 0 h 20000"/>
                    <a:gd name="T2" fmla="*/ 0 w 20000"/>
                    <a:gd name="T3" fmla="*/ 1 h 20000"/>
                    <a:gd name="T4" fmla="*/ 0 w 20000"/>
                    <a:gd name="T5" fmla="*/ 1 h 20000"/>
                    <a:gd name="T6" fmla="*/ 0 w 20000"/>
                    <a:gd name="T7" fmla="*/ 1 h 20000"/>
                    <a:gd name="T8" fmla="*/ 0 w 20000"/>
                    <a:gd name="T9" fmla="*/ 1 h 20000"/>
                    <a:gd name="T10" fmla="*/ 0 w 20000"/>
                    <a:gd name="T11" fmla="*/ 1 h 20000"/>
                    <a:gd name="T12" fmla="*/ 0 w 20000"/>
                    <a:gd name="T13" fmla="*/ 1 h 20000"/>
                    <a:gd name="T14" fmla="*/ 0 w 20000"/>
                    <a:gd name="T15" fmla="*/ 1 h 20000"/>
                    <a:gd name="T16" fmla="*/ 0 w 20000"/>
                    <a:gd name="T17" fmla="*/ 1 h 20000"/>
                    <a:gd name="T18" fmla="*/ 0 w 20000"/>
                    <a:gd name="T19" fmla="*/ 1 h 20000"/>
                    <a:gd name="T20" fmla="*/ 0 w 20000"/>
                    <a:gd name="T21" fmla="*/ 1 h 20000"/>
                    <a:gd name="T22" fmla="*/ 0 w 20000"/>
                    <a:gd name="T23" fmla="*/ 1 h 20000"/>
                    <a:gd name="T24" fmla="*/ 0 w 20000"/>
                    <a:gd name="T25" fmla="*/ 1 h 20000"/>
                    <a:gd name="T26" fmla="*/ 0 w 20000"/>
                    <a:gd name="T27" fmla="*/ 1 h 20000"/>
                    <a:gd name="T28" fmla="*/ 0 w 20000"/>
                    <a:gd name="T29" fmla="*/ 1 h 20000"/>
                    <a:gd name="T30" fmla="*/ 0 w 20000"/>
                    <a:gd name="T31" fmla="*/ 1 h 20000"/>
                    <a:gd name="T32" fmla="*/ 0 w 20000"/>
                    <a:gd name="T33" fmla="*/ 1 h 20000"/>
                    <a:gd name="T34" fmla="*/ 0 w 20000"/>
                    <a:gd name="T35" fmla="*/ 1 h 20000"/>
                    <a:gd name="T36" fmla="*/ 0 w 20000"/>
                    <a:gd name="T37" fmla="*/ 1 h 20000"/>
                    <a:gd name="T38" fmla="*/ 0 w 20000"/>
                    <a:gd name="T39" fmla="*/ 1 h 20000"/>
                    <a:gd name="T40" fmla="*/ 0 w 20000"/>
                    <a:gd name="T41" fmla="*/ 1 h 20000"/>
                    <a:gd name="T42" fmla="*/ 0 w 20000"/>
                    <a:gd name="T43" fmla="*/ 1 h 20000"/>
                    <a:gd name="T44" fmla="*/ 0 w 20000"/>
                    <a:gd name="T45" fmla="*/ 1 h 20000"/>
                    <a:gd name="T46" fmla="*/ 0 w 20000"/>
                    <a:gd name="T47" fmla="*/ 1 h 20000"/>
                    <a:gd name="T48" fmla="*/ 0 w 20000"/>
                    <a:gd name="T49" fmla="*/ 1 h 20000"/>
                    <a:gd name="T50" fmla="*/ 0 w 20000"/>
                    <a:gd name="T51" fmla="*/ 1 h 20000"/>
                    <a:gd name="T52" fmla="*/ 0 w 20000"/>
                    <a:gd name="T53" fmla="*/ 1 h 20000"/>
                    <a:gd name="T54" fmla="*/ 0 w 20000"/>
                    <a:gd name="T55" fmla="*/ 1 h 20000"/>
                    <a:gd name="T56" fmla="*/ 0 w 20000"/>
                    <a:gd name="T57" fmla="*/ 1 h 20000"/>
                    <a:gd name="T58" fmla="*/ 0 w 20000"/>
                    <a:gd name="T59" fmla="*/ 1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0"/>
                      </a:moveTo>
                      <a:lnTo>
                        <a:pt x="0" y="4932"/>
                      </a:lnTo>
                      <a:lnTo>
                        <a:pt x="209" y="8636"/>
                      </a:lnTo>
                      <a:lnTo>
                        <a:pt x="480" y="11364"/>
                      </a:lnTo>
                      <a:lnTo>
                        <a:pt x="1420" y="14562"/>
                      </a:lnTo>
                      <a:lnTo>
                        <a:pt x="2589" y="16043"/>
                      </a:lnTo>
                      <a:lnTo>
                        <a:pt x="2818" y="16043"/>
                      </a:lnTo>
                      <a:lnTo>
                        <a:pt x="2818" y="16314"/>
                      </a:lnTo>
                      <a:lnTo>
                        <a:pt x="3069" y="16314"/>
                      </a:lnTo>
                      <a:lnTo>
                        <a:pt x="3069" y="16549"/>
                      </a:lnTo>
                      <a:lnTo>
                        <a:pt x="3299" y="16549"/>
                      </a:lnTo>
                      <a:lnTo>
                        <a:pt x="3299" y="16784"/>
                      </a:lnTo>
                      <a:lnTo>
                        <a:pt x="3528" y="17055"/>
                      </a:lnTo>
                      <a:lnTo>
                        <a:pt x="3758" y="17055"/>
                      </a:lnTo>
                      <a:lnTo>
                        <a:pt x="4008" y="17290"/>
                      </a:lnTo>
                      <a:lnTo>
                        <a:pt x="4238" y="17290"/>
                      </a:lnTo>
                      <a:lnTo>
                        <a:pt x="4238" y="17525"/>
                      </a:lnTo>
                      <a:lnTo>
                        <a:pt x="4697" y="17525"/>
                      </a:lnTo>
                      <a:lnTo>
                        <a:pt x="4697" y="17796"/>
                      </a:lnTo>
                      <a:lnTo>
                        <a:pt x="4948" y="17796"/>
                      </a:lnTo>
                      <a:lnTo>
                        <a:pt x="5177" y="18031"/>
                      </a:lnTo>
                      <a:lnTo>
                        <a:pt x="5637" y="18031"/>
                      </a:lnTo>
                      <a:lnTo>
                        <a:pt x="5637" y="18266"/>
                      </a:lnTo>
                      <a:lnTo>
                        <a:pt x="6347" y="18266"/>
                      </a:lnTo>
                      <a:lnTo>
                        <a:pt x="6597" y="18537"/>
                      </a:lnTo>
                      <a:lnTo>
                        <a:pt x="10376" y="19277"/>
                      </a:lnTo>
                      <a:lnTo>
                        <a:pt x="7537" y="18771"/>
                      </a:lnTo>
                      <a:lnTo>
                        <a:pt x="12944" y="19512"/>
                      </a:lnTo>
                      <a:lnTo>
                        <a:pt x="17411" y="19982"/>
                      </a:lnTo>
                      <a:lnTo>
                        <a:pt x="19979" y="19982"/>
                      </a:lnTo>
                    </a:path>
                  </a:pathLst>
                </a:custGeom>
                <a:noFill/>
                <a:ln w="12700" cap="flat">
                  <a:solidFill>
                    <a:srgbClr val="000000"/>
                  </a:solidFill>
                  <a:prstDash val="solid"/>
                  <a:round/>
                  <a:headEnd type="non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45"/>
                <p:cNvSpPr>
                  <a:spLocks/>
                </p:cNvSpPr>
                <p:nvPr/>
              </p:nvSpPr>
              <p:spPr bwMode="auto">
                <a:xfrm>
                  <a:off x="10" y="0"/>
                  <a:ext cx="8804" cy="6673"/>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w 20000"/>
                    <a:gd name="T15" fmla="*/ 0 h 20000"/>
                    <a:gd name="T16" fmla="*/ 0 w 20000"/>
                    <a:gd name="T17" fmla="*/ 0 h 20000"/>
                    <a:gd name="T18" fmla="*/ 0 w 20000"/>
                    <a:gd name="T19" fmla="*/ 0 h 20000"/>
                    <a:gd name="T20" fmla="*/ 0 w 20000"/>
                    <a:gd name="T21" fmla="*/ 0 h 20000"/>
                    <a:gd name="T22" fmla="*/ 0 w 20000"/>
                    <a:gd name="T23" fmla="*/ 0 h 20000"/>
                    <a:gd name="T24" fmla="*/ 0 w 20000"/>
                    <a:gd name="T25" fmla="*/ 0 h 20000"/>
                    <a:gd name="T26" fmla="*/ 0 w 20000"/>
                    <a:gd name="T27" fmla="*/ 0 h 20000"/>
                    <a:gd name="T28" fmla="*/ 0 w 20000"/>
                    <a:gd name="T29" fmla="*/ 0 h 20000"/>
                    <a:gd name="T30" fmla="*/ 0 w 20000"/>
                    <a:gd name="T31" fmla="*/ 0 h 20000"/>
                    <a:gd name="T32" fmla="*/ 0 w 20000"/>
                    <a:gd name="T33" fmla="*/ 0 h 20000"/>
                    <a:gd name="T34" fmla="*/ 0 w 20000"/>
                    <a:gd name="T35" fmla="*/ 0 h 20000"/>
                    <a:gd name="T36" fmla="*/ 0 w 20000"/>
                    <a:gd name="T37" fmla="*/ 0 h 20000"/>
                    <a:gd name="T38" fmla="*/ 0 w 20000"/>
                    <a:gd name="T39" fmla="*/ 0 h 20000"/>
                    <a:gd name="T40" fmla="*/ 0 w 20000"/>
                    <a:gd name="T41" fmla="*/ 0 h 20000"/>
                    <a:gd name="T42" fmla="*/ 0 w 20000"/>
                    <a:gd name="T43" fmla="*/ 0 h 20000"/>
                    <a:gd name="T44" fmla="*/ 0 w 20000"/>
                    <a:gd name="T45" fmla="*/ 0 h 20000"/>
                    <a:gd name="T46" fmla="*/ 0 w 20000"/>
                    <a:gd name="T47" fmla="*/ 0 h 20000"/>
                    <a:gd name="T48" fmla="*/ 0 w 20000"/>
                    <a:gd name="T49" fmla="*/ 0 h 20000"/>
                    <a:gd name="T50" fmla="*/ 0 w 20000"/>
                    <a:gd name="T51" fmla="*/ 0 h 20000"/>
                    <a:gd name="T52" fmla="*/ 0 w 20000"/>
                    <a:gd name="T53" fmla="*/ 0 h 20000"/>
                    <a:gd name="T54" fmla="*/ 0 w 20000"/>
                    <a:gd name="T55" fmla="*/ 0 h 20000"/>
                    <a:gd name="T56" fmla="*/ 0 w 20000"/>
                    <a:gd name="T57" fmla="*/ 0 h 20000"/>
                    <a:gd name="T58" fmla="*/ 0 w 20000"/>
                    <a:gd name="T59" fmla="*/ 0 h 200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000"/>
                    <a:gd name="T91" fmla="*/ 0 h 20000"/>
                    <a:gd name="T92" fmla="*/ 20000 w 20000"/>
                    <a:gd name="T93" fmla="*/ 20000 h 200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000" h="20000">
                      <a:moveTo>
                        <a:pt x="0" y="19972"/>
                      </a:moveTo>
                      <a:lnTo>
                        <a:pt x="272" y="14689"/>
                      </a:lnTo>
                      <a:lnTo>
                        <a:pt x="209" y="16582"/>
                      </a:lnTo>
                      <a:lnTo>
                        <a:pt x="481" y="12429"/>
                      </a:lnTo>
                      <a:lnTo>
                        <a:pt x="1400" y="7542"/>
                      </a:lnTo>
                      <a:lnTo>
                        <a:pt x="2550" y="5282"/>
                      </a:lnTo>
                      <a:lnTo>
                        <a:pt x="2780" y="5282"/>
                      </a:lnTo>
                      <a:lnTo>
                        <a:pt x="2780" y="4887"/>
                      </a:lnTo>
                      <a:lnTo>
                        <a:pt x="2989" y="4887"/>
                      </a:lnTo>
                      <a:lnTo>
                        <a:pt x="2989" y="4520"/>
                      </a:lnTo>
                      <a:lnTo>
                        <a:pt x="3260" y="4520"/>
                      </a:lnTo>
                      <a:lnTo>
                        <a:pt x="3260" y="4153"/>
                      </a:lnTo>
                      <a:lnTo>
                        <a:pt x="3490" y="3757"/>
                      </a:lnTo>
                      <a:lnTo>
                        <a:pt x="3699" y="3757"/>
                      </a:lnTo>
                      <a:lnTo>
                        <a:pt x="3950" y="3390"/>
                      </a:lnTo>
                      <a:lnTo>
                        <a:pt x="4180" y="3390"/>
                      </a:lnTo>
                      <a:lnTo>
                        <a:pt x="4180" y="3023"/>
                      </a:lnTo>
                      <a:lnTo>
                        <a:pt x="4639" y="3023"/>
                      </a:lnTo>
                      <a:lnTo>
                        <a:pt x="4639" y="2627"/>
                      </a:lnTo>
                      <a:lnTo>
                        <a:pt x="4890" y="2627"/>
                      </a:lnTo>
                      <a:lnTo>
                        <a:pt x="5099" y="2260"/>
                      </a:lnTo>
                      <a:lnTo>
                        <a:pt x="5580" y="2260"/>
                      </a:lnTo>
                      <a:lnTo>
                        <a:pt x="5580" y="1893"/>
                      </a:lnTo>
                      <a:lnTo>
                        <a:pt x="6249" y="1893"/>
                      </a:lnTo>
                      <a:lnTo>
                        <a:pt x="6479" y="1497"/>
                      </a:lnTo>
                      <a:lnTo>
                        <a:pt x="10240" y="367"/>
                      </a:lnTo>
                      <a:lnTo>
                        <a:pt x="7440" y="1130"/>
                      </a:lnTo>
                      <a:lnTo>
                        <a:pt x="12769" y="0"/>
                      </a:lnTo>
                      <a:lnTo>
                        <a:pt x="16489" y="367"/>
                      </a:lnTo>
                      <a:lnTo>
                        <a:pt x="19979" y="367"/>
                      </a:lnTo>
                    </a:path>
                  </a:pathLst>
                </a:custGeom>
                <a:noFill/>
                <a:ln w="12700" cap="flat">
                  <a:solidFill>
                    <a:srgbClr val="000000"/>
                  </a:solidFill>
                  <a:prstDash val="solid"/>
                  <a:round/>
                  <a:headEnd type="triangle" w="med" len="sm"/>
                  <a:tailEnd type="non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5" name="Group 56"/>
              <p:cNvGrpSpPr>
                <a:grpSpLocks/>
              </p:cNvGrpSpPr>
              <p:nvPr/>
            </p:nvGrpSpPr>
            <p:grpSpPr bwMode="auto">
              <a:xfrm>
                <a:off x="8473725" y="2396555"/>
                <a:ext cx="1008062" cy="984250"/>
                <a:chOff x="1" y="-1"/>
                <a:chExt cx="19999" cy="20001"/>
              </a:xfrm>
            </p:grpSpPr>
            <p:sp>
              <p:nvSpPr>
                <p:cNvPr id="81" name="Arc 57"/>
                <p:cNvSpPr>
                  <a:spLocks/>
                </p:cNvSpPr>
                <p:nvPr/>
              </p:nvSpPr>
              <p:spPr bwMode="auto">
                <a:xfrm flipV="1">
                  <a:off x="10221" y="10161"/>
                  <a:ext cx="9779"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Arc 58"/>
                <p:cNvSpPr>
                  <a:spLocks/>
                </p:cNvSpPr>
                <p:nvPr/>
              </p:nvSpPr>
              <p:spPr bwMode="auto">
                <a:xfrm flipH="1" flipV="1">
                  <a:off x="1" y="10161"/>
                  <a:ext cx="10233" cy="983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Arc 59"/>
                <p:cNvSpPr>
                  <a:spLocks/>
                </p:cNvSpPr>
                <p:nvPr/>
              </p:nvSpPr>
              <p:spPr bwMode="auto">
                <a:xfrm>
                  <a:off x="10221" y="180"/>
                  <a:ext cx="9779" cy="999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60"/>
                <p:cNvSpPr>
                  <a:spLocks/>
                </p:cNvSpPr>
                <p:nvPr/>
              </p:nvSpPr>
              <p:spPr bwMode="auto">
                <a:xfrm>
                  <a:off x="480" y="-1"/>
                  <a:ext cx="9602" cy="6990"/>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w 20000"/>
                    <a:gd name="T13" fmla="*/ 0 h 20000"/>
                    <a:gd name="T14" fmla="*/ 0 60000 65536"/>
                    <a:gd name="T15" fmla="*/ 0 60000 65536"/>
                    <a:gd name="T16" fmla="*/ 0 60000 65536"/>
                    <a:gd name="T17" fmla="*/ 0 60000 65536"/>
                    <a:gd name="T18" fmla="*/ 0 60000 65536"/>
                    <a:gd name="T19" fmla="*/ 0 60000 65536"/>
                    <a:gd name="T20" fmla="*/ 0 60000 65536"/>
                    <a:gd name="T21" fmla="*/ 0 w 20000"/>
                    <a:gd name="T22" fmla="*/ 0 h 20000"/>
                    <a:gd name="T23" fmla="*/ 20000 w 20000"/>
                    <a:gd name="T24" fmla="*/ 20000 h 200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000" h="20000">
                      <a:moveTo>
                        <a:pt x="19974" y="0"/>
                      </a:moveTo>
                      <a:lnTo>
                        <a:pt x="15223" y="0"/>
                      </a:lnTo>
                      <a:lnTo>
                        <a:pt x="10315" y="1845"/>
                      </a:lnTo>
                      <a:lnTo>
                        <a:pt x="6430" y="5461"/>
                      </a:lnTo>
                      <a:lnTo>
                        <a:pt x="3228" y="10000"/>
                      </a:lnTo>
                      <a:lnTo>
                        <a:pt x="971" y="14539"/>
                      </a:lnTo>
                      <a:lnTo>
                        <a:pt x="0" y="19963"/>
                      </a:lnTo>
                    </a:path>
                  </a:pathLst>
                </a:custGeom>
                <a:noFill/>
                <a:ln w="19050" cap="flat">
                  <a:solidFill>
                    <a:srgbClr val="000000"/>
                  </a:solidFill>
                  <a:prstDash val="solid"/>
                  <a:round/>
                  <a:headEnd type="none" w="med" len="sm"/>
                  <a:tailEnd type="triangle" w="med"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mc:AlternateContent xmlns:mc="http://schemas.openxmlformats.org/markup-compatibility/2006" xmlns:a14="http://schemas.microsoft.com/office/drawing/2010/main">
        <mc:Choice Requires="a14">
          <p:sp>
            <p:nvSpPr>
              <p:cNvPr id="128" name="TextBox 127"/>
              <p:cNvSpPr txBox="1"/>
              <p:nvPr/>
            </p:nvSpPr>
            <p:spPr>
              <a:xfrm>
                <a:off x="3177369" y="3680780"/>
                <a:ext cx="5257861" cy="11707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𝑢</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m:t>
                      </m:r>
                      <m:box>
                        <m:boxPr>
                          <m:ctrlPr>
                            <a:rPr lang="en-US" sz="2800" b="0" i="1" smtClean="0">
                              <a:latin typeface="Cambria Math" panose="02040503050406030204" pitchFamily="18" charset="0"/>
                            </a:rPr>
                          </m:ctrlPr>
                        </m:boxPr>
                        <m:e>
                          <m:argPr>
                            <m:argSz m:val="-1"/>
                          </m:argPr>
                          <m:f>
                            <m:fPr>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𝑘</m:t>
                                  </m:r>
                                </m:e>
                                <m:sub>
                                  <m:r>
                                    <a:rPr lang="en-US" sz="2800" b="0" i="1" smtClean="0">
                                      <a:latin typeface="Cambria Math" panose="02040503050406030204" pitchFamily="18" charset="0"/>
                                    </a:rPr>
                                    <m:t>𝑦</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𝑘</m:t>
                                  </m:r>
                                </m:e>
                                <m:sub>
                                  <m:r>
                                    <a:rPr lang="en-US" sz="2800" b="0" i="1" smtClean="0">
                                      <a:latin typeface="Cambria Math" panose="02040503050406030204" pitchFamily="18" charset="0"/>
                                    </a:rPr>
                                    <m:t>𝑥</m:t>
                                  </m:r>
                                </m:sub>
                              </m:sSub>
                            </m:den>
                          </m:f>
                        </m:e>
                      </m:box>
                      <m:r>
                        <a:rPr lang="en-US" sz="2800" b="0" i="1" smtClean="0">
                          <a:latin typeface="Cambria Math" panose="02040503050406030204" pitchFamily="18" charset="0"/>
                        </a:rPr>
                        <m:t>𝑈𝑐𝑜𝑠</m:t>
                      </m:r>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𝑘</m:t>
                              </m:r>
                            </m:e>
                            <m:sub>
                              <m:r>
                                <a:rPr lang="en-US" sz="2800" b="0" i="1" smtClean="0">
                                  <a:latin typeface="Cambria Math" panose="02040503050406030204" pitchFamily="18" charset="0"/>
                                </a:rPr>
                                <m:t>𝑥</m:t>
                              </m:r>
                            </m:sub>
                          </m:sSub>
                          <m:r>
                            <a:rPr lang="en-US" sz="2800" b="0" i="1" smtClean="0">
                              <a:latin typeface="Cambria Math" panose="02040503050406030204" pitchFamily="18" charset="0"/>
                            </a:rPr>
                            <m:t>𝑥</m:t>
                          </m:r>
                        </m:e>
                      </m:d>
                      <m:func>
                        <m:funcPr>
                          <m:ctrlPr>
                            <a:rPr lang="en-US" sz="2800" b="0" i="1" smtClean="0">
                              <a:latin typeface="Cambria Math" panose="02040503050406030204" pitchFamily="18" charset="0"/>
                            </a:rPr>
                          </m:ctrlPr>
                        </m:funcPr>
                        <m:fName>
                          <m:r>
                            <m:rPr>
                              <m:sty m:val="p"/>
                            </m:rPr>
                            <a:rPr lang="en-US" sz="2800" b="0" i="0" smtClean="0">
                              <a:latin typeface="Cambria Math" panose="02040503050406030204" pitchFamily="18" charset="0"/>
                            </a:rPr>
                            <m:t>sin</m:t>
                          </m:r>
                        </m:fName>
                        <m:e>
                          <m:d>
                            <m:dPr>
                              <m:ctrlPr>
                                <a:rPr lang="en-US" sz="2800" b="0" i="1" smtClean="0">
                                  <a:latin typeface="Cambria Math" panose="02040503050406030204" pitchFamily="18" charset="0"/>
                                </a:rPr>
                              </m:ctrlPr>
                            </m:dPr>
                            <m:e>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𝑘</m:t>
                                  </m:r>
                                </m:e>
                                <m:sub>
                                  <m:r>
                                    <a:rPr lang="en-US" sz="2800" b="0" i="1" smtClean="0">
                                      <a:latin typeface="Cambria Math" panose="02040503050406030204" pitchFamily="18" charset="0"/>
                                    </a:rPr>
                                    <m:t>𝑦</m:t>
                                  </m:r>
                                </m:sub>
                              </m:sSub>
                              <m:r>
                                <a:rPr lang="en-US" sz="2800" b="0" i="1" smtClean="0">
                                  <a:latin typeface="Cambria Math" panose="02040503050406030204" pitchFamily="18" charset="0"/>
                                </a:rPr>
                                <m:t>𝑦</m:t>
                              </m:r>
                            </m:e>
                          </m:d>
                        </m:e>
                      </m:func>
                    </m:oMath>
                  </m:oMathPara>
                </a14:m>
                <a:endParaRPr lang="en-US" sz="2800" b="0" dirty="0" smtClean="0"/>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𝑢</m:t>
                          </m:r>
                        </m:e>
                        <m:sub>
                          <m:r>
                            <a:rPr lang="en-US" sz="2800" b="0" i="1" smtClean="0">
                              <a:latin typeface="Cambria Math" panose="02040503050406030204" pitchFamily="18" charset="0"/>
                            </a:rPr>
                            <m:t>𝑦</m:t>
                          </m:r>
                        </m:sub>
                      </m:sSub>
                      <m:r>
                        <a:rPr lang="en-US" sz="2800" i="1">
                          <a:latin typeface="Cambria Math" panose="02040503050406030204" pitchFamily="18" charset="0"/>
                        </a:rPr>
                        <m:t>=</m:t>
                      </m:r>
                      <m:r>
                        <a:rPr lang="en-US" sz="2800" b="0" i="1" smtClean="0">
                          <a:latin typeface="Cambria Math" panose="02040503050406030204" pitchFamily="18" charset="0"/>
                        </a:rPr>
                        <m:t>−</m:t>
                      </m:r>
                      <m:r>
                        <a:rPr lang="en-US" sz="2800" i="1">
                          <a:latin typeface="Cambria Math" panose="02040503050406030204" pitchFamily="18" charset="0"/>
                        </a:rPr>
                        <m:t>𝑈</m:t>
                      </m:r>
                      <m:r>
                        <a:rPr lang="en-US" sz="2800" b="0" i="1" smtClean="0">
                          <a:latin typeface="Cambria Math" panose="02040503050406030204" pitchFamily="18" charset="0"/>
                        </a:rPr>
                        <m:t>𝑠𝑖𝑛</m:t>
                      </m:r>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𝑘</m:t>
                              </m:r>
                            </m:e>
                            <m:sub>
                              <m:r>
                                <a:rPr lang="en-US" sz="2800" i="1">
                                  <a:latin typeface="Cambria Math" panose="02040503050406030204" pitchFamily="18" charset="0"/>
                                </a:rPr>
                                <m:t>𝑥</m:t>
                              </m:r>
                            </m:sub>
                          </m:sSub>
                          <m:r>
                            <a:rPr lang="en-US" sz="2800" i="1">
                              <a:latin typeface="Cambria Math" panose="02040503050406030204" pitchFamily="18" charset="0"/>
                            </a:rPr>
                            <m:t>𝑥</m:t>
                          </m:r>
                        </m:e>
                      </m:d>
                      <m:r>
                        <m:rPr>
                          <m:sty m:val="p"/>
                        </m:rPr>
                        <a:rPr lang="en-US" sz="2800" b="0" i="0" smtClean="0">
                          <a:latin typeface="Cambria Math" panose="02040503050406030204" pitchFamily="18" charset="0"/>
                        </a:rPr>
                        <m:t>cos</m:t>
                      </m:r>
                      <m:r>
                        <a:rPr lang="en-US" sz="2800" b="0" i="0"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𝑘</m:t>
                          </m:r>
                        </m:e>
                        <m:sub>
                          <m:r>
                            <a:rPr lang="en-US" sz="2800" i="1">
                              <a:latin typeface="Cambria Math" panose="02040503050406030204" pitchFamily="18" charset="0"/>
                            </a:rPr>
                            <m:t>𝑦</m:t>
                          </m:r>
                        </m:sub>
                      </m:sSub>
                      <m:r>
                        <a:rPr lang="en-US" sz="2800" i="1">
                          <a:latin typeface="Cambria Math" panose="02040503050406030204" pitchFamily="18" charset="0"/>
                        </a:rPr>
                        <m:t>𝑦</m:t>
                      </m:r>
                      <m:r>
                        <a:rPr lang="en-US" sz="2800" i="1">
                          <a:latin typeface="Cambria Math" panose="02040503050406030204" pitchFamily="18" charset="0"/>
                        </a:rPr>
                        <m:t>)</m:t>
                      </m:r>
                    </m:oMath>
                  </m:oMathPara>
                </a14:m>
                <a:endParaRPr lang="en-US" sz="2800" dirty="0"/>
              </a:p>
            </p:txBody>
          </p:sp>
        </mc:Choice>
        <mc:Fallback xmlns="">
          <p:sp>
            <p:nvSpPr>
              <p:cNvPr id="128" name="TextBox 127"/>
              <p:cNvSpPr txBox="1">
                <a:spLocks noRot="1" noChangeAspect="1" noMove="1" noResize="1" noEditPoints="1" noAdjustHandles="1" noChangeArrowheads="1" noChangeShapeType="1" noTextEdit="1"/>
              </p:cNvSpPr>
              <p:nvPr/>
            </p:nvSpPr>
            <p:spPr>
              <a:xfrm>
                <a:off x="3177369" y="3680780"/>
                <a:ext cx="5257861" cy="1170770"/>
              </a:xfrm>
              <a:prstGeom prst="rect">
                <a:avLst/>
              </a:prstGeom>
              <a:blipFill>
                <a:blip r:embed="rId2"/>
                <a:stretch>
                  <a:fillRect/>
                </a:stretch>
              </a:blipFill>
            </p:spPr>
            <p:txBody>
              <a:bodyPr/>
              <a:lstStyle/>
              <a:p>
                <a:r>
                  <a:rPr lang="en-US">
                    <a:noFill/>
                  </a:rPr>
                  <a:t> </a:t>
                </a:r>
              </a:p>
            </p:txBody>
          </p:sp>
        </mc:Fallback>
      </mc:AlternateContent>
      <p:sp>
        <p:nvSpPr>
          <p:cNvPr id="129" name="TextBox 128"/>
          <p:cNvSpPr txBox="1"/>
          <p:nvPr/>
        </p:nvSpPr>
        <p:spPr>
          <a:xfrm>
            <a:off x="3792248" y="4937488"/>
            <a:ext cx="4055423" cy="369332"/>
          </a:xfrm>
          <a:prstGeom prst="rect">
            <a:avLst/>
          </a:prstGeom>
          <a:noFill/>
        </p:spPr>
        <p:txBody>
          <a:bodyPr wrap="square" rtlCol="0">
            <a:spAutoFit/>
          </a:bodyPr>
          <a:lstStyle/>
          <a:p>
            <a:pPr algn="ctr"/>
            <a:r>
              <a:rPr lang="en-US" dirty="0" smtClean="0"/>
              <a:t>(for free-slip boundary conditions)</a:t>
            </a:r>
            <a:endParaRPr lang="en-US" dirty="0"/>
          </a:p>
        </p:txBody>
      </p:sp>
    </p:spTree>
    <p:extLst>
      <p:ext uri="{BB962C8B-B14F-4D97-AF65-F5344CB8AC3E}">
        <p14:creationId xmlns:p14="http://schemas.microsoft.com/office/powerpoint/2010/main" val="4213977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16252</TotalTime>
  <Words>4597</Words>
  <Application>Microsoft Office PowerPoint</Application>
  <PresentationFormat>Widescreen</PresentationFormat>
  <Paragraphs>384</Paragraphs>
  <Slides>49</Slides>
  <Notes>33</Notes>
  <HiddenSlides>0</HiddenSlides>
  <MMClips>13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Yu Gothic</vt:lpstr>
      <vt:lpstr>Arial</vt:lpstr>
      <vt:lpstr>Calibri</vt:lpstr>
      <vt:lpstr>Calibri Light</vt:lpstr>
      <vt:lpstr>Cambria Math</vt:lpstr>
      <vt:lpstr>Helvetica</vt:lpstr>
      <vt:lpstr>Symbol</vt:lpstr>
      <vt:lpstr>Tahoma</vt:lpstr>
      <vt:lpstr>Times New Roman</vt:lpstr>
      <vt:lpstr>Wingdings</vt:lpstr>
      <vt:lpstr>Office Theme</vt:lpstr>
      <vt:lpstr>Equation</vt:lpstr>
      <vt:lpstr>Invariant manifolds and barriers blocking swimming microbes in vortex flows</vt:lpstr>
      <vt:lpstr>PowerPoint Presentation</vt:lpstr>
      <vt:lpstr>Front propagation</vt:lpstr>
      <vt:lpstr>Theory for reaction fronts in fluid flows  Advection Reaction Diffusion</vt:lpstr>
      <vt:lpstr>Advection Reaction Diffusion </vt:lpstr>
      <vt:lpstr>Advection Reaction Diffusion</vt:lpstr>
      <vt:lpstr>Advection Reaction Diffusion</vt:lpstr>
      <vt:lpstr>Advection Reaction Diffusion</vt:lpstr>
      <vt:lpstr>PowerPoint Presentation</vt:lpstr>
      <vt:lpstr>PowerPoint Presentation</vt:lpstr>
      <vt:lpstr>Reaction triggered at vortex corner blocked by BIMs on both sides</vt:lpstr>
      <vt:lpstr>Burning invariant manifolds (BIMs) measured experimentally in a wide range of laminar flows</vt:lpstr>
      <vt:lpstr>How Do We Apply it to Swimming Microbes?</vt:lpstr>
      <vt:lpstr>Theory for Swimmers </vt:lpstr>
      <vt:lpstr>Theory for Swimmers </vt:lpstr>
      <vt:lpstr>Theory for Swimmers </vt:lpstr>
      <vt:lpstr>Theory for Swimmers </vt:lpstr>
      <vt:lpstr>Theory for Swimmers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Cameron Lodi</dc:creator>
  <cp:lastModifiedBy>Tom</cp:lastModifiedBy>
  <cp:revision>71</cp:revision>
  <dcterms:created xsi:type="dcterms:W3CDTF">2021-07-30T15:29:41Z</dcterms:created>
  <dcterms:modified xsi:type="dcterms:W3CDTF">2021-11-21T14:20:07Z</dcterms:modified>
</cp:coreProperties>
</file>